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tiff" ContentType="image/tif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66"/>
  </p:notesMasterIdLst>
  <p:sldIdLst>
    <p:sldId id="256" r:id="rId2"/>
    <p:sldId id="465" r:id="rId3"/>
    <p:sldId id="706" r:id="rId4"/>
    <p:sldId id="709" r:id="rId5"/>
    <p:sldId id="716" r:id="rId6"/>
    <p:sldId id="715" r:id="rId7"/>
    <p:sldId id="736" r:id="rId8"/>
    <p:sldId id="708" r:id="rId9"/>
    <p:sldId id="707" r:id="rId10"/>
    <p:sldId id="727" r:id="rId11"/>
    <p:sldId id="589" r:id="rId12"/>
    <p:sldId id="726" r:id="rId13"/>
    <p:sldId id="572" r:id="rId14"/>
    <p:sldId id="573" r:id="rId15"/>
    <p:sldId id="719" r:id="rId16"/>
    <p:sldId id="546" r:id="rId17"/>
    <p:sldId id="675" r:id="rId18"/>
    <p:sldId id="539" r:id="rId19"/>
    <p:sldId id="665" r:id="rId20"/>
    <p:sldId id="538" r:id="rId21"/>
    <p:sldId id="588" r:id="rId22"/>
    <p:sldId id="654" r:id="rId23"/>
    <p:sldId id="685" r:id="rId24"/>
    <p:sldId id="686" r:id="rId25"/>
    <p:sldId id="687" r:id="rId26"/>
    <p:sldId id="688" r:id="rId27"/>
    <p:sldId id="640" r:id="rId28"/>
    <p:sldId id="697" r:id="rId29"/>
    <p:sldId id="489" r:id="rId30"/>
    <p:sldId id="578" r:id="rId31"/>
    <p:sldId id="670" r:id="rId32"/>
    <p:sldId id="499" r:id="rId33"/>
    <p:sldId id="500" r:id="rId34"/>
    <p:sldId id="501" r:id="rId35"/>
    <p:sldId id="502" r:id="rId36"/>
    <p:sldId id="695" r:id="rId37"/>
    <p:sldId id="704" r:id="rId38"/>
    <p:sldId id="364" r:id="rId39"/>
    <p:sldId id="737" r:id="rId40"/>
    <p:sldId id="717" r:id="rId41"/>
    <p:sldId id="713" r:id="rId42"/>
    <p:sldId id="710" r:id="rId43"/>
    <p:sldId id="711" r:id="rId44"/>
    <p:sldId id="712" r:id="rId45"/>
    <p:sldId id="733" r:id="rId46"/>
    <p:sldId id="734" r:id="rId47"/>
    <p:sldId id="698" r:id="rId48"/>
    <p:sldId id="699" r:id="rId49"/>
    <p:sldId id="700" r:id="rId50"/>
    <p:sldId id="701" r:id="rId51"/>
    <p:sldId id="702" r:id="rId52"/>
    <p:sldId id="703" r:id="rId53"/>
    <p:sldId id="714" r:id="rId54"/>
    <p:sldId id="720" r:id="rId55"/>
    <p:sldId id="718" r:id="rId56"/>
    <p:sldId id="721" r:id="rId57"/>
    <p:sldId id="732" r:id="rId58"/>
    <p:sldId id="722" r:id="rId59"/>
    <p:sldId id="723" r:id="rId60"/>
    <p:sldId id="724" r:id="rId61"/>
    <p:sldId id="725" r:id="rId62"/>
    <p:sldId id="728" r:id="rId63"/>
    <p:sldId id="729" r:id="rId64"/>
    <p:sldId id="735" r:id="rId6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66FF33"/>
    <a:srgbClr val="66FFFF"/>
  </p:clrMru>
</p:presentationPr>
</file>

<file path=ppt/tableStyles.xml><?xml version="1.0" encoding="utf-8"?>
<a:tblStyleLst xmlns:a="http://schemas.openxmlformats.org/drawingml/2006/main" def="{5C22544A-7EE6-4342-B048-85BDC9FD1C3A}">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86576" autoAdjust="0"/>
  </p:normalViewPr>
  <p:slideViewPr>
    <p:cSldViewPr>
      <p:cViewPr varScale="1">
        <p:scale>
          <a:sx n="64" d="100"/>
          <a:sy n="64" d="100"/>
        </p:scale>
        <p:origin x="-990" y="-96"/>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D5233A-D519-4C51-886F-18C82C3FECD4}" type="datetimeFigureOut">
              <a:rPr lang="ru-RU" smtClean="0"/>
              <a:pPr/>
              <a:t>04.04.2017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06C3DC-480B-49A7-9600-5115444E7E9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806C3DC-480B-49A7-9600-5115444E7E9D}"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 first steps</a:t>
            </a:r>
            <a:r>
              <a:rPr lang="en-US" baseline="0" dirty="0" smtClean="0"/>
              <a:t> have already been done, and I’m glad to present you our first results. Here you can see a block-schema of the experimental set up.</a:t>
            </a:r>
            <a:endParaRPr lang="ru-RU" dirty="0"/>
          </a:p>
        </p:txBody>
      </p:sp>
      <p:sp>
        <p:nvSpPr>
          <p:cNvPr id="4" name="Номер слайда 3"/>
          <p:cNvSpPr>
            <a:spLocks noGrp="1"/>
          </p:cNvSpPr>
          <p:nvPr>
            <p:ph type="sldNum" sz="quarter" idx="10"/>
          </p:nvPr>
        </p:nvSpPr>
        <p:spPr/>
        <p:txBody>
          <a:bodyPr/>
          <a:lstStyle/>
          <a:p>
            <a:fld id="{B806C3DC-480B-49A7-9600-5115444E7E9D}" type="slidenum">
              <a:rPr lang="ru-RU" smtClean="0"/>
              <a:pPr/>
              <a:t>21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Образ слайда 1"/>
          <p:cNvSpPr>
            <a:spLocks noGrp="1" noRot="1" noChangeAspect="1" noTextEdit="1"/>
          </p:cNvSpPr>
          <p:nvPr>
            <p:ph type="sldImg"/>
          </p:nvPr>
        </p:nvSpPr>
        <p:spPr bwMode="auto">
          <a:noFill/>
          <a:ln>
            <a:solidFill>
              <a:srgbClr val="000000"/>
            </a:solidFill>
            <a:miter lim="800000"/>
            <a:headEnd/>
            <a:tailEnd/>
          </a:ln>
        </p:spPr>
      </p:sp>
      <p:sp>
        <p:nvSpPr>
          <p:cNvPr id="107523" name="Заметки 2"/>
          <p:cNvSpPr>
            <a:spLocks noGrp="1"/>
          </p:cNvSpPr>
          <p:nvPr>
            <p:ph type="body" idx="1"/>
          </p:nvPr>
        </p:nvSpPr>
        <p:spPr bwMode="auto">
          <a:noFill/>
        </p:spPr>
        <p:txBody>
          <a:bodyPr wrap="square" numCol="1" anchor="t" anchorCtr="0" compatLnSpc="1">
            <a:prstTxWarp prst="textNoShape">
              <a:avLst/>
            </a:prstTxWarp>
          </a:bodyPr>
          <a:lstStyle/>
          <a:p>
            <a:r>
              <a:rPr lang="en-US" smtClean="0"/>
              <a:t>The gas analyzer have also been employed for detection of exhaled ammonia in breath samples of the patients (3 men, 25 ± 5 years old, and 2 women, 30 and 27 years old) with </a:t>
            </a:r>
            <a:r>
              <a:rPr lang="en-US" i="1" smtClean="0"/>
              <a:t>Helicobacter pylori</a:t>
            </a:r>
            <a:r>
              <a:rPr lang="en-US" smtClean="0"/>
              <a:t> infection. Ammonia concentration in patients breath is found to be one order higher than in the breath of healthy volunteers.</a:t>
            </a:r>
            <a:endParaRPr lang="ru-RU" smtClean="0"/>
          </a:p>
        </p:txBody>
      </p:sp>
      <p:sp>
        <p:nvSpPr>
          <p:cNvPr id="10752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67265A-0ABD-4DE0-B0DF-1010B69078AD}" type="slidenum">
              <a:rPr lang="ru-RU" smtClean="0"/>
              <a:pPr/>
              <a:t>23</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Here I present the preliminary results on</a:t>
            </a:r>
            <a:r>
              <a:rPr lang="en-US" baseline="0" dirty="0" smtClean="0"/>
              <a:t> studying of exhaled breath composition of patients with </a:t>
            </a:r>
            <a:r>
              <a:rPr lang="en-US" dirty="0" err="1" smtClean="0"/>
              <a:t>oncological</a:t>
            </a:r>
            <a:r>
              <a:rPr lang="en-US" dirty="0" smtClean="0"/>
              <a:t> diseases of gastrointestinal tract. On the figure you can see some identified absorption lines. The work is going on identification of other lines and  other measurements. </a:t>
            </a:r>
            <a:endParaRPr lang="ru-RU" dirty="0"/>
          </a:p>
        </p:txBody>
      </p:sp>
      <p:sp>
        <p:nvSpPr>
          <p:cNvPr id="4" name="Номер слайда 3"/>
          <p:cNvSpPr>
            <a:spLocks noGrp="1"/>
          </p:cNvSpPr>
          <p:nvPr>
            <p:ph type="sldNum" sz="quarter" idx="10"/>
          </p:nvPr>
        </p:nvSpPr>
        <p:spPr/>
        <p:txBody>
          <a:bodyPr/>
          <a:lstStyle/>
          <a:p>
            <a:fld id="{B806C3DC-480B-49A7-9600-5115444E7E9D}" type="slidenum">
              <a:rPr lang="ru-RU" smtClean="0"/>
              <a:pPr/>
              <a:t>26</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Образ слайда 1"/>
          <p:cNvSpPr>
            <a:spLocks noGrp="1" noRot="1" noChangeAspect="1" noTextEdit="1"/>
          </p:cNvSpPr>
          <p:nvPr>
            <p:ph type="sldImg"/>
          </p:nvPr>
        </p:nvSpPr>
        <p:spPr bwMode="auto">
          <a:noFill/>
          <a:ln>
            <a:solidFill>
              <a:srgbClr val="000000"/>
            </a:solidFill>
            <a:miter lim="800000"/>
            <a:headEnd/>
            <a:tailEnd/>
          </a:ln>
        </p:spPr>
      </p:sp>
      <p:sp>
        <p:nvSpPr>
          <p:cNvPr id="103427" name="Заметки 2"/>
          <p:cNvSpPr>
            <a:spLocks noGrp="1"/>
          </p:cNvSpPr>
          <p:nvPr>
            <p:ph type="body" idx="1"/>
          </p:nvPr>
        </p:nvSpPr>
        <p:spPr bwMode="auto">
          <a:noFill/>
        </p:spPr>
        <p:txBody>
          <a:bodyPr wrap="square" numCol="1" anchor="t" anchorCtr="0" compatLnSpc="1">
            <a:prstTxWarp prst="textNoShape">
              <a:avLst/>
            </a:prstTxWarp>
          </a:bodyPr>
          <a:lstStyle/>
          <a:p>
            <a:r>
              <a:rPr lang="en-US" dirty="0" smtClean="0"/>
              <a:t>For reference measurements we collected breath samples of 8 healthy volunteers (6 men, 38 ± 10 years old, and 3 women 35 ± 3 years old).  The group of patients with type 2 diabetes comprised 9 men with a mean age 63 ± 5 years old. There is found an increased concentration of acetone in the diabetes patients’ breath in comparison with healthy volunteers. Furthermore variation of the acetone concentration before and after taking the medicines is revealed. At the same time changing of the methanol and ethanol concentrations is found to be insignificant. </a:t>
            </a:r>
            <a:endParaRPr lang="ru-RU" dirty="0" smtClean="0"/>
          </a:p>
        </p:txBody>
      </p:sp>
      <p:sp>
        <p:nvSpPr>
          <p:cNvPr id="10342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FB8299-E4CD-4FF8-BA83-A21259849A8D}" type="slidenum">
              <a:rPr lang="ru-RU" smtClean="0"/>
              <a:pPr/>
              <a:t>27</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84613" y="8685214"/>
            <a:ext cx="2971800" cy="457200"/>
          </a:xfrm>
          <a:prstGeom prst="rect">
            <a:avLst/>
          </a:prstGeom>
          <a:noFill/>
          <a:ln w="9525">
            <a:noFill/>
            <a:miter lim="800000"/>
            <a:headEnd/>
            <a:tailEnd/>
          </a:ln>
        </p:spPr>
        <p:txBody>
          <a:bodyPr lIns="91428" tIns="45714" rIns="91428" bIns="45714" anchor="b"/>
          <a:lstStyle/>
          <a:p>
            <a:pPr algn="r"/>
            <a:fld id="{15DCA372-1B4A-48A5-A523-32F65FFF616F}" type="slidenum">
              <a:rPr lang="ru-RU" sz="1200"/>
              <a:pPr algn="r"/>
              <a:t>28</a:t>
            </a:fld>
            <a:endParaRPr lang="ru-RU" sz="1200" dirty="0"/>
          </a:p>
        </p:txBody>
      </p:sp>
      <p:sp>
        <p:nvSpPr>
          <p:cNvPr id="115715" name="Rectangle 2"/>
          <p:cNvSpPr>
            <a:spLocks noGrp="1" noRot="1" noChangeAspect="1" noChangeArrowheads="1" noTextEdit="1"/>
          </p:cNvSpPr>
          <p:nvPr>
            <p:ph type="sldImg"/>
          </p:nvPr>
        </p:nvSpPr>
        <p:spPr bwMode="auto">
          <a:xfrm>
            <a:off x="1143000" y="695325"/>
            <a:ext cx="4572000" cy="3429000"/>
          </a:xfrm>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7A049BD-DFFE-441E-8078-51F3518913F5}" type="slidenum">
              <a:rPr lang="ru-RU" sz="1200"/>
              <a:pPr algn="r"/>
              <a:t>29</a:t>
            </a:fld>
            <a:endParaRPr lang="ru-RU" sz="1200"/>
          </a:p>
        </p:txBody>
      </p:sp>
      <p:sp>
        <p:nvSpPr>
          <p:cNvPr id="104451" name="Rectangle 2"/>
          <p:cNvSpPr>
            <a:spLocks noGrp="1" noRot="1" noChangeAspect="1" noChangeArrowheads="1" noTextEdit="1"/>
          </p:cNvSpPr>
          <p:nvPr>
            <p:ph type="sldImg"/>
          </p:nvPr>
        </p:nvSpPr>
        <p:spPr bwMode="auto">
          <a:xfrm>
            <a:off x="1143000" y="695325"/>
            <a:ext cx="4572000" cy="3429000"/>
          </a:xfrm>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Here you can see the results of simultaneous measurements of acetone in exhaled breath and urine.</a:t>
            </a:r>
            <a:endParaRPr lang="ru-RU" dirty="0"/>
          </a:p>
        </p:txBody>
      </p:sp>
      <p:sp>
        <p:nvSpPr>
          <p:cNvPr id="4" name="Номер слайда 3"/>
          <p:cNvSpPr>
            <a:spLocks noGrp="1"/>
          </p:cNvSpPr>
          <p:nvPr>
            <p:ph type="sldNum" sz="quarter" idx="10"/>
          </p:nvPr>
        </p:nvSpPr>
        <p:spPr/>
        <p:txBody>
          <a:bodyPr/>
          <a:lstStyle/>
          <a:p>
            <a:fld id="{B806C3DC-480B-49A7-9600-5115444E7E9D}" type="slidenum">
              <a:rPr lang="ru-RU" smtClean="0"/>
              <a:pPr/>
              <a:t>30</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Образ слайда 1"/>
          <p:cNvSpPr>
            <a:spLocks noGrp="1" noRot="1" noChangeAspect="1" noTextEdit="1"/>
          </p:cNvSpPr>
          <p:nvPr>
            <p:ph type="sldImg"/>
          </p:nvPr>
        </p:nvSpPr>
        <p:spPr bwMode="auto">
          <a:noFill/>
          <a:ln>
            <a:solidFill>
              <a:srgbClr val="000000"/>
            </a:solidFill>
            <a:miter lim="800000"/>
            <a:headEnd/>
            <a:tailEnd/>
          </a:ln>
        </p:spPr>
      </p:sp>
      <p:sp>
        <p:nvSpPr>
          <p:cNvPr id="103427" name="Заметки 2"/>
          <p:cNvSpPr>
            <a:spLocks noGrp="1"/>
          </p:cNvSpPr>
          <p:nvPr>
            <p:ph type="body" idx="1"/>
          </p:nvPr>
        </p:nvSpPr>
        <p:spPr bwMode="auto">
          <a:noFill/>
        </p:spPr>
        <p:txBody>
          <a:bodyPr wrap="square" numCol="1" anchor="t" anchorCtr="0" compatLnSpc="1">
            <a:prstTxWarp prst="textNoShape">
              <a:avLst/>
            </a:prstTxWarp>
          </a:bodyPr>
          <a:lstStyle/>
          <a:p>
            <a:r>
              <a:rPr lang="ru-RU" sz="1200" kern="1200" baseline="0" dirty="0" err="1" smtClean="0">
                <a:solidFill>
                  <a:schemeClr val="tx1"/>
                </a:solidFill>
                <a:latin typeface="+mn-lt"/>
                <a:ea typeface="+mn-ea"/>
                <a:cs typeface="+mn-cs"/>
              </a:rPr>
              <a:t>Ко-А</a:t>
            </a:r>
            <a:r>
              <a:rPr lang="ru-RU" sz="1200" kern="1200" baseline="0" dirty="0" smtClean="0">
                <a:solidFill>
                  <a:schemeClr val="tx1"/>
                </a:solidFill>
                <a:latin typeface="+mn-lt"/>
                <a:ea typeface="+mn-ea"/>
                <a:cs typeface="+mn-cs"/>
              </a:rPr>
              <a:t> - </a:t>
            </a:r>
            <a:r>
              <a:rPr lang="ru-RU" sz="1200" b="1" i="0" kern="1200" dirty="0" smtClean="0">
                <a:solidFill>
                  <a:schemeClr val="tx1"/>
                </a:solidFill>
                <a:latin typeface="+mn-lt"/>
                <a:ea typeface="+mn-ea"/>
                <a:cs typeface="+mn-cs"/>
              </a:rPr>
              <a:t>Кофермент А,А</a:t>
            </a:r>
            <a:endParaRPr lang="ru-RU" sz="1200" kern="1200" baseline="0" dirty="0" smtClean="0">
              <a:solidFill>
                <a:schemeClr val="tx1"/>
              </a:solidFill>
              <a:latin typeface="+mn-lt"/>
              <a:ea typeface="+mn-ea"/>
              <a:cs typeface="+mn-cs"/>
            </a:endParaRPr>
          </a:p>
          <a:p>
            <a:r>
              <a:rPr lang="ru-RU" sz="1200" kern="1200" baseline="0" dirty="0" smtClean="0">
                <a:solidFill>
                  <a:schemeClr val="tx1"/>
                </a:solidFill>
                <a:latin typeface="+mn-lt"/>
                <a:ea typeface="+mn-ea"/>
                <a:cs typeface="+mn-cs"/>
              </a:rPr>
              <a:t>В плазме крови здорового человека кетоновые тела содержатся в весьма незначительных концентрациях. Однако при патологических состояниях (длительное голодание, тяжёлая физическая нагрузка, тяжёлая форма сахарного диабета) концентрация кетоновых тел может значительно повышаться и достигать 20 </a:t>
            </a:r>
            <a:r>
              <a:rPr lang="ru-RU" sz="1200" kern="1200" baseline="0" dirty="0" err="1" smtClean="0">
                <a:solidFill>
                  <a:schemeClr val="tx1"/>
                </a:solidFill>
                <a:latin typeface="+mn-lt"/>
                <a:ea typeface="+mn-ea"/>
                <a:cs typeface="+mn-cs"/>
              </a:rPr>
              <a:t>ммоль</a:t>
            </a:r>
            <a:r>
              <a:rPr lang="ru-RU" sz="1200" kern="1200" baseline="0" dirty="0" smtClean="0">
                <a:solidFill>
                  <a:schemeClr val="tx1"/>
                </a:solidFill>
                <a:latin typeface="+mn-lt"/>
                <a:ea typeface="+mn-ea"/>
                <a:cs typeface="+mn-cs"/>
              </a:rPr>
              <a:t>/л (</a:t>
            </a:r>
            <a:r>
              <a:rPr lang="ru-RU" sz="1200" kern="1200" baseline="0" dirty="0" err="1" smtClean="0">
                <a:solidFill>
                  <a:schemeClr val="tx1"/>
                </a:solidFill>
                <a:latin typeface="+mn-lt"/>
                <a:ea typeface="+mn-ea"/>
                <a:cs typeface="+mn-cs"/>
              </a:rPr>
              <a:t>кетонемия</a:t>
            </a:r>
            <a:r>
              <a:rPr lang="ru-RU" sz="1200" kern="1200" baseline="0" dirty="0" smtClean="0">
                <a:solidFill>
                  <a:schemeClr val="tx1"/>
                </a:solidFill>
                <a:latin typeface="+mn-lt"/>
                <a:ea typeface="+mn-ea"/>
                <a:cs typeface="+mn-cs"/>
              </a:rPr>
              <a:t>)</a:t>
            </a:r>
            <a:endParaRPr lang="ru-RU" dirty="0" smtClean="0"/>
          </a:p>
        </p:txBody>
      </p:sp>
      <p:sp>
        <p:nvSpPr>
          <p:cNvPr id="10342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FB8299-E4CD-4FF8-BA83-A21259849A8D}" type="slidenum">
              <a:rPr lang="ru-RU" smtClean="0"/>
              <a:pPr/>
              <a:t>31</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bwMode="auto">
          <a:noFill/>
          <a:ln>
            <a:solidFill>
              <a:srgbClr val="000000"/>
            </a:solidFill>
            <a:miter lim="800000"/>
            <a:headEnd/>
            <a:tailEnd/>
          </a:ln>
        </p:spPr>
      </p:sp>
      <p:sp>
        <p:nvSpPr>
          <p:cNvPr id="108547" name="Заметки 2"/>
          <p:cNvSpPr>
            <a:spLocks noGrp="1"/>
          </p:cNvSpPr>
          <p:nvPr>
            <p:ph type="body" idx="1"/>
          </p:nvPr>
        </p:nvSpPr>
        <p:spPr bwMode="auto">
          <a:noFill/>
        </p:spPr>
        <p:txBody>
          <a:bodyPr wrap="square" numCol="1" anchor="t" anchorCtr="0" compatLnSpc="1">
            <a:prstTxWarp prst="textNoShape">
              <a:avLst/>
            </a:prstTxWarp>
          </a:bodyPr>
          <a:lstStyle/>
          <a:p>
            <a:pPr defTabSz="842963" eaLnBrk="1" hangingPunct="1">
              <a:spcBef>
                <a:spcPct val="0"/>
              </a:spcBef>
            </a:pPr>
            <a:r>
              <a:rPr lang="en-US" sz="1100" smtClean="0"/>
              <a:t>Nowadays the problem of food quality control is of great importance. Thereby the development of fast non-invasive analytical methods, allowing the quantitative determination of volatile chemical compounds, that could be sign of food freshness or pathology, is needed.</a:t>
            </a:r>
            <a:endParaRPr lang="ru-RU" sz="1000" b="1" smtClean="0">
              <a:latin typeface="Times New Roman" pitchFamily="18" charset="0"/>
              <a:cs typeface="Lucida Sans Unicode" pitchFamily="34" charset="0"/>
            </a:endParaRPr>
          </a:p>
          <a:p>
            <a:pPr defTabSz="842963"/>
            <a:endParaRPr lang="ru-RU" smtClean="0"/>
          </a:p>
        </p:txBody>
      </p:sp>
      <p:sp>
        <p:nvSpPr>
          <p:cNvPr id="1085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5605F2-409C-436C-B2E0-D33D73CA8B6D}" type="slidenum">
              <a:rPr lang="ru-RU" smtClean="0"/>
              <a:pPr/>
              <a:t>32</a:t>
            </a:fld>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Образ слайда 1"/>
          <p:cNvSpPr>
            <a:spLocks noGrp="1" noRot="1" noChangeAspect="1" noTextEdit="1"/>
          </p:cNvSpPr>
          <p:nvPr>
            <p:ph type="sldImg"/>
          </p:nvPr>
        </p:nvSpPr>
        <p:spPr bwMode="auto">
          <a:noFill/>
          <a:ln>
            <a:solidFill>
              <a:srgbClr val="000000"/>
            </a:solidFill>
            <a:miter lim="800000"/>
            <a:headEnd/>
            <a:tailEnd/>
          </a:ln>
        </p:spPr>
      </p:sp>
      <p:sp>
        <p:nvSpPr>
          <p:cNvPr id="10957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095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06EE2D-B7CC-44A6-958C-33AA57E62966}" type="slidenum">
              <a:rPr lang="ru-RU" smtClean="0"/>
              <a:pPr/>
              <a:t>34</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2"/>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4515" name="Rectangle 3"/>
          <p:cNvSpPr txBox="1">
            <a:spLocks noGrp="1" noChangeArrowheads="1"/>
          </p:cNvSpPr>
          <p:nvPr>
            <p:ph type="body" idx="1"/>
          </p:nvPr>
        </p:nvSpPr>
        <p:spPr bwMode="auto">
          <a:xfrm>
            <a:off x="685801" y="4343400"/>
            <a:ext cx="5480050" cy="4108450"/>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029CD-FF04-407A-974A-CFBF03328855}" type="slidenum">
              <a:rPr lang="ru-RU"/>
              <a:pPr/>
              <a:t>41</a:t>
            </a:fld>
            <a:endParaRPr lang="ru-RU"/>
          </a:p>
        </p:txBody>
      </p:sp>
      <p:sp>
        <p:nvSpPr>
          <p:cNvPr id="39938" name="Rectangle 2"/>
          <p:cNvSpPr txBox="1">
            <a:spLocks noGrp="1" noRot="1" noChangeAspect="1" noChangeArrowheads="1" noTextEdit="1"/>
          </p:cNvSpPr>
          <p:nvPr>
            <p:ph type="sldImg"/>
          </p:nvPr>
        </p:nvSpPr>
        <p:spPr>
          <a:xfrm>
            <a:off x="1143000" y="695325"/>
            <a:ext cx="4572000" cy="3429000"/>
          </a:xfrm>
          <a:ln/>
        </p:spPr>
      </p:sp>
      <p:sp>
        <p:nvSpPr>
          <p:cNvPr id="39939" name="Rectangle 3"/>
          <p:cNvSpPr txBox="1">
            <a:spLocks noGrp="1" noChangeArrowheads="1"/>
          </p:cNvSpPr>
          <p:nvPr>
            <p:ph type="body" idx="1"/>
          </p:nvPr>
        </p:nvSpPr>
        <p:spPr>
          <a:ln/>
        </p:spPr>
        <p:txBody>
          <a:bodyPr wrap="none" anchor="ctr"/>
          <a:lstStyle/>
          <a:p>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bwMode="auto">
          <a:noFill/>
          <a:ln>
            <a:solidFill>
              <a:srgbClr val="000000"/>
            </a:solidFill>
            <a:miter lim="800000"/>
            <a:headEnd/>
            <a:tailEnd/>
          </a:ln>
        </p:spPr>
      </p:sp>
      <p:sp>
        <p:nvSpPr>
          <p:cNvPr id="6451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D30DF451-33B1-458F-98B3-DF8424D152AB}" type="slidenum">
              <a:rPr lang="ru-RU" smtClean="0"/>
              <a:pPr>
                <a:defRPr/>
              </a:pPr>
              <a:t>46</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07553F-8A3E-456F-A912-AE9B0B51EBAB}" type="slidenum">
              <a:rPr lang="ru-RU"/>
              <a:pPr/>
              <a:t>47</a:t>
            </a:fld>
            <a:endParaRPr lang="ru-RU"/>
          </a:p>
        </p:txBody>
      </p:sp>
      <p:sp>
        <p:nvSpPr>
          <p:cNvPr id="34818" name="Rectangle 2"/>
          <p:cNvSpPr txBox="1">
            <a:spLocks noGrp="1" noRot="1" noChangeAspect="1" noChangeArrowheads="1" noTextEdit="1"/>
          </p:cNvSpPr>
          <p:nvPr>
            <p:ph type="sldImg"/>
          </p:nvPr>
        </p:nvSpPr>
        <p:spPr>
          <a:xfrm>
            <a:off x="1143000" y="695325"/>
            <a:ext cx="4572000" cy="3429000"/>
          </a:xfrm>
          <a:ln/>
        </p:spPr>
      </p:sp>
      <p:sp>
        <p:nvSpPr>
          <p:cNvPr id="34819" name="Rectangle 3"/>
          <p:cNvSpPr txBox="1">
            <a:spLocks noGrp="1" noChangeArrowheads="1"/>
          </p:cNvSpPr>
          <p:nvPr>
            <p:ph type="body" idx="1"/>
          </p:nvPr>
        </p:nvSpPr>
        <p:spPr>
          <a:ln/>
        </p:spPr>
        <p:txBody>
          <a:bodyPr wrap="none" anchor="ctr"/>
          <a:lstStyle/>
          <a:p>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6868D5-D2FE-4F3F-9DEA-B7B4A7846595}" type="slidenum">
              <a:rPr lang="ru-RU">
                <a:cs typeface="Arial" charset="0"/>
              </a:rPr>
              <a:pPr fontAlgn="base">
                <a:spcBef>
                  <a:spcPct val="0"/>
                </a:spcBef>
                <a:spcAft>
                  <a:spcPct val="0"/>
                </a:spcAft>
                <a:defRPr/>
              </a:pPr>
              <a:t>48</a:t>
            </a:fld>
            <a:endParaRPr lang="ru-RU">
              <a:cs typeface="Arial" charset="0"/>
            </a:endParaRPr>
          </a:p>
        </p:txBody>
      </p:sp>
      <p:sp>
        <p:nvSpPr>
          <p:cNvPr id="189442" name="Образ слайда 1"/>
          <p:cNvSpPr>
            <a:spLocks noGrp="1" noRot="1" noChangeAspect="1" noTextEdit="1"/>
          </p:cNvSpPr>
          <p:nvPr>
            <p:ph type="sldImg"/>
          </p:nvPr>
        </p:nvSpPr>
        <p:spPr bwMode="auto">
          <a:noFill/>
          <a:ln>
            <a:solidFill>
              <a:srgbClr val="000000"/>
            </a:solidFill>
            <a:miter lim="800000"/>
            <a:headEnd/>
            <a:tailEnd/>
          </a:ln>
        </p:spPr>
      </p:sp>
      <p:sp>
        <p:nvSpPr>
          <p:cNvPr id="1894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latin typeface="Arial" charset="0"/>
              <a:cs typeface="Arial" charset="0"/>
            </a:endParaRPr>
          </a:p>
        </p:txBody>
      </p:sp>
      <p:sp>
        <p:nvSpPr>
          <p:cNvPr id="189444"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44EF72D-DDD9-4397-B839-8A23F47F7892}" type="slidenum">
              <a:rPr lang="ru-RU" sz="1200" b="0">
                <a:solidFill>
                  <a:srgbClr val="000000"/>
                </a:solidFill>
              </a:rPr>
              <a:pPr algn="r"/>
              <a:t>48</a:t>
            </a:fld>
            <a:endParaRPr lang="ru-RU" sz="1200" b="0">
              <a:solidFill>
                <a:srgbClr val="000000"/>
              </a:solidFill>
            </a:endParaRPr>
          </a:p>
        </p:txBody>
      </p:sp>
    </p:spTree>
    <p:extLst>
      <p:ext uri="{BB962C8B-B14F-4D97-AF65-F5344CB8AC3E}">
        <p14:creationId xmlns:p14="http://schemas.microsoft.com/office/powerpoint/2010/main" xmlns="" val="618417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F017758-C366-46E6-8F94-CE82F228E4E1}" type="slidenum">
              <a:rPr lang="ru-RU" smtClean="0"/>
              <a:pPr/>
              <a:t>49</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F017758-C366-46E6-8F94-CE82F228E4E1}" type="slidenum">
              <a:rPr lang="ru-RU" smtClean="0"/>
              <a:pPr/>
              <a:t>50</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p:spPr>
      </p:sp>
      <p:sp>
        <p:nvSpPr>
          <p:cNvPr id="604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acetone in exhaled breath, detected by both IR and THz spectrometers.</a:t>
            </a:r>
            <a:endParaRPr lang="ru-RU" smtClean="0"/>
          </a:p>
        </p:txBody>
      </p:sp>
      <p:sp>
        <p:nvSpPr>
          <p:cNvPr id="604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5F738D-FF4C-412E-AD18-440B55740189}" type="slidenum">
              <a:rPr lang="ru-RU"/>
              <a:pPr fontAlgn="base">
                <a:spcBef>
                  <a:spcPct val="0"/>
                </a:spcBef>
                <a:spcAft>
                  <a:spcPct val="0"/>
                </a:spcAft>
              </a:pPr>
              <a:t>52</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bwMode="auto">
          <a:noFill/>
          <a:ln>
            <a:solidFill>
              <a:srgbClr val="000000"/>
            </a:solidFill>
            <a:miter lim="800000"/>
            <a:headEnd/>
            <a:tailEnd/>
          </a:ln>
        </p:spPr>
      </p:sp>
      <p:sp>
        <p:nvSpPr>
          <p:cNvPr id="73731" name="Заметки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scheme of the experimental setup is shown, with the diagram describing how the traceability of the primary Cs frequency standard is transferred to the THz QCL-based spectroscopy via the stabilization of the repetition rate (</a:t>
            </a:r>
            <a:r>
              <a:rPr lang="en-US" dirty="0" err="1" smtClean="0"/>
              <a:t>frep</a:t>
            </a:r>
            <a:r>
              <a:rPr lang="en-US" dirty="0" smtClean="0"/>
              <a:t>) of the pump laser and the THz FCS. The mechanism for tuning the QCL frequency (</a:t>
            </a:r>
            <a:r>
              <a:rPr lang="en-US" dirty="0" err="1" smtClean="0"/>
              <a:t>νQCL</a:t>
            </a:r>
            <a:r>
              <a:rPr lang="en-US" dirty="0" smtClean="0"/>
              <a:t>) is also sketched: The beat-note frequency (</a:t>
            </a:r>
            <a:r>
              <a:rPr lang="en-US" dirty="0" err="1" smtClean="0"/>
              <a:t>fb</a:t>
            </a:r>
            <a:r>
              <a:rPr lang="en-US" dirty="0" smtClean="0"/>
              <a:t>) is kept constant by the </a:t>
            </a:r>
            <a:r>
              <a:rPr lang="en-US" dirty="0" err="1" smtClean="0"/>
              <a:t>phaselock</a:t>
            </a:r>
            <a:r>
              <a:rPr lang="en-US" dirty="0" smtClean="0"/>
              <a:t> loop, while the tuning of </a:t>
            </a:r>
            <a:r>
              <a:rPr lang="en-US" dirty="0" err="1" smtClean="0"/>
              <a:t>f</a:t>
            </a:r>
            <a:r>
              <a:rPr lang="en-US" baseline="-25000" dirty="0" err="1" smtClean="0"/>
              <a:t>rep</a:t>
            </a:r>
            <a:r>
              <a:rPr lang="en-US" dirty="0" smtClean="0"/>
              <a:t> produces a proportional shift of the THz comb tooth, and thus of the QCL absolute frequency. The lock-in acquisition of the absorption signal requires the beam intensity to be mechanically modulated by a chopper. </a:t>
            </a:r>
            <a:endParaRPr lang="ru-RU" dirty="0" smtClean="0"/>
          </a:p>
          <a:p>
            <a:r>
              <a:rPr lang="en-US" dirty="0" smtClean="0"/>
              <a:t>HEB–hot-electron bolometer; PID–proportional-</a:t>
            </a:r>
            <a:r>
              <a:rPr lang="en-US" dirty="0" err="1" smtClean="0"/>
              <a:t>intergal</a:t>
            </a:r>
            <a:r>
              <a:rPr lang="en-US" dirty="0" smtClean="0"/>
              <a:t>-derivative controller. FCS - frequency-comb synthesizer.</a:t>
            </a:r>
            <a:endParaRPr lang="ru-RU" dirty="0" smtClean="0"/>
          </a:p>
        </p:txBody>
      </p:sp>
      <p:sp>
        <p:nvSpPr>
          <p:cNvPr id="5427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5AE866-7654-46DE-9077-29837C0B66EA}" type="slidenum">
              <a:rPr lang="ru-RU" smtClean="0"/>
              <a:pPr fontAlgn="base">
                <a:spcBef>
                  <a:spcPct val="0"/>
                </a:spcBef>
                <a:spcAft>
                  <a:spcPct val="0"/>
                </a:spcAft>
                <a:defRPr/>
              </a:pPr>
              <a:t>53</a:t>
            </a:fld>
            <a:endParaRPr 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2"/>
          <p:cNvSpPr txBox="1">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51203" name="Rectangle 3"/>
          <p:cNvSpPr txBox="1">
            <a:spLocks noGrp="1" noChangeArrowheads="1"/>
          </p:cNvSpPr>
          <p:nvPr>
            <p:ph type="body" idx="1"/>
          </p:nvPr>
        </p:nvSpPr>
        <p:spPr bwMode="auto">
          <a:xfrm>
            <a:off x="685800" y="4343400"/>
            <a:ext cx="5480050" cy="4108450"/>
          </a:xfrm>
          <a:noFill/>
        </p:spPr>
        <p:txBody>
          <a:bodyPr wrap="none" numCol="1" anchor="ctr" anchorCtr="0" compatLnSpc="1">
            <a:prstTxWarp prst="textNoShape">
              <a:avLst/>
            </a:prstTxWarp>
          </a:bodyPr>
          <a:lstStyle/>
          <a:p>
            <a:pPr>
              <a:spcBef>
                <a:spcPct val="0"/>
              </a:spcBef>
            </a:pPr>
            <a:r>
              <a:rPr lang="en-US" dirty="0" smtClean="0"/>
              <a:t>So, need to cool QCL.</a:t>
            </a:r>
          </a:p>
          <a:p>
            <a:pPr>
              <a:spcBef>
                <a:spcPct val="0"/>
              </a:spcBef>
            </a:pPr>
            <a:r>
              <a:rPr lang="en-US" dirty="0" smtClean="0"/>
              <a:t>But what about generating photons?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err="1" smtClean="0"/>
              <a:t>Thz</a:t>
            </a:r>
            <a:r>
              <a:rPr lang="en-US" baseline="0" dirty="0" smtClean="0"/>
              <a:t> QCL cover the frequency range from 1 to 5 THz  and work at </a:t>
            </a:r>
            <a:r>
              <a:rPr lang="en-US" baseline="0" dirty="0" err="1" smtClean="0"/>
              <a:t>cryo</a:t>
            </a:r>
            <a:r>
              <a:rPr lang="en-US" baseline="0" dirty="0" smtClean="0"/>
              <a:t> temperatures in CW or pulse mode. One of the best producers is a </a:t>
            </a:r>
            <a:r>
              <a:rPr lang="en-US" baseline="0" dirty="0" err="1" smtClean="0"/>
              <a:t>swiss</a:t>
            </a:r>
            <a:r>
              <a:rPr lang="en-US" baseline="0" dirty="0" smtClean="0"/>
              <a:t> company </a:t>
            </a:r>
            <a:r>
              <a:rPr lang="en-US" baseline="0" dirty="0" err="1" smtClean="0"/>
              <a:t>Alpes</a:t>
            </a:r>
            <a:r>
              <a:rPr lang="en-US" baseline="0" dirty="0" smtClean="0"/>
              <a:t> lasers. To employ the </a:t>
            </a:r>
            <a:r>
              <a:rPr lang="en-US" baseline="0" dirty="0" err="1" smtClean="0"/>
              <a:t>Thz</a:t>
            </a:r>
            <a:r>
              <a:rPr lang="en-US" baseline="0" dirty="0" smtClean="0"/>
              <a:t> QCL in  high precise spectroscopy it is necessary to provide the control of …its  frequency …or phase…</a:t>
            </a:r>
            <a:endParaRPr lang="ru-RU" dirty="0" smtClean="0"/>
          </a:p>
          <a:p>
            <a:endParaRPr lang="ru-RU" dirty="0"/>
          </a:p>
        </p:txBody>
      </p:sp>
      <p:sp>
        <p:nvSpPr>
          <p:cNvPr id="4" name="Номер слайда 3"/>
          <p:cNvSpPr>
            <a:spLocks noGrp="1"/>
          </p:cNvSpPr>
          <p:nvPr>
            <p:ph type="sldNum" sz="quarter" idx="10"/>
          </p:nvPr>
        </p:nvSpPr>
        <p:spPr/>
        <p:txBody>
          <a:bodyPr/>
          <a:lstStyle/>
          <a:p>
            <a:fld id="{D84767DD-4C80-4BF0-BE66-EE1D4A2919F2}" type="slidenum">
              <a:rPr lang="ru-RU" smtClean="0"/>
              <a:pPr/>
              <a:t>57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2"/>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4515" name="Rectangle 3"/>
          <p:cNvSpPr txBox="1">
            <a:spLocks noGrp="1" noChangeArrowheads="1"/>
          </p:cNvSpPr>
          <p:nvPr>
            <p:ph type="body" idx="1"/>
          </p:nvPr>
        </p:nvSpPr>
        <p:spPr bwMode="auto">
          <a:xfrm>
            <a:off x="685801" y="4343400"/>
            <a:ext cx="5480050" cy="4108450"/>
          </a:xfrm>
          <a:prstGeom prst="rect">
            <a:avLst/>
          </a:prstGeom>
          <a:noFill/>
          <a:ln>
            <a:round/>
            <a:headEnd/>
            <a:tailEnd/>
          </a:ln>
        </p:spPr>
        <p:txBody>
          <a:bodyPr wrap="none"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Особую важность имеет борьба с болезнями, общими для человека и животных. 20-30 лет назад инфекционные болезни были привязаны к определенной территории и их распространение было затруднено, но с развитием миграционных процессов, торговых связей, обмена технологиями удержать этот процесс в природных биотопах стало практически невозможным. Современные передовые технологии ветеринарной диагностики (ИФА, ПЦР) обеспечивают достаточно быструю по времени диагностику заболеваний (от 4 до 8 часов), но в России такая диагностика проводится только в 4 сертифицированных лабораториях, соответственно, время постановки диагноза увеличивается.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p:spPr>
      </p:sp>
      <p:sp>
        <p:nvSpPr>
          <p:cNvPr id="3993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837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EA073B-1212-4F3C-B88E-FD8C3D202324}" type="slidenum">
              <a:rPr lang="ru-RU" smtClean="0"/>
              <a:pPr fontAlgn="base">
                <a:spcBef>
                  <a:spcPct val="0"/>
                </a:spcBef>
                <a:spcAft>
                  <a:spcPct val="0"/>
                </a:spcAft>
                <a:defRPr/>
              </a:pPr>
              <a:t>60</a:t>
            </a:fld>
            <a:endParaRPr 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 first steps</a:t>
            </a:r>
            <a:r>
              <a:rPr lang="en-US" baseline="0" dirty="0" smtClean="0"/>
              <a:t> have already been done, and I’m glad to present you our first results. Here you can see a block-schema of the experimental set up.</a:t>
            </a:r>
            <a:endParaRPr lang="ru-RU" dirty="0"/>
          </a:p>
        </p:txBody>
      </p:sp>
      <p:sp>
        <p:nvSpPr>
          <p:cNvPr id="4" name="Номер слайда 3"/>
          <p:cNvSpPr>
            <a:spLocks noGrp="1"/>
          </p:cNvSpPr>
          <p:nvPr>
            <p:ph type="sldNum" sz="quarter" idx="10"/>
          </p:nvPr>
        </p:nvSpPr>
        <p:spPr/>
        <p:txBody>
          <a:bodyPr/>
          <a:lstStyle/>
          <a:p>
            <a:fld id="{B806C3DC-480B-49A7-9600-5115444E7E9D}" type="slidenum">
              <a:rPr lang="ru-RU" smtClean="0"/>
              <a:pPr/>
              <a:t>61</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2"/>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4515" name="Rectangle 3"/>
          <p:cNvSpPr txBox="1">
            <a:spLocks noGrp="1" noChangeArrowheads="1"/>
          </p:cNvSpPr>
          <p:nvPr>
            <p:ph type="body" idx="1"/>
          </p:nvPr>
        </p:nvSpPr>
        <p:spPr bwMode="auto">
          <a:xfrm>
            <a:off x="685801" y="4343400"/>
            <a:ext cx="5480050" cy="4108450"/>
          </a:xfrm>
          <a:prstGeom prst="rect">
            <a:avLst/>
          </a:prstGeom>
          <a:noFill/>
          <a:ln>
            <a:round/>
            <a:headEnd/>
            <a:tailEnd/>
          </a:ln>
        </p:spPr>
        <p:txBody>
          <a:bodyPr wrap="none" anchor="ct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2"/>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4515" name="Rectangle 3"/>
          <p:cNvSpPr txBox="1">
            <a:spLocks noGrp="1" noChangeArrowheads="1"/>
          </p:cNvSpPr>
          <p:nvPr>
            <p:ph type="body" idx="1"/>
          </p:nvPr>
        </p:nvSpPr>
        <p:spPr bwMode="auto">
          <a:xfrm>
            <a:off x="685801" y="4343400"/>
            <a:ext cx="5480050" cy="4108450"/>
          </a:xfrm>
          <a:prstGeom prst="rect">
            <a:avLst/>
          </a:prstGeom>
          <a:noFill/>
          <a:ln>
            <a:round/>
            <a:headEnd/>
            <a:tailEnd/>
          </a:ln>
        </p:spPr>
        <p:txBody>
          <a:bodyPr wrap="none" anchor="ct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2"/>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4515" name="Rectangle 3"/>
          <p:cNvSpPr txBox="1">
            <a:spLocks noGrp="1" noChangeArrowheads="1"/>
          </p:cNvSpPr>
          <p:nvPr>
            <p:ph type="body" idx="1"/>
          </p:nvPr>
        </p:nvSpPr>
        <p:spPr bwMode="auto">
          <a:xfrm>
            <a:off x="685801" y="4343400"/>
            <a:ext cx="5480050" cy="4108450"/>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2"/>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4515" name="Rectangle 3"/>
          <p:cNvSpPr txBox="1">
            <a:spLocks noGrp="1" noChangeArrowheads="1"/>
          </p:cNvSpPr>
          <p:nvPr>
            <p:ph type="body" idx="1"/>
          </p:nvPr>
        </p:nvSpPr>
        <p:spPr bwMode="auto">
          <a:xfrm>
            <a:off x="685801" y="4343400"/>
            <a:ext cx="5480050" cy="4108450"/>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806C3DC-480B-49A7-9600-5115444E7E9D}" type="slidenum">
              <a:rPr lang="ru-RU" smtClean="0"/>
              <a:pPr/>
              <a:t>16</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This</a:t>
            </a:r>
            <a:r>
              <a:rPr lang="en-US" baseline="0" dirty="0" smtClean="0"/>
              <a:t> THz spectrometer is designed for certain biomarkers in exhaled breath, for example, NO , CO and acetone, SO2.  </a:t>
            </a:r>
            <a:endParaRPr lang="ru-RU" dirty="0"/>
          </a:p>
        </p:txBody>
      </p:sp>
      <p:sp>
        <p:nvSpPr>
          <p:cNvPr id="4" name="Номер слайда 3"/>
          <p:cNvSpPr>
            <a:spLocks noGrp="1"/>
          </p:cNvSpPr>
          <p:nvPr>
            <p:ph type="sldNum" sz="quarter" idx="10"/>
          </p:nvPr>
        </p:nvSpPr>
        <p:spPr/>
        <p:txBody>
          <a:bodyPr/>
          <a:lstStyle/>
          <a:p>
            <a:fld id="{B806C3DC-480B-49A7-9600-5115444E7E9D}" type="slidenum">
              <a:rPr lang="ru-RU" smtClean="0"/>
              <a:pPr/>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F688E2A-2392-4DC2-A69F-26079CF7FE98}" type="datetimeFigureOut">
              <a:rPr lang="ru-RU" smtClean="0"/>
              <a:pPr/>
              <a:t>04.04.2017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76D9C8-5057-4EBB-8734-EC9BCE6DFC5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688E2A-2392-4DC2-A69F-26079CF7FE98}" type="datetimeFigureOut">
              <a:rPr lang="ru-RU" smtClean="0"/>
              <a:pPr/>
              <a:t>04.04.2017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76D9C8-5057-4EBB-8734-EC9BCE6DFC5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688E2A-2392-4DC2-A69F-26079CF7FE98}" type="datetimeFigureOut">
              <a:rPr lang="ru-RU" smtClean="0"/>
              <a:pPr/>
              <a:t>04.04.2017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76D9C8-5057-4EBB-8734-EC9BCE6DFC5E}"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3638"/>
            <a:ext cx="2133600" cy="457200"/>
          </a:xfrm>
        </p:spPr>
        <p:txBody>
          <a:bodyPr/>
          <a:lstStyle>
            <a:lvl1pPr>
              <a:defRPr/>
            </a:lvl1pPr>
          </a:lstStyle>
          <a:p>
            <a:endParaRPr lang="ru-RU"/>
          </a:p>
        </p:txBody>
      </p:sp>
      <p:sp>
        <p:nvSpPr>
          <p:cNvPr id="4" name="Нижний колонтитул 3"/>
          <p:cNvSpPr>
            <a:spLocks noGrp="1"/>
          </p:cNvSpPr>
          <p:nvPr>
            <p:ph type="ftr" sz="quarter" idx="11"/>
          </p:nvPr>
        </p:nvSpPr>
        <p:spPr>
          <a:xfrm>
            <a:off x="3124200" y="6248400"/>
            <a:ext cx="2895600" cy="457200"/>
          </a:xfrm>
        </p:spPr>
        <p:txBody>
          <a:bodyPr/>
          <a:lstStyle>
            <a:lvl1pPr>
              <a:defRPr/>
            </a:lvl1pPr>
          </a:lstStyle>
          <a:p>
            <a:endParaRPr lang="ru-RU"/>
          </a:p>
        </p:txBody>
      </p:sp>
      <p:sp>
        <p:nvSpPr>
          <p:cNvPr id="5" name="Номер слайда 4"/>
          <p:cNvSpPr>
            <a:spLocks noGrp="1"/>
          </p:cNvSpPr>
          <p:nvPr>
            <p:ph type="sldNum" sz="quarter" idx="12"/>
          </p:nvPr>
        </p:nvSpPr>
        <p:spPr>
          <a:xfrm>
            <a:off x="6553200" y="6243638"/>
            <a:ext cx="2133600" cy="457200"/>
          </a:xfrm>
        </p:spPr>
        <p:txBody>
          <a:bodyPr/>
          <a:lstStyle>
            <a:lvl1pPr>
              <a:defRPr/>
            </a:lvl1pPr>
          </a:lstStyle>
          <a:p>
            <a:fld id="{D93E54DC-C639-4E04-BC72-D7D4A3B22B5E}" type="slidenum">
              <a:rPr lang="ru-RU"/>
              <a:pPr/>
              <a:t>‹#›</a:t>
            </a:fld>
            <a:endParaRPr lang="ru-RU"/>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688E2A-2392-4DC2-A69F-26079CF7FE98}" type="datetimeFigureOut">
              <a:rPr lang="ru-RU" smtClean="0"/>
              <a:pPr/>
              <a:t>04.04.2017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76D9C8-5057-4EBB-8734-EC9BCE6DFC5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F688E2A-2392-4DC2-A69F-26079CF7FE98}" type="datetimeFigureOut">
              <a:rPr lang="ru-RU" smtClean="0"/>
              <a:pPr/>
              <a:t>04.04.2017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76D9C8-5057-4EBB-8734-EC9BCE6DFC5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F688E2A-2392-4DC2-A69F-26079CF7FE98}" type="datetimeFigureOut">
              <a:rPr lang="ru-RU" smtClean="0"/>
              <a:pPr/>
              <a:t>04.04.2017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76D9C8-5057-4EBB-8734-EC9BCE6DFC5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F688E2A-2392-4DC2-A69F-26079CF7FE98}" type="datetimeFigureOut">
              <a:rPr lang="ru-RU" smtClean="0"/>
              <a:pPr/>
              <a:t>04.04.2017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476D9C8-5057-4EBB-8734-EC9BCE6DFC5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F688E2A-2392-4DC2-A69F-26079CF7FE98}" type="datetimeFigureOut">
              <a:rPr lang="ru-RU" smtClean="0"/>
              <a:pPr/>
              <a:t>04.04.2017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76D9C8-5057-4EBB-8734-EC9BCE6DFC5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F688E2A-2392-4DC2-A69F-26079CF7FE98}" type="datetimeFigureOut">
              <a:rPr lang="ru-RU" smtClean="0"/>
              <a:pPr/>
              <a:t>04.04.2017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476D9C8-5057-4EBB-8734-EC9BCE6DFC5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688E2A-2392-4DC2-A69F-26079CF7FE98}" type="datetimeFigureOut">
              <a:rPr lang="ru-RU" smtClean="0"/>
              <a:pPr/>
              <a:t>04.04.2017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76D9C8-5057-4EBB-8734-EC9BCE6DFC5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688E2A-2392-4DC2-A69F-26079CF7FE98}" type="datetimeFigureOut">
              <a:rPr lang="ru-RU" smtClean="0"/>
              <a:pPr/>
              <a:t>04.04.2017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76D9C8-5057-4EBB-8734-EC9BCE6DFC5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88E2A-2392-4DC2-A69F-26079CF7FE98}" type="datetimeFigureOut">
              <a:rPr lang="ru-RU" smtClean="0"/>
              <a:pPr/>
              <a:t>04.04.2017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6D9C8-5057-4EBB-8734-EC9BCE6DFC5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jre.cplire.ru/iso/jan15/8/text.pdf"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45.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5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8.tif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142984"/>
            <a:ext cx="8001056" cy="3500462"/>
          </a:xfrm>
        </p:spPr>
        <p:txBody>
          <a:bodyPr>
            <a:normAutofit fontScale="90000"/>
          </a:bodyPr>
          <a:lstStyle/>
          <a:p>
            <a:r>
              <a:rPr lang="ru-RU" b="1" dirty="0" smtClean="0">
                <a:solidFill>
                  <a:schemeClr val="tx2"/>
                </a:solidFill>
              </a:rPr>
              <a:t>Мониторинг ранних стадий патологических процессов в сельскохозяйственном производстве на основе высокочувствительных методов спектроскопии</a:t>
            </a:r>
            <a:endParaRPr lang="ru-RU" b="1" dirty="0">
              <a:solidFill>
                <a:schemeClr val="tx2"/>
              </a:solidFill>
            </a:endParaRPr>
          </a:p>
        </p:txBody>
      </p:sp>
      <p:sp>
        <p:nvSpPr>
          <p:cNvPr id="5" name="TextBox 2"/>
          <p:cNvSpPr txBox="1">
            <a:spLocks noChangeArrowheads="1"/>
          </p:cNvSpPr>
          <p:nvPr/>
        </p:nvSpPr>
        <p:spPr bwMode="auto">
          <a:xfrm>
            <a:off x="785786" y="5214950"/>
            <a:ext cx="8001000" cy="707886"/>
          </a:xfrm>
          <a:prstGeom prst="rect">
            <a:avLst/>
          </a:prstGeom>
          <a:noFill/>
          <a:ln w="9525">
            <a:noFill/>
            <a:miter lim="800000"/>
            <a:headEnd/>
            <a:tailEnd/>
          </a:ln>
        </p:spPr>
        <p:txBody>
          <a:bodyPr>
            <a:spAutoFit/>
          </a:bodyPr>
          <a:lstStyle/>
          <a:p>
            <a:pPr algn="ctr"/>
            <a:r>
              <a:rPr lang="ru-RU" sz="2000" b="1" i="1" dirty="0" smtClean="0"/>
              <a:t>Вакс Владимир Лейбович</a:t>
            </a:r>
            <a:r>
              <a:rPr lang="ru-RU" sz="2000" i="1" dirty="0" smtClean="0"/>
              <a:t> – зав. отделом</a:t>
            </a:r>
            <a:r>
              <a:rPr lang="ru-RU" sz="2000" dirty="0" smtClean="0"/>
              <a:t> </a:t>
            </a:r>
            <a:r>
              <a:rPr lang="ru-RU" sz="2000" i="1" dirty="0" smtClean="0"/>
              <a:t> «ФГБНУ  ФИЦ ИПФ РАН»</a:t>
            </a:r>
            <a:endParaRPr lang="ru-RU" sz="2000" dirty="0" smtClean="0"/>
          </a:p>
          <a:p>
            <a:pPr algn="ctr"/>
            <a:endParaRPr lang="en-US" sz="2000"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7"/>
          <p:cNvGrpSpPr/>
          <p:nvPr/>
        </p:nvGrpSpPr>
        <p:grpSpPr>
          <a:xfrm>
            <a:off x="214282" y="1357298"/>
            <a:ext cx="8726614" cy="5214974"/>
            <a:chOff x="571500" y="764704"/>
            <a:chExt cx="8654433" cy="5688632"/>
          </a:xfrm>
        </p:grpSpPr>
        <p:sp>
          <p:nvSpPr>
            <p:cNvPr id="18" name="Блок-схема: альтернативный процесс 17"/>
            <p:cNvSpPr/>
            <p:nvPr/>
          </p:nvSpPr>
          <p:spPr bwMode="auto">
            <a:xfrm>
              <a:off x="571500" y="2836962"/>
              <a:ext cx="2143125" cy="1143000"/>
            </a:xfrm>
            <a:prstGeom prst="flowChartAlternateProcess">
              <a:avLst/>
            </a:prstGeom>
            <a:solidFill>
              <a:srgbClr val="FFC000">
                <a:alpha val="92000"/>
              </a:srgb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ru-RU"/>
            </a:p>
          </p:txBody>
        </p:sp>
        <p:sp>
          <p:nvSpPr>
            <p:cNvPr id="19" name="TextBox 18"/>
            <p:cNvSpPr txBox="1"/>
            <p:nvPr/>
          </p:nvSpPr>
          <p:spPr bwMode="auto">
            <a:xfrm>
              <a:off x="713194" y="2908400"/>
              <a:ext cx="1911101" cy="1040765"/>
            </a:xfrm>
            <a:prstGeom prst="rect">
              <a:avLst/>
            </a:prstGeom>
            <a:noFill/>
          </p:spPr>
          <p:txBody>
            <a:bodyPr wrap="square">
              <a:spAutoFit/>
            </a:bodyPr>
            <a:lstStyle/>
            <a:p>
              <a:pPr algn="ctr" fontAlgn="auto">
                <a:spcBef>
                  <a:spcPts val="0"/>
                </a:spcBef>
                <a:spcAft>
                  <a:spcPts val="0"/>
                </a:spcAft>
                <a:defRPr/>
              </a:pPr>
              <a:r>
                <a:rPr lang="ru-RU" sz="2800" dirty="0" smtClean="0">
                  <a:cs typeface="Arial" pitchFamily="34" charset="0"/>
                </a:rPr>
                <a:t>Идеальный </a:t>
              </a:r>
              <a:r>
                <a:rPr lang="ru-RU" sz="2800" dirty="0" smtClean="0">
                  <a:cs typeface="Arial" pitchFamily="34" charset="0"/>
                </a:rPr>
                <a:t>анализатор</a:t>
              </a:r>
              <a:endParaRPr lang="ru-RU" sz="2800" dirty="0">
                <a:cs typeface="Arial" pitchFamily="34" charset="0"/>
              </a:endParaRPr>
            </a:p>
          </p:txBody>
        </p:sp>
        <p:sp>
          <p:nvSpPr>
            <p:cNvPr id="7" name="Блок-схема: альтернативный процесс 6"/>
            <p:cNvSpPr/>
            <p:nvPr/>
          </p:nvSpPr>
          <p:spPr bwMode="auto">
            <a:xfrm>
              <a:off x="3929063" y="836712"/>
              <a:ext cx="2143125" cy="720080"/>
            </a:xfrm>
            <a:prstGeom prst="flowChartAlternateProcess">
              <a:avLst/>
            </a:prstGeom>
            <a:solidFill>
              <a:schemeClr val="accent4">
                <a:lumMod val="60000"/>
                <a:lumOff val="40000"/>
                <a:alpha val="69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ru-RU"/>
            </a:p>
          </p:txBody>
        </p:sp>
        <p:sp>
          <p:nvSpPr>
            <p:cNvPr id="10" name="TextBox 9"/>
            <p:cNvSpPr txBox="1"/>
            <p:nvPr/>
          </p:nvSpPr>
          <p:spPr bwMode="auto">
            <a:xfrm>
              <a:off x="4043008" y="764704"/>
              <a:ext cx="2054566" cy="768213"/>
            </a:xfrm>
            <a:prstGeom prst="rect">
              <a:avLst/>
            </a:prstGeom>
            <a:noFill/>
          </p:spPr>
          <p:txBody>
            <a:bodyPr wrap="square">
              <a:spAutoFit/>
            </a:bodyPr>
            <a:lstStyle/>
            <a:p>
              <a:pPr algn="ctr" fontAlgn="auto">
                <a:spcBef>
                  <a:spcPts val="0"/>
                </a:spcBef>
                <a:spcAft>
                  <a:spcPts val="0"/>
                </a:spcAft>
                <a:defRPr/>
              </a:pPr>
              <a:r>
                <a:rPr lang="ru-RU" sz="2000" dirty="0" smtClean="0">
                  <a:cs typeface="Arial" pitchFamily="34" charset="0"/>
                </a:rPr>
                <a:t>Высокая чувствительность</a:t>
              </a:r>
              <a:endParaRPr lang="ru-RU" sz="2000" dirty="0">
                <a:cs typeface="Arial" pitchFamily="34" charset="0"/>
              </a:endParaRPr>
            </a:p>
          </p:txBody>
        </p:sp>
        <p:cxnSp>
          <p:nvCxnSpPr>
            <p:cNvPr id="14" name="Прямая соединительная линия 13"/>
            <p:cNvCxnSpPr>
              <a:endCxn id="7" idx="1"/>
            </p:cNvCxnSpPr>
            <p:nvPr/>
          </p:nvCxnSpPr>
          <p:spPr bwMode="auto">
            <a:xfrm flipV="1">
              <a:off x="2714625" y="1196752"/>
              <a:ext cx="1214438" cy="18545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a:endCxn id="8" idx="1"/>
            </p:cNvCxnSpPr>
            <p:nvPr/>
          </p:nvCxnSpPr>
          <p:spPr bwMode="auto">
            <a:xfrm flipV="1">
              <a:off x="2699792" y="2348880"/>
              <a:ext cx="1224136" cy="9361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a:endCxn id="9" idx="1"/>
            </p:cNvCxnSpPr>
            <p:nvPr/>
          </p:nvCxnSpPr>
          <p:spPr bwMode="auto">
            <a:xfrm>
              <a:off x="2699792" y="3645024"/>
              <a:ext cx="1296144" cy="11638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endCxn id="6" idx="1"/>
            </p:cNvCxnSpPr>
            <p:nvPr/>
          </p:nvCxnSpPr>
          <p:spPr bwMode="auto">
            <a:xfrm>
              <a:off x="2714625" y="3837087"/>
              <a:ext cx="1281311" cy="225620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42"/>
            <p:cNvSpPr txBox="1">
              <a:spLocks noChangeArrowheads="1"/>
            </p:cNvSpPr>
            <p:nvPr/>
          </p:nvSpPr>
          <p:spPr bwMode="auto">
            <a:xfrm>
              <a:off x="6215063" y="765275"/>
              <a:ext cx="2928936" cy="1302622"/>
            </a:xfrm>
            <a:prstGeom prst="rect">
              <a:avLst/>
            </a:prstGeom>
            <a:noFill/>
            <a:ln w="9525">
              <a:noFill/>
              <a:miter lim="800000"/>
              <a:headEnd/>
              <a:tailEnd/>
            </a:ln>
          </p:spPr>
          <p:txBody>
            <a:bodyPr>
              <a:spAutoFit/>
            </a:bodyPr>
            <a:lstStyle/>
            <a:p>
              <a:pPr>
                <a:buFont typeface="Arial" charset="0"/>
                <a:buChar char="•"/>
              </a:pPr>
              <a:r>
                <a:rPr lang="en-US" dirty="0">
                  <a:latin typeface="Corbel" pitchFamily="34" charset="0"/>
                </a:rPr>
                <a:t>     </a:t>
              </a:r>
              <a:r>
                <a:rPr lang="ru-RU" dirty="0" smtClean="0">
                  <a:cs typeface="Arial" charset="0"/>
                </a:rPr>
                <a:t>низкий уровень ошибки</a:t>
              </a:r>
              <a:endParaRPr lang="en-US" dirty="0">
                <a:cs typeface="Arial" charset="0"/>
              </a:endParaRPr>
            </a:p>
            <a:p>
              <a:pPr>
                <a:buFont typeface="Arial" charset="0"/>
                <a:buChar char="•"/>
              </a:pPr>
              <a:r>
                <a:rPr lang="en-US" dirty="0">
                  <a:cs typeface="Arial" charset="0"/>
                </a:rPr>
                <a:t>   </a:t>
              </a:r>
              <a:r>
                <a:rPr lang="ru-RU" dirty="0" smtClean="0">
                  <a:cs typeface="Arial" charset="0"/>
                </a:rPr>
                <a:t>детектирование следовых концентраций</a:t>
              </a:r>
              <a:r>
                <a:rPr lang="en-US" dirty="0" smtClean="0">
                  <a:cs typeface="Arial" charset="0"/>
                </a:rPr>
                <a:t>(</a:t>
              </a:r>
              <a:r>
                <a:rPr lang="en-US" dirty="0" err="1" smtClean="0">
                  <a:cs typeface="Arial" charset="0"/>
                </a:rPr>
                <a:t>ppm-ppt</a:t>
              </a:r>
              <a:r>
                <a:rPr lang="en-US" dirty="0" smtClean="0">
                  <a:cs typeface="Arial" charset="0"/>
                </a:rPr>
                <a:t>)</a:t>
              </a:r>
              <a:endParaRPr lang="ru-RU" dirty="0">
                <a:cs typeface="Arial" charset="0"/>
              </a:endParaRPr>
            </a:p>
          </p:txBody>
        </p:sp>
        <p:grpSp>
          <p:nvGrpSpPr>
            <p:cNvPr id="3" name="Группа 41"/>
            <p:cNvGrpSpPr/>
            <p:nvPr/>
          </p:nvGrpSpPr>
          <p:grpSpPr>
            <a:xfrm>
              <a:off x="3923928" y="1916832"/>
              <a:ext cx="5302005" cy="863548"/>
              <a:chOff x="3923928" y="1844824"/>
              <a:chExt cx="5302005" cy="863548"/>
            </a:xfrm>
          </p:grpSpPr>
          <p:sp>
            <p:nvSpPr>
              <p:cNvPr id="8" name="Блок-схема: альтернативный процесс 7"/>
              <p:cNvSpPr/>
              <p:nvPr/>
            </p:nvSpPr>
            <p:spPr bwMode="auto">
              <a:xfrm>
                <a:off x="3923928" y="1916832"/>
                <a:ext cx="2143125" cy="720080"/>
              </a:xfrm>
              <a:prstGeom prst="flowChartAlternateProcess">
                <a:avLst/>
              </a:prstGeom>
              <a:solidFill>
                <a:schemeClr val="accent6">
                  <a:lumMod val="40000"/>
                  <a:lumOff val="6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ru-RU"/>
              </a:p>
            </p:txBody>
          </p:sp>
          <p:sp>
            <p:nvSpPr>
              <p:cNvPr id="11" name="TextBox 10"/>
              <p:cNvSpPr txBox="1"/>
              <p:nvPr/>
            </p:nvSpPr>
            <p:spPr bwMode="auto">
              <a:xfrm>
                <a:off x="4043008" y="1844824"/>
                <a:ext cx="1983719" cy="768213"/>
              </a:xfrm>
              <a:prstGeom prst="rect">
                <a:avLst/>
              </a:prstGeom>
              <a:noFill/>
            </p:spPr>
            <p:txBody>
              <a:bodyPr wrap="square">
                <a:spAutoFit/>
              </a:bodyPr>
              <a:lstStyle/>
              <a:p>
                <a:pPr algn="ctr" fontAlgn="auto">
                  <a:spcBef>
                    <a:spcPts val="0"/>
                  </a:spcBef>
                  <a:spcAft>
                    <a:spcPts val="0"/>
                  </a:spcAft>
                  <a:defRPr/>
                </a:pPr>
                <a:r>
                  <a:rPr lang="ru-RU" sz="2000" dirty="0" smtClean="0">
                    <a:cs typeface="Arial" pitchFamily="34" charset="0"/>
                  </a:rPr>
                  <a:t>Высокая селективность</a:t>
                </a:r>
                <a:endParaRPr lang="ru-RU" sz="2000" dirty="0">
                  <a:cs typeface="Arial" pitchFamily="34" charset="0"/>
                </a:endParaRPr>
              </a:p>
            </p:txBody>
          </p:sp>
          <p:sp>
            <p:nvSpPr>
              <p:cNvPr id="21" name="TextBox 43"/>
              <p:cNvSpPr txBox="1">
                <a:spLocks noChangeArrowheads="1"/>
              </p:cNvSpPr>
              <p:nvPr/>
            </p:nvSpPr>
            <p:spPr bwMode="auto">
              <a:xfrm>
                <a:off x="6239269" y="2006960"/>
                <a:ext cx="2986664" cy="701412"/>
              </a:xfrm>
              <a:prstGeom prst="rect">
                <a:avLst/>
              </a:prstGeom>
              <a:noFill/>
              <a:ln w="9525">
                <a:noFill/>
                <a:miter lim="800000"/>
                <a:headEnd/>
                <a:tailEnd/>
              </a:ln>
            </p:spPr>
            <p:txBody>
              <a:bodyPr wrap="square">
                <a:spAutoFit/>
              </a:bodyPr>
              <a:lstStyle/>
              <a:p>
                <a:pPr>
                  <a:buFont typeface="Arial" charset="0"/>
                  <a:buChar char="•"/>
                </a:pPr>
                <a:r>
                  <a:rPr lang="en-US" dirty="0">
                    <a:latin typeface="Corbel" pitchFamily="34" charset="0"/>
                  </a:rPr>
                  <a:t>     </a:t>
                </a:r>
                <a:r>
                  <a:rPr lang="ru-RU" dirty="0" smtClean="0">
                    <a:cs typeface="Arial" charset="0"/>
                  </a:rPr>
                  <a:t>низкий уровень ошибки</a:t>
                </a:r>
                <a:endParaRPr lang="en-US" dirty="0">
                  <a:cs typeface="Arial" charset="0"/>
                </a:endParaRPr>
              </a:p>
              <a:p>
                <a:pPr>
                  <a:buFont typeface="Arial" charset="0"/>
                  <a:buChar char="•"/>
                </a:pPr>
                <a:r>
                  <a:rPr lang="en-US" dirty="0">
                    <a:cs typeface="Arial" charset="0"/>
                  </a:rPr>
                  <a:t>   </a:t>
                </a:r>
                <a:r>
                  <a:rPr lang="ru-RU" dirty="0" smtClean="0">
                    <a:cs typeface="Arial" charset="0"/>
                  </a:rPr>
                  <a:t>достоверная диагностика</a:t>
                </a:r>
                <a:endParaRPr lang="ru-RU" dirty="0">
                  <a:cs typeface="Arial" charset="0"/>
                </a:endParaRPr>
              </a:p>
            </p:txBody>
          </p:sp>
        </p:grpSp>
        <p:grpSp>
          <p:nvGrpSpPr>
            <p:cNvPr id="4" name="Группа 40"/>
            <p:cNvGrpSpPr/>
            <p:nvPr/>
          </p:nvGrpSpPr>
          <p:grpSpPr>
            <a:xfrm>
              <a:off x="3995936" y="4408426"/>
              <a:ext cx="5018881" cy="772156"/>
              <a:chOff x="3923928" y="4624450"/>
              <a:chExt cx="5018881" cy="772156"/>
            </a:xfrm>
          </p:grpSpPr>
          <p:sp>
            <p:nvSpPr>
              <p:cNvPr id="9" name="Блок-схема: альтернативный процесс 8"/>
              <p:cNvSpPr/>
              <p:nvPr/>
            </p:nvSpPr>
            <p:spPr bwMode="auto">
              <a:xfrm>
                <a:off x="3923928" y="4653136"/>
                <a:ext cx="2143125" cy="743470"/>
              </a:xfrm>
              <a:prstGeom prst="flowChartAlternateProcess">
                <a:avLst/>
              </a:prstGeom>
              <a:solidFill>
                <a:srgbClr val="66FFFF">
                  <a:alpha val="79000"/>
                </a:srgb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ru-RU" sz="2000" dirty="0"/>
              </a:p>
            </p:txBody>
          </p:sp>
          <p:sp>
            <p:nvSpPr>
              <p:cNvPr id="12" name="TextBox 11"/>
              <p:cNvSpPr txBox="1"/>
              <p:nvPr/>
            </p:nvSpPr>
            <p:spPr bwMode="auto">
              <a:xfrm>
                <a:off x="4041848" y="4624450"/>
                <a:ext cx="1885614" cy="768213"/>
              </a:xfrm>
              <a:prstGeom prst="rect">
                <a:avLst/>
              </a:prstGeom>
              <a:noFill/>
            </p:spPr>
            <p:txBody>
              <a:bodyPr wrap="square">
                <a:spAutoFit/>
              </a:bodyPr>
              <a:lstStyle/>
              <a:p>
                <a:pPr algn="ctr" fontAlgn="auto">
                  <a:spcBef>
                    <a:spcPts val="0"/>
                  </a:spcBef>
                  <a:spcAft>
                    <a:spcPts val="0"/>
                  </a:spcAft>
                  <a:defRPr/>
                </a:pPr>
                <a:r>
                  <a:rPr lang="ru-RU" sz="2000" dirty="0" smtClean="0">
                    <a:cs typeface="Arial" pitchFamily="34" charset="0"/>
                  </a:rPr>
                  <a:t>Легкость использования</a:t>
                </a:r>
                <a:endParaRPr lang="ru-RU" sz="2000" dirty="0">
                  <a:cs typeface="Arial" pitchFamily="34" charset="0"/>
                </a:endParaRPr>
              </a:p>
            </p:txBody>
          </p:sp>
          <p:sp>
            <p:nvSpPr>
              <p:cNvPr id="22" name="TextBox 44"/>
              <p:cNvSpPr txBox="1">
                <a:spLocks noChangeArrowheads="1"/>
              </p:cNvSpPr>
              <p:nvPr/>
            </p:nvSpPr>
            <p:spPr bwMode="auto">
              <a:xfrm>
                <a:off x="6228184" y="4653136"/>
                <a:ext cx="2714625" cy="701412"/>
              </a:xfrm>
              <a:prstGeom prst="rect">
                <a:avLst/>
              </a:prstGeom>
              <a:noFill/>
              <a:ln w="9525">
                <a:noFill/>
                <a:miter lim="800000"/>
                <a:headEnd/>
                <a:tailEnd/>
              </a:ln>
            </p:spPr>
            <p:txBody>
              <a:bodyPr>
                <a:spAutoFit/>
              </a:bodyPr>
              <a:lstStyle/>
              <a:p>
                <a:pPr>
                  <a:buFont typeface="Arial" charset="0"/>
                  <a:buChar char="•"/>
                </a:pPr>
                <a:r>
                  <a:rPr lang="en-US" dirty="0" smtClean="0">
                    <a:cs typeface="Arial" charset="0"/>
                  </a:rPr>
                  <a:t>   </a:t>
                </a:r>
                <a:r>
                  <a:rPr lang="ru-RU" dirty="0" smtClean="0">
                    <a:cs typeface="Arial" charset="0"/>
                  </a:rPr>
                  <a:t>использование в клиниках</a:t>
                </a:r>
                <a:endParaRPr lang="ru-RU" dirty="0">
                  <a:cs typeface="Arial" charset="0"/>
                </a:endParaRPr>
              </a:p>
            </p:txBody>
          </p:sp>
        </p:grpSp>
        <p:grpSp>
          <p:nvGrpSpPr>
            <p:cNvPr id="5" name="Группа 44"/>
            <p:cNvGrpSpPr/>
            <p:nvPr/>
          </p:nvGrpSpPr>
          <p:grpSpPr>
            <a:xfrm>
              <a:off x="3995936" y="5661248"/>
              <a:ext cx="4946873" cy="792088"/>
              <a:chOff x="3923928" y="5661248"/>
              <a:chExt cx="4946873" cy="792088"/>
            </a:xfrm>
          </p:grpSpPr>
          <p:sp>
            <p:nvSpPr>
              <p:cNvPr id="6" name="Блок-схема: альтернативный процесс 5"/>
              <p:cNvSpPr/>
              <p:nvPr/>
            </p:nvSpPr>
            <p:spPr bwMode="auto">
              <a:xfrm>
                <a:off x="3923928" y="5733256"/>
                <a:ext cx="2143125" cy="720080"/>
              </a:xfrm>
              <a:prstGeom prst="flowChartAlternateProcess">
                <a:avLst/>
              </a:prstGeom>
              <a:solidFill>
                <a:srgbClr val="66FF33">
                  <a:alpha val="94000"/>
                </a:srgb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ru-RU"/>
              </a:p>
            </p:txBody>
          </p:sp>
          <p:sp>
            <p:nvSpPr>
              <p:cNvPr id="13" name="TextBox 12"/>
              <p:cNvSpPr txBox="1"/>
              <p:nvPr/>
            </p:nvSpPr>
            <p:spPr bwMode="auto">
              <a:xfrm>
                <a:off x="4139952" y="5661248"/>
                <a:ext cx="1643062" cy="768212"/>
              </a:xfrm>
              <a:prstGeom prst="rect">
                <a:avLst/>
              </a:prstGeom>
              <a:noFill/>
            </p:spPr>
            <p:txBody>
              <a:bodyPr>
                <a:spAutoFit/>
              </a:bodyPr>
              <a:lstStyle/>
              <a:p>
                <a:pPr algn="ctr" fontAlgn="auto">
                  <a:spcBef>
                    <a:spcPts val="0"/>
                  </a:spcBef>
                  <a:spcAft>
                    <a:spcPts val="0"/>
                  </a:spcAft>
                  <a:defRPr/>
                </a:pPr>
                <a:r>
                  <a:rPr lang="ru-RU" sz="2000" dirty="0" smtClean="0">
                    <a:cs typeface="Arial" pitchFamily="34" charset="0"/>
                  </a:rPr>
                  <a:t>Быстрота анализа</a:t>
                </a:r>
                <a:endParaRPr lang="ru-RU" sz="2000" dirty="0">
                  <a:cs typeface="Arial" pitchFamily="34" charset="0"/>
                </a:endParaRPr>
              </a:p>
            </p:txBody>
          </p:sp>
          <p:sp>
            <p:nvSpPr>
              <p:cNvPr id="23" name="TextBox 45"/>
              <p:cNvSpPr txBox="1">
                <a:spLocks noChangeArrowheads="1"/>
              </p:cNvSpPr>
              <p:nvPr/>
            </p:nvSpPr>
            <p:spPr bwMode="auto">
              <a:xfrm>
                <a:off x="6156176" y="5805263"/>
                <a:ext cx="2714625" cy="400807"/>
              </a:xfrm>
              <a:prstGeom prst="rect">
                <a:avLst/>
              </a:prstGeom>
              <a:noFill/>
              <a:ln w="9525">
                <a:noFill/>
                <a:miter lim="800000"/>
                <a:headEnd/>
                <a:tailEnd/>
              </a:ln>
            </p:spPr>
            <p:txBody>
              <a:bodyPr>
                <a:spAutoFit/>
              </a:bodyPr>
              <a:lstStyle/>
              <a:p>
                <a:pPr>
                  <a:buFont typeface="Arial" charset="0"/>
                  <a:buChar char="•"/>
                </a:pPr>
                <a:r>
                  <a:rPr lang="en-US" dirty="0">
                    <a:latin typeface="Corbel" pitchFamily="34" charset="0"/>
                  </a:rPr>
                  <a:t>   </a:t>
                </a:r>
                <a:r>
                  <a:rPr lang="ru-RU" dirty="0" smtClean="0">
                    <a:cs typeface="Arial" charset="0"/>
                  </a:rPr>
                  <a:t>мониторинг терапии</a:t>
                </a:r>
                <a:endParaRPr lang="en-US" dirty="0">
                  <a:cs typeface="Arial" charset="0"/>
                </a:endParaRPr>
              </a:p>
            </p:txBody>
          </p:sp>
        </p:grpSp>
        <p:cxnSp>
          <p:nvCxnSpPr>
            <p:cNvPr id="38" name="Прямая соединительная линия 37"/>
            <p:cNvCxnSpPr/>
            <p:nvPr/>
          </p:nvCxnSpPr>
          <p:spPr bwMode="auto">
            <a:xfrm>
              <a:off x="2699792" y="3501008"/>
              <a:ext cx="1800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Блок-схема: альтернативный процесс 36"/>
            <p:cNvSpPr/>
            <p:nvPr/>
          </p:nvSpPr>
          <p:spPr bwMode="auto">
            <a:xfrm>
              <a:off x="3995936" y="2940129"/>
              <a:ext cx="2143125" cy="1080667"/>
            </a:xfrm>
            <a:prstGeom prst="flowChartAlternateProcess">
              <a:avLst/>
            </a:prstGeom>
            <a:solidFill>
              <a:schemeClr val="accent5">
                <a:lumMod val="20000"/>
                <a:lumOff val="8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ru-RU"/>
            </a:p>
          </p:txBody>
        </p:sp>
        <p:sp>
          <p:nvSpPr>
            <p:cNvPr id="50" name="TextBox 49"/>
            <p:cNvSpPr txBox="1"/>
            <p:nvPr/>
          </p:nvSpPr>
          <p:spPr bwMode="auto">
            <a:xfrm>
              <a:off x="3901314" y="2964666"/>
              <a:ext cx="2455874" cy="1102219"/>
            </a:xfrm>
            <a:prstGeom prst="rect">
              <a:avLst/>
            </a:prstGeom>
            <a:noFill/>
          </p:spPr>
          <p:txBody>
            <a:bodyPr wrap="square">
              <a:spAutoFit/>
            </a:bodyPr>
            <a:lstStyle/>
            <a:p>
              <a:pPr algn="ctr" fontAlgn="auto">
                <a:spcBef>
                  <a:spcPts val="0"/>
                </a:spcBef>
                <a:spcAft>
                  <a:spcPts val="0"/>
                </a:spcAft>
                <a:defRPr/>
              </a:pPr>
              <a:r>
                <a:rPr lang="ru-RU" sz="2000" dirty="0" smtClean="0">
                  <a:cs typeface="Arial" pitchFamily="34" charset="0"/>
                </a:rPr>
                <a:t>Одновременное детектирование </a:t>
              </a:r>
            </a:p>
            <a:p>
              <a:pPr algn="ctr" fontAlgn="auto">
                <a:spcBef>
                  <a:spcPts val="0"/>
                </a:spcBef>
                <a:spcAft>
                  <a:spcPts val="0"/>
                </a:spcAft>
                <a:defRPr/>
              </a:pPr>
              <a:r>
                <a:rPr lang="ru-RU" sz="2000" dirty="0" smtClean="0">
                  <a:cs typeface="Arial" pitchFamily="34" charset="0"/>
                </a:rPr>
                <a:t>ряда маркеров</a:t>
              </a:r>
              <a:endParaRPr lang="ru-RU" sz="2000" dirty="0">
                <a:cs typeface="Arial" pitchFamily="34" charset="0"/>
              </a:endParaRPr>
            </a:p>
          </p:txBody>
        </p:sp>
        <p:sp>
          <p:nvSpPr>
            <p:cNvPr id="51" name="TextBox 42"/>
            <p:cNvSpPr txBox="1">
              <a:spLocks noChangeArrowheads="1"/>
            </p:cNvSpPr>
            <p:nvPr/>
          </p:nvSpPr>
          <p:spPr bwMode="auto">
            <a:xfrm>
              <a:off x="6310116" y="3012958"/>
              <a:ext cx="2749425" cy="1002017"/>
            </a:xfrm>
            <a:prstGeom prst="rect">
              <a:avLst/>
            </a:prstGeom>
            <a:noFill/>
            <a:ln w="9525">
              <a:noFill/>
              <a:miter lim="800000"/>
              <a:headEnd/>
              <a:tailEnd/>
            </a:ln>
          </p:spPr>
          <p:txBody>
            <a:bodyPr wrap="square">
              <a:spAutoFit/>
            </a:bodyPr>
            <a:lstStyle/>
            <a:p>
              <a:pPr>
                <a:buFont typeface="Arial" charset="0"/>
                <a:buChar char="•"/>
              </a:pPr>
              <a:r>
                <a:rPr lang="en-US" dirty="0">
                  <a:latin typeface="Corbel" pitchFamily="34" charset="0"/>
                </a:rPr>
                <a:t> </a:t>
              </a:r>
              <a:r>
                <a:rPr lang="en-US" dirty="0" smtClean="0">
                  <a:latin typeface="Corbel" pitchFamily="34" charset="0"/>
                </a:rPr>
                <a:t>  </a:t>
              </a:r>
              <a:r>
                <a:rPr lang="ru-RU" dirty="0" smtClean="0">
                  <a:latin typeface="Corbel" pitchFamily="34" charset="0"/>
                </a:rPr>
                <a:t>специфичность и достоверность диагностики</a:t>
              </a:r>
              <a:endParaRPr lang="en-US" dirty="0">
                <a:cs typeface="Arial" charset="0"/>
              </a:endParaRPr>
            </a:p>
          </p:txBody>
        </p:sp>
      </p:grpSp>
      <p:sp>
        <p:nvSpPr>
          <p:cNvPr id="31" name="Прямоугольник 30"/>
          <p:cNvSpPr/>
          <p:nvPr/>
        </p:nvSpPr>
        <p:spPr>
          <a:xfrm>
            <a:off x="0" y="0"/>
            <a:ext cx="9144000" cy="1200329"/>
          </a:xfrm>
          <a:prstGeom prst="rect">
            <a:avLst/>
          </a:prstGeom>
          <a:solidFill>
            <a:srgbClr val="002060"/>
          </a:solidFill>
        </p:spPr>
        <p:txBody>
          <a:bodyPr wrap="square">
            <a:spAutoFit/>
          </a:bodyPr>
          <a:lstStyle/>
          <a:p>
            <a:r>
              <a:rPr lang="ru-RU" sz="2400" dirty="0" smtClean="0">
                <a:solidFill>
                  <a:schemeClr val="bg1"/>
                </a:solidFill>
              </a:rPr>
              <a:t>Требования к характеристикам инструментального метода для проведения анализа выдыхаемого воздуха (включая животных) и запахов биологических тканей и зерна</a:t>
            </a:r>
            <a:endParaRPr lang="ru-RU" sz="24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Прямоугольник 16"/>
          <p:cNvSpPr>
            <a:spLocks noChangeArrowheads="1"/>
          </p:cNvSpPr>
          <p:nvPr/>
        </p:nvSpPr>
        <p:spPr bwMode="auto">
          <a:xfrm>
            <a:off x="0" y="1000108"/>
            <a:ext cx="9144000" cy="954107"/>
          </a:xfrm>
          <a:prstGeom prst="rect">
            <a:avLst/>
          </a:prstGeom>
          <a:noFill/>
          <a:ln w="9525">
            <a:noFill/>
            <a:miter lim="800000"/>
            <a:headEnd/>
            <a:tailEnd/>
          </a:ln>
        </p:spPr>
        <p:txBody>
          <a:bodyPr>
            <a:spAutoFit/>
          </a:bodyPr>
          <a:lstStyle/>
          <a:p>
            <a:pPr>
              <a:defRPr/>
            </a:pPr>
            <a:r>
              <a:rPr lang="ru-RU" sz="2800" b="1" dirty="0" smtClean="0">
                <a:solidFill>
                  <a:srgbClr val="7030A0"/>
                </a:solidFill>
                <a:latin typeface="+mn-lt"/>
                <a:cs typeface="Arial" charset="0"/>
              </a:rPr>
              <a:t>Приложения аналитической ТГц спектро</a:t>
            </a:r>
            <a:r>
              <a:rPr lang="ru-RU" sz="2800" b="1" dirty="0" smtClean="0">
                <a:solidFill>
                  <a:srgbClr val="7030A0"/>
                </a:solidFill>
                <a:cs typeface="Arial" charset="0"/>
              </a:rPr>
              <a:t>метрии высокого разрешения</a:t>
            </a:r>
            <a:endParaRPr lang="ru-RU" sz="2800" b="1" dirty="0">
              <a:solidFill>
                <a:srgbClr val="7030A0"/>
              </a:solidFill>
              <a:latin typeface="+mn-lt"/>
            </a:endParaRPr>
          </a:p>
        </p:txBody>
      </p:sp>
      <p:sp>
        <p:nvSpPr>
          <p:cNvPr id="268289" name="Rectangle 1"/>
          <p:cNvSpPr>
            <a:spLocks noChangeArrowheads="1"/>
          </p:cNvSpPr>
          <p:nvPr/>
        </p:nvSpPr>
        <p:spPr bwMode="auto">
          <a:xfrm>
            <a:off x="428596" y="1940943"/>
            <a:ext cx="828680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49263"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2400" i="0" u="none" strike="noStrike" cap="none" normalizeH="0" baseline="0" dirty="0" smtClean="0">
                <a:ln>
                  <a:noFill/>
                </a:ln>
                <a:solidFill>
                  <a:schemeClr val="tx1"/>
                </a:solidFill>
                <a:effectLst/>
                <a:latin typeface="Arial" pitchFamily="34" charset="0"/>
                <a:ea typeface="Calibri" pitchFamily="34" charset="0"/>
                <a:cs typeface="Arial" pitchFamily="34" charset="0"/>
              </a:rPr>
              <a:t>Идентификация и исследование </a:t>
            </a:r>
            <a:r>
              <a:rPr kumimoji="0" lang="ru-RU" sz="24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конформеров</a:t>
            </a:r>
            <a:r>
              <a:rPr kumimoji="0" lang="ru-RU" sz="2400" i="0" u="none" strike="noStrike" cap="none" normalizeH="0" baseline="0" dirty="0" smtClean="0">
                <a:ln>
                  <a:noFill/>
                </a:ln>
                <a:solidFill>
                  <a:schemeClr val="tx1"/>
                </a:solidFill>
                <a:effectLst/>
                <a:latin typeface="Arial" pitchFamily="34" charset="0"/>
                <a:ea typeface="Calibri" pitchFamily="34" charset="0"/>
                <a:cs typeface="Arial" pitchFamily="34" charset="0"/>
              </a:rPr>
              <a:t> и изотопов</a:t>
            </a:r>
            <a:endParaRPr kumimoji="0" lang="ru-RU" sz="2400" i="0" u="none" strike="noStrike" cap="none" normalizeH="0" baseline="0" dirty="0" smtClean="0">
              <a:ln>
                <a:noFill/>
              </a:ln>
              <a:solidFill>
                <a:schemeClr val="tx1"/>
              </a:solidFill>
              <a:effectLst/>
              <a:latin typeface="Arial" pitchFamily="34" charset="0"/>
              <a:cs typeface="Arial" pitchFamily="34" charset="0"/>
            </a:endParaRPr>
          </a:p>
          <a:p>
            <a:pPr marR="0" lvl="0" indent="449263"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2400" i="0" u="none" strike="noStrike" cap="none" normalizeH="0" baseline="0" dirty="0" smtClean="0">
                <a:ln>
                  <a:noFill/>
                </a:ln>
                <a:solidFill>
                  <a:schemeClr val="tx1"/>
                </a:solidFill>
                <a:effectLst/>
                <a:latin typeface="Arial" pitchFamily="34" charset="0"/>
                <a:ea typeface="Calibri" pitchFamily="34" charset="0"/>
                <a:cs typeface="Arial" pitchFamily="34" charset="0"/>
              </a:rPr>
              <a:t>Структура и характеристики молекулярных комплексов</a:t>
            </a:r>
            <a:endParaRPr kumimoji="0" lang="ru-RU" sz="2400" i="0" u="none" strike="noStrike" cap="none" normalizeH="0" baseline="0" dirty="0" smtClean="0">
              <a:ln>
                <a:noFill/>
              </a:ln>
              <a:solidFill>
                <a:schemeClr val="tx1"/>
              </a:solidFill>
              <a:effectLst/>
              <a:latin typeface="Arial" pitchFamily="34" charset="0"/>
              <a:cs typeface="Arial" pitchFamily="34" charset="0"/>
            </a:endParaRPr>
          </a:p>
          <a:p>
            <a:pPr marR="0" lvl="0" indent="449263"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2400" i="0" u="none" strike="noStrike" cap="none" normalizeH="0" baseline="0" dirty="0" smtClean="0">
                <a:ln>
                  <a:noFill/>
                </a:ln>
                <a:solidFill>
                  <a:schemeClr val="tx1"/>
                </a:solidFill>
                <a:effectLst/>
                <a:latin typeface="Arial" pitchFamily="34" charset="0"/>
                <a:ea typeface="Calibri" pitchFamily="34" charset="0"/>
                <a:cs typeface="Arial" pitchFamily="34" charset="0"/>
              </a:rPr>
              <a:t>Астрофизические молекулы</a:t>
            </a:r>
            <a:endParaRPr kumimoji="0" lang="ru-RU" sz="2400" i="0" u="none" strike="noStrike" cap="none" normalizeH="0" baseline="0" dirty="0" smtClean="0">
              <a:ln>
                <a:noFill/>
              </a:ln>
              <a:solidFill>
                <a:schemeClr val="tx1"/>
              </a:solidFill>
              <a:effectLst/>
              <a:latin typeface="Arial" pitchFamily="34" charset="0"/>
              <a:cs typeface="Arial" pitchFamily="34" charset="0"/>
            </a:endParaRPr>
          </a:p>
          <a:p>
            <a:pPr marR="0" lvl="0" indent="449263"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2400" i="0" u="none" strike="noStrike" cap="none" normalizeH="0" baseline="0" dirty="0" smtClean="0">
                <a:ln>
                  <a:noFill/>
                </a:ln>
                <a:solidFill>
                  <a:schemeClr val="tx1"/>
                </a:solidFill>
                <a:effectLst/>
                <a:latin typeface="Arial" pitchFamily="34" charset="0"/>
                <a:ea typeface="Calibri" pitchFamily="34" charset="0"/>
                <a:cs typeface="Arial" pitchFamily="34" charset="0"/>
              </a:rPr>
              <a:t>Биология, медицина и фармакология</a:t>
            </a:r>
            <a:endParaRPr kumimoji="0" lang="ru-RU" sz="2400" i="0" u="none" strike="noStrike" cap="none" normalizeH="0" baseline="0" dirty="0" smtClean="0">
              <a:ln>
                <a:noFill/>
              </a:ln>
              <a:solidFill>
                <a:schemeClr val="tx1"/>
              </a:solidFill>
              <a:effectLst/>
              <a:latin typeface="Arial" pitchFamily="34" charset="0"/>
              <a:cs typeface="Arial" pitchFamily="34" charset="0"/>
            </a:endParaRPr>
          </a:p>
          <a:p>
            <a:pPr marR="0" lvl="0" indent="449263" algn="l" defTabSz="914400" rtl="0" eaLnBrk="0" fontAlgn="base" latinLnBrk="0" hangingPunct="0">
              <a:lnSpc>
                <a:spcPct val="100000"/>
              </a:lnSpc>
              <a:spcBef>
                <a:spcPct val="0"/>
              </a:spcBef>
              <a:spcAft>
                <a:spcPct val="0"/>
              </a:spcAft>
              <a:buClrTx/>
              <a:buSzTx/>
              <a:buFont typeface="Wingdings" pitchFamily="2" charset="2"/>
              <a:buChar char="Ø"/>
              <a:tabLst/>
            </a:pPr>
            <a:r>
              <a:rPr lang="ru-RU" sz="2400" dirty="0" smtClean="0">
                <a:latin typeface="Arial" pitchFamily="34" charset="0"/>
                <a:ea typeface="Calibri" pitchFamily="34" charset="0"/>
                <a:cs typeface="Arial" pitchFamily="34" charset="0"/>
              </a:rPr>
              <a:t>Контроль технологических процессов</a:t>
            </a:r>
          </a:p>
          <a:p>
            <a:pPr marR="0" lvl="0" indent="449263"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2400" i="0" u="none" strike="noStrike" cap="none" normalizeH="0" baseline="0" dirty="0" smtClean="0">
                <a:ln>
                  <a:noFill/>
                </a:ln>
                <a:solidFill>
                  <a:schemeClr val="tx1"/>
                </a:solidFill>
                <a:effectLst/>
                <a:latin typeface="Arial" pitchFamily="34" charset="0"/>
                <a:ea typeface="Calibri" pitchFamily="34" charset="0"/>
                <a:cs typeface="Arial" pitchFamily="34" charset="0"/>
              </a:rPr>
              <a:t>Промежуточные продукты химических реакций</a:t>
            </a:r>
            <a:endParaRPr kumimoji="0" lang="ru-RU" sz="2400" i="0" u="none" strike="noStrike" cap="none" normalizeH="0" baseline="0" dirty="0" smtClean="0">
              <a:ln>
                <a:noFill/>
              </a:ln>
              <a:solidFill>
                <a:schemeClr val="tx1"/>
              </a:solidFill>
              <a:effectLst/>
              <a:latin typeface="Arial" pitchFamily="34" charset="0"/>
              <a:cs typeface="Arial" pitchFamily="34" charset="0"/>
            </a:endParaRPr>
          </a:p>
          <a:p>
            <a:pPr marR="0" lvl="0" indent="449263"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2400" i="0" u="none" strike="noStrike" cap="none" normalizeH="0" baseline="0" dirty="0" smtClean="0">
                <a:ln>
                  <a:noFill/>
                </a:ln>
                <a:solidFill>
                  <a:schemeClr val="tx1"/>
                </a:solidFill>
                <a:effectLst/>
                <a:latin typeface="Arial" pitchFamily="34" charset="0"/>
                <a:ea typeface="Calibri" pitchFamily="34" charset="0"/>
                <a:cs typeface="Arial" pitchFamily="34" charset="0"/>
              </a:rPr>
              <a:t>Контроль состава атмосферы, загрязняющих агентов (</a:t>
            </a:r>
            <a:r>
              <a:rPr kumimoji="0" lang="ru-RU" sz="240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поллютантов</a:t>
            </a:r>
            <a:r>
              <a:rPr kumimoji="0" lang="ru-RU" sz="2400" i="0" u="none" strike="noStrike" cap="none" normalizeH="0" baseline="0" dirty="0" smtClean="0">
                <a:ln>
                  <a:noFill/>
                </a:ln>
                <a:solidFill>
                  <a:schemeClr val="tx1"/>
                </a:solidFill>
                <a:effectLst/>
                <a:latin typeface="Arial" pitchFamily="34" charset="0"/>
                <a:ea typeface="Calibri" pitchFamily="34" charset="0"/>
                <a:cs typeface="Arial" pitchFamily="34" charset="0"/>
              </a:rPr>
              <a:t>) и химического </a:t>
            </a:r>
            <a:r>
              <a:rPr kumimoji="0" lang="ru-RU" sz="2400" i="0" u="none" strike="noStrike" cap="none" normalizeH="0" baseline="0" dirty="0" smtClean="0">
                <a:ln>
                  <a:noFill/>
                </a:ln>
                <a:solidFill>
                  <a:schemeClr val="tx1"/>
                </a:solidFill>
                <a:effectLst/>
                <a:latin typeface="Arial" pitchFamily="34" charset="0"/>
                <a:ea typeface="Calibri" pitchFamily="34" charset="0"/>
                <a:cs typeface="Arial" pitchFamily="34" charset="0"/>
              </a:rPr>
              <a:t>оружия</a:t>
            </a:r>
          </a:p>
          <a:p>
            <a:pPr marR="0" lvl="0" indent="449263" algn="l" defTabSz="914400" rtl="0" eaLnBrk="0" fontAlgn="base" latinLnBrk="0" hangingPunct="0">
              <a:lnSpc>
                <a:spcPct val="100000"/>
              </a:lnSpc>
              <a:spcBef>
                <a:spcPct val="0"/>
              </a:spcBef>
              <a:spcAft>
                <a:spcPct val="0"/>
              </a:spcAft>
              <a:buClrTx/>
              <a:buSzTx/>
              <a:buFont typeface="Wingdings" pitchFamily="2" charset="2"/>
              <a:buChar char="Ø"/>
              <a:tabLst/>
            </a:pPr>
            <a:r>
              <a:rPr lang="ru-RU" sz="2400" dirty="0" smtClean="0">
                <a:latin typeface="Arial" pitchFamily="34" charset="0"/>
                <a:cs typeface="Arial" pitchFamily="34" charset="0"/>
              </a:rPr>
              <a:t>Обнаружение взрывчатых веществ для систем безопасности</a:t>
            </a:r>
            <a:endParaRPr kumimoji="0" lang="ru-RU" sz="240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одзаголовок 2"/>
          <p:cNvSpPr txBox="1">
            <a:spLocks/>
          </p:cNvSpPr>
          <p:nvPr/>
        </p:nvSpPr>
        <p:spPr>
          <a:xfrm>
            <a:off x="0" y="0"/>
            <a:ext cx="9144000" cy="928670"/>
          </a:xfrm>
          <a:prstGeom prst="rect">
            <a:avLst/>
          </a:prstGeom>
          <a:solidFill>
            <a:schemeClr val="accent2">
              <a:lumMod val="50000"/>
            </a:schemeClr>
          </a:solidFill>
        </p:spPr>
        <p:txBody>
          <a:bodyPr vert="horz" lIns="91440" tIns="45720" rIns="91440" bIns="45720" rtlCol="0" anchor="b">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800" b="0" i="0" u="none" strike="noStrike" kern="1200" cap="none" spc="0" normalizeH="0" baseline="0" noProof="0" dirty="0" smtClean="0">
                <a:ln>
                  <a:noFill/>
                </a:ln>
                <a:solidFill>
                  <a:schemeClr val="bg1"/>
                </a:solidFill>
                <a:effectLst/>
                <a:uLnTx/>
                <a:uFillTx/>
                <a:latin typeface="+mn-lt"/>
                <a:ea typeface="+mn-ea"/>
                <a:cs typeface="+mn-cs"/>
              </a:rPr>
              <a:t>Современные  направления и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800" b="0" i="0" u="none" strike="noStrike" kern="1200" cap="none" spc="0" normalizeH="0" baseline="0" noProof="0" dirty="0" smtClean="0">
                <a:ln>
                  <a:noFill/>
                </a:ln>
                <a:solidFill>
                  <a:schemeClr val="bg1"/>
                </a:solidFill>
                <a:effectLst/>
                <a:uLnTx/>
                <a:uFillTx/>
                <a:latin typeface="+mn-lt"/>
                <a:ea typeface="+mn-ea"/>
                <a:cs typeface="+mn-cs"/>
              </a:rPr>
              <a:t>задачи  ТГц физики и спектроскопии</a:t>
            </a:r>
            <a:endParaRPr kumimoji="0" lang="ru-RU" sz="2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28625" y="1643063"/>
            <a:ext cx="8358188" cy="830262"/>
          </a:xfrm>
          <a:prstGeom prst="rect">
            <a:avLst/>
          </a:prstGeom>
          <a:noFill/>
          <a:ln w="9525">
            <a:noFill/>
            <a:miter lim="800000"/>
            <a:headEnd/>
            <a:tailEnd/>
          </a:ln>
        </p:spPr>
        <p:txBody>
          <a:bodyPr anchor="ctr">
            <a:spAutoFit/>
          </a:bodyPr>
          <a:lstStyle/>
          <a:p>
            <a:pPr eaLnBrk="0" hangingPunct="0"/>
            <a:r>
              <a:rPr lang="ru-RU" sz="2400">
                <a:cs typeface="Arial" charset="0"/>
              </a:rPr>
              <a:t>   Максимальный коэффициент поглощения связан с концентрацией следующим образом </a:t>
            </a:r>
          </a:p>
        </p:txBody>
      </p:sp>
      <p:sp>
        <p:nvSpPr>
          <p:cNvPr id="25603" name="Rectangle 3"/>
          <p:cNvSpPr>
            <a:spLocks noChangeArrowheads="1"/>
          </p:cNvSpPr>
          <p:nvPr/>
        </p:nvSpPr>
        <p:spPr bwMode="auto">
          <a:xfrm>
            <a:off x="500063" y="3613576"/>
            <a:ext cx="8143875" cy="830997"/>
          </a:xfrm>
          <a:prstGeom prst="rect">
            <a:avLst/>
          </a:prstGeom>
          <a:noFill/>
          <a:ln w="9525">
            <a:noFill/>
            <a:miter lim="800000"/>
            <a:headEnd/>
            <a:tailEnd/>
          </a:ln>
        </p:spPr>
        <p:txBody>
          <a:bodyPr anchor="ctr">
            <a:spAutoFit/>
          </a:bodyPr>
          <a:lstStyle/>
          <a:p>
            <a:pPr algn="just" eaLnBrk="0" hangingPunct="0"/>
            <a:r>
              <a:rPr lang="en-US" sz="2400" i="1" dirty="0">
                <a:cs typeface="Arial" charset="0"/>
              </a:rPr>
              <a:t>N</a:t>
            </a:r>
            <a:r>
              <a:rPr lang="ru-RU" sz="2400" dirty="0">
                <a:cs typeface="Arial" charset="0"/>
              </a:rPr>
              <a:t>  – число молекул в единице объема (концентрация), </a:t>
            </a:r>
            <a:r>
              <a:rPr lang="ru-RU" sz="2400" dirty="0" err="1">
                <a:cs typeface="Arial" charset="0"/>
              </a:rPr>
              <a:t>Δν </a:t>
            </a:r>
            <a:r>
              <a:rPr lang="ru-RU" sz="2400" dirty="0">
                <a:cs typeface="Arial" charset="0"/>
              </a:rPr>
              <a:t>–полуширина линии на уровне половинной интенсивности</a:t>
            </a:r>
            <a:endParaRPr lang="ru-RU" sz="2400" dirty="0">
              <a:cs typeface="Arial" charset="0"/>
              <a:sym typeface="Symbol" pitchFamily="18" charset="2"/>
            </a:endParaRPr>
          </a:p>
        </p:txBody>
      </p:sp>
      <p:sp>
        <p:nvSpPr>
          <p:cNvPr id="25604" name="Прямоугольник 5"/>
          <p:cNvSpPr>
            <a:spLocks noChangeArrowheads="1"/>
          </p:cNvSpPr>
          <p:nvPr/>
        </p:nvSpPr>
        <p:spPr bwMode="auto">
          <a:xfrm>
            <a:off x="3643313" y="2714625"/>
            <a:ext cx="1500732" cy="523220"/>
          </a:xfrm>
          <a:prstGeom prst="rect">
            <a:avLst/>
          </a:prstGeom>
          <a:noFill/>
          <a:ln w="9525">
            <a:solidFill>
              <a:schemeClr val="accent1"/>
            </a:solidFill>
            <a:prstDash val="sysDot"/>
            <a:miter lim="800000"/>
            <a:headEnd/>
            <a:tailEnd/>
          </a:ln>
        </p:spPr>
        <p:txBody>
          <a:bodyPr wrap="none">
            <a:spAutoFit/>
          </a:bodyPr>
          <a:lstStyle/>
          <a:p>
            <a:r>
              <a:rPr lang="ru-RU" sz="2800" dirty="0">
                <a:cs typeface="Arial" charset="0"/>
                <a:sym typeface="Symbol" pitchFamily="18" charset="2"/>
              </a:rPr>
              <a:t></a:t>
            </a:r>
            <a:r>
              <a:rPr lang="ru-RU" sz="2800" dirty="0">
                <a:cs typeface="Arial" charset="0"/>
              </a:rPr>
              <a:t> ~ </a:t>
            </a:r>
            <a:r>
              <a:rPr lang="en-US" sz="2800" i="1" dirty="0">
                <a:cs typeface="Arial" charset="0"/>
              </a:rPr>
              <a:t>N</a:t>
            </a:r>
            <a:r>
              <a:rPr lang="ru-RU" sz="2800" i="1" dirty="0" err="1">
                <a:cs typeface="Arial" charset="0"/>
              </a:rPr>
              <a:t>/</a:t>
            </a:r>
            <a:r>
              <a:rPr lang="ru-RU" sz="2800" dirty="0" err="1">
                <a:cs typeface="Arial" charset="0"/>
              </a:rPr>
              <a:t>Δν.</a:t>
            </a:r>
            <a:endParaRPr lang="ru-RU" sz="2800" dirty="0">
              <a:cs typeface="Arial" charset="0"/>
            </a:endParaRPr>
          </a:p>
        </p:txBody>
      </p:sp>
      <p:sp>
        <p:nvSpPr>
          <p:cNvPr id="25605" name="Прямоугольник 6"/>
          <p:cNvSpPr>
            <a:spLocks noChangeArrowheads="1"/>
          </p:cNvSpPr>
          <p:nvPr/>
        </p:nvSpPr>
        <p:spPr bwMode="auto">
          <a:xfrm>
            <a:off x="1357313" y="4929188"/>
            <a:ext cx="6187591" cy="584775"/>
          </a:xfrm>
          <a:prstGeom prst="rect">
            <a:avLst/>
          </a:prstGeom>
          <a:noFill/>
          <a:ln w="9525">
            <a:solidFill>
              <a:schemeClr val="accent1"/>
            </a:solidFill>
            <a:prstDash val="sysDot"/>
            <a:miter lim="800000"/>
            <a:headEnd/>
            <a:tailEnd/>
          </a:ln>
        </p:spPr>
        <p:txBody>
          <a:bodyPr wrap="none">
            <a:spAutoFit/>
          </a:bodyPr>
          <a:lstStyle/>
          <a:p>
            <a:r>
              <a:rPr lang="en-US" sz="3200" i="1">
                <a:cs typeface="Arial" charset="0"/>
              </a:rPr>
              <a:t>N</a:t>
            </a:r>
            <a:r>
              <a:rPr lang="ru-RU" sz="3200" i="1">
                <a:cs typeface="Arial" charset="0"/>
              </a:rPr>
              <a:t> = </a:t>
            </a:r>
            <a:r>
              <a:rPr lang="ru-RU" sz="3200">
                <a:cs typeface="Arial" charset="0"/>
                <a:sym typeface="Symbol" pitchFamily="18" charset="2"/>
              </a:rPr>
              <a:t></a:t>
            </a:r>
            <a:r>
              <a:rPr lang="en-US" sz="3200" baseline="-25000">
                <a:cs typeface="Arial" charset="0"/>
                <a:sym typeface="Symbol" pitchFamily="18" charset="2"/>
              </a:rPr>
              <a:t>max</a:t>
            </a:r>
            <a:r>
              <a:rPr lang="en-US" sz="3200">
                <a:cs typeface="Arial" charset="0"/>
                <a:sym typeface="Symbol" pitchFamily="18" charset="2"/>
              </a:rPr>
              <a:t>/</a:t>
            </a:r>
            <a:r>
              <a:rPr lang="ru-RU" sz="3200">
                <a:cs typeface="Arial" charset="0"/>
                <a:sym typeface="Symbol" pitchFamily="18" charset="2"/>
              </a:rPr>
              <a:t>  </a:t>
            </a:r>
            <a:r>
              <a:rPr lang="en-US" sz="3200" baseline="-25000">
                <a:cs typeface="Arial" charset="0"/>
                <a:sym typeface="Symbol" pitchFamily="18" charset="2"/>
              </a:rPr>
              <a:t>max100%</a:t>
            </a:r>
            <a:r>
              <a:rPr lang="en-US" sz="3200">
                <a:cs typeface="Arial" charset="0"/>
                <a:sym typeface="Symbol" pitchFamily="18" charset="2"/>
              </a:rPr>
              <a:t>*</a:t>
            </a:r>
            <a:r>
              <a:rPr lang="ru-RU" sz="3200">
                <a:cs typeface="Arial" charset="0"/>
              </a:rPr>
              <a:t> Δν </a:t>
            </a:r>
            <a:r>
              <a:rPr lang="ru-RU" sz="3200" i="1">
                <a:cs typeface="Arial" charset="0"/>
              </a:rPr>
              <a:t>/</a:t>
            </a:r>
            <a:r>
              <a:rPr lang="ru-RU" sz="3200">
                <a:cs typeface="Arial" charset="0"/>
              </a:rPr>
              <a:t>Δν</a:t>
            </a:r>
            <a:r>
              <a:rPr lang="en-US" sz="3200" baseline="-25000">
                <a:cs typeface="Arial" charset="0"/>
              </a:rPr>
              <a:t>100%</a:t>
            </a:r>
            <a:r>
              <a:rPr lang="en-US" sz="3200">
                <a:cs typeface="Arial" charset="0"/>
              </a:rPr>
              <a:t>*100%</a:t>
            </a:r>
            <a:endParaRPr lang="ru-RU" sz="3200">
              <a:cs typeface="Arial" charset="0"/>
            </a:endParaRPr>
          </a:p>
        </p:txBody>
      </p:sp>
      <p:sp>
        <p:nvSpPr>
          <p:cNvPr id="8" name="Заголовок 1"/>
          <p:cNvSpPr txBox="1">
            <a:spLocks/>
          </p:cNvSpPr>
          <p:nvPr/>
        </p:nvSpPr>
        <p:spPr>
          <a:xfrm>
            <a:off x="0" y="0"/>
            <a:ext cx="9144000" cy="914400"/>
          </a:xfrm>
          <a:prstGeom prst="rect">
            <a:avLst/>
          </a:prstGeom>
          <a:solidFill>
            <a:schemeClr val="accent2">
              <a:lumMod val="50000"/>
            </a:schemeClr>
          </a:solid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800" b="0" i="0" u="none" strike="noStrike" kern="1200" cap="none" spc="0" normalizeH="0" baseline="0" noProof="0" smtClean="0">
                <a:ln>
                  <a:noFill/>
                </a:ln>
                <a:solidFill>
                  <a:schemeClr val="bg1"/>
                </a:solidFill>
                <a:effectLst/>
                <a:uLnTx/>
                <a:uFillTx/>
                <a:latin typeface="+mj-lt"/>
                <a:ea typeface="+mj-ea"/>
                <a:cs typeface="+mj-cs"/>
              </a:rPr>
              <a:t>Методы спектроскопии на нестационарных эффектах</a:t>
            </a:r>
            <a:endParaRPr kumimoji="0" lang="ru-RU"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8"/>
          <p:cNvSpPr>
            <a:spLocks noChangeArrowheads="1"/>
          </p:cNvSpPr>
          <p:nvPr/>
        </p:nvSpPr>
        <p:spPr bwMode="auto">
          <a:xfrm>
            <a:off x="785786" y="1142984"/>
            <a:ext cx="7812088" cy="457200"/>
          </a:xfrm>
          <a:prstGeom prst="rect">
            <a:avLst/>
          </a:prstGeom>
          <a:noFill/>
          <a:ln w="9525">
            <a:noFill/>
            <a:miter lim="800000"/>
            <a:headEnd/>
            <a:tailEnd/>
          </a:ln>
        </p:spPr>
        <p:txBody>
          <a:bodyPr anchor="ctr">
            <a:spAutoFit/>
          </a:bodyPr>
          <a:lstStyle/>
          <a:p>
            <a:pPr algn="ctr">
              <a:defRPr/>
            </a:pPr>
            <a:r>
              <a:rPr lang="ru-RU" sz="2400" b="1" dirty="0">
                <a:solidFill>
                  <a:srgbClr val="7030A0"/>
                </a:solidFill>
                <a:latin typeface="Franklin Gothic Medium" pitchFamily="34" charset="0"/>
                <a:cs typeface="Times New Roman" pitchFamily="18" charset="0"/>
              </a:rPr>
              <a:t>Эффект свободно затухающей поляризации</a:t>
            </a:r>
            <a:endParaRPr lang="ru-RU" sz="2400" b="1" dirty="0">
              <a:solidFill>
                <a:srgbClr val="7030A0"/>
              </a:solidFill>
              <a:latin typeface="Franklin Gothic Medium" pitchFamily="34" charset="0"/>
            </a:endParaRPr>
          </a:p>
        </p:txBody>
      </p:sp>
      <p:sp>
        <p:nvSpPr>
          <p:cNvPr id="1033" name="Rectangle 3"/>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pPr algn="ctr"/>
            <a:endParaRPr lang="ru-RU"/>
          </a:p>
        </p:txBody>
      </p:sp>
      <p:sp>
        <p:nvSpPr>
          <p:cNvPr id="1034" name="Rectangle 14"/>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pPr algn="ctr"/>
            <a:endParaRPr lang="ru-RU"/>
          </a:p>
        </p:txBody>
      </p:sp>
      <p:sp>
        <p:nvSpPr>
          <p:cNvPr id="1045" name="Прямоугольник 132"/>
          <p:cNvSpPr>
            <a:spLocks noChangeArrowheads="1"/>
          </p:cNvSpPr>
          <p:nvPr/>
        </p:nvSpPr>
        <p:spPr bwMode="auto">
          <a:xfrm>
            <a:off x="4714876" y="2928934"/>
            <a:ext cx="4162425" cy="2263775"/>
          </a:xfrm>
          <a:prstGeom prst="rect">
            <a:avLst/>
          </a:prstGeom>
          <a:noFill/>
          <a:ln w="19050" cap="rnd" algn="ctr">
            <a:solidFill>
              <a:schemeClr val="bg1"/>
            </a:solidFill>
            <a:prstDash val="sysDash"/>
            <a:round/>
            <a:headEnd/>
            <a:tailEnd/>
          </a:ln>
        </p:spPr>
        <p:txBody>
          <a:bodyPr/>
          <a:lstStyle/>
          <a:p>
            <a:pPr algn="ctr"/>
            <a:endParaRPr lang="ru-RU" sz="1600">
              <a:latin typeface="Arial Narrow" pitchFamily="34" charset="0"/>
            </a:endParaRPr>
          </a:p>
        </p:txBody>
      </p:sp>
      <p:sp>
        <p:nvSpPr>
          <p:cNvPr id="1046" name="Прямоугольник 133"/>
          <p:cNvSpPr>
            <a:spLocks noChangeArrowheads="1"/>
          </p:cNvSpPr>
          <p:nvPr/>
        </p:nvSpPr>
        <p:spPr bwMode="auto">
          <a:xfrm>
            <a:off x="4754563" y="1712913"/>
            <a:ext cx="4089400" cy="2263775"/>
          </a:xfrm>
          <a:prstGeom prst="rect">
            <a:avLst/>
          </a:prstGeom>
          <a:noFill/>
          <a:ln w="12700" cap="rnd" algn="ctr">
            <a:solidFill>
              <a:schemeClr val="bg1"/>
            </a:solidFill>
            <a:prstDash val="sysDash"/>
            <a:round/>
            <a:headEnd/>
            <a:tailEnd/>
          </a:ln>
        </p:spPr>
        <p:txBody>
          <a:bodyPr/>
          <a:lstStyle/>
          <a:p>
            <a:pPr algn="ctr"/>
            <a:endParaRPr lang="ru-RU" sz="1600">
              <a:latin typeface="Arial Narrow" pitchFamily="34" charset="0"/>
            </a:endParaRPr>
          </a:p>
        </p:txBody>
      </p:sp>
      <p:sp>
        <p:nvSpPr>
          <p:cNvPr id="103" name="Заголовок 1"/>
          <p:cNvSpPr>
            <a:spLocks noGrp="1"/>
          </p:cNvSpPr>
          <p:nvPr>
            <p:ph type="title"/>
          </p:nvPr>
        </p:nvSpPr>
        <p:spPr>
          <a:xfrm>
            <a:off x="0" y="0"/>
            <a:ext cx="9144000" cy="914400"/>
          </a:xfrm>
          <a:solidFill>
            <a:schemeClr val="accent2">
              <a:lumMod val="50000"/>
            </a:schemeClr>
          </a:solidFill>
        </p:spPr>
        <p:txBody>
          <a:bodyPr>
            <a:normAutofit/>
          </a:bodyPr>
          <a:lstStyle/>
          <a:p>
            <a:pPr algn="l"/>
            <a:r>
              <a:rPr lang="ru-RU" sz="2800" dirty="0" smtClean="0">
                <a:solidFill>
                  <a:schemeClr val="bg1"/>
                </a:solidFill>
              </a:rPr>
              <a:t>Методы спектроскопии на нестационарных эффектах</a:t>
            </a:r>
            <a:endParaRPr lang="ru-RU" dirty="0">
              <a:solidFill>
                <a:schemeClr val="bg1"/>
              </a:solidFill>
            </a:endParaRPr>
          </a:p>
        </p:txBody>
      </p:sp>
      <p:grpSp>
        <p:nvGrpSpPr>
          <p:cNvPr id="107" name="Группа 106"/>
          <p:cNvGrpSpPr/>
          <p:nvPr/>
        </p:nvGrpSpPr>
        <p:grpSpPr>
          <a:xfrm>
            <a:off x="1541463" y="4159250"/>
            <a:ext cx="6170612" cy="2300288"/>
            <a:chOff x="1541463" y="4159250"/>
            <a:chExt cx="6170612" cy="2300288"/>
          </a:xfrm>
        </p:grpSpPr>
        <p:sp>
          <p:nvSpPr>
            <p:cNvPr id="1032" name="Rectangle 18"/>
            <p:cNvSpPr>
              <a:spLocks noChangeArrowheads="1"/>
            </p:cNvSpPr>
            <p:nvPr/>
          </p:nvSpPr>
          <p:spPr bwMode="auto">
            <a:xfrm>
              <a:off x="1651000" y="5656263"/>
              <a:ext cx="5951538" cy="800100"/>
            </a:xfrm>
            <a:prstGeom prst="rect">
              <a:avLst/>
            </a:prstGeom>
            <a:noFill/>
            <a:ln w="9525">
              <a:noFill/>
              <a:miter lim="800000"/>
              <a:headEnd/>
              <a:tailEnd/>
            </a:ln>
          </p:spPr>
          <p:txBody>
            <a:bodyPr anchor="ctr">
              <a:spAutoFit/>
            </a:bodyPr>
            <a:lstStyle/>
            <a:p>
              <a:pPr algn="ctr"/>
              <a:r>
                <a:rPr lang="en-US" sz="2800" dirty="0"/>
                <a:t>t</a:t>
              </a:r>
              <a:r>
                <a:rPr lang="en-US" sz="2800" baseline="-25000" dirty="0"/>
                <a:t>2</a:t>
              </a:r>
              <a:r>
                <a:rPr lang="en-US" sz="2800" dirty="0"/>
                <a:t>: </a:t>
              </a:r>
              <a:r>
                <a:rPr lang="ru-RU" dirty="0"/>
                <a:t>квантовая система  -  вне резонанса  и начинает излучать сигнал на ее резонансной частоте</a:t>
              </a:r>
            </a:p>
          </p:txBody>
        </p:sp>
        <p:sp>
          <p:nvSpPr>
            <p:cNvPr id="1051" name="Rectangle 33"/>
            <p:cNvSpPr>
              <a:spLocks noChangeArrowheads="1"/>
            </p:cNvSpPr>
            <p:nvPr/>
          </p:nvSpPr>
          <p:spPr bwMode="auto">
            <a:xfrm>
              <a:off x="2125663" y="4487863"/>
              <a:ext cx="1260475" cy="107950"/>
            </a:xfrm>
            <a:prstGeom prst="rect">
              <a:avLst/>
            </a:prstGeom>
            <a:solidFill>
              <a:srgbClr val="99FF66"/>
            </a:solidFill>
            <a:ln w="9525">
              <a:solidFill>
                <a:schemeClr val="tx1"/>
              </a:solidFill>
              <a:miter lim="800000"/>
              <a:headEnd/>
              <a:tailEnd/>
            </a:ln>
          </p:spPr>
          <p:txBody>
            <a:bodyPr wrap="none" anchor="ctr"/>
            <a:lstStyle/>
            <a:p>
              <a:pPr algn="ctr"/>
              <a:endParaRPr lang="ru-RU"/>
            </a:p>
          </p:txBody>
        </p:sp>
        <p:sp>
          <p:nvSpPr>
            <p:cNvPr id="1052" name="Line 21"/>
            <p:cNvSpPr>
              <a:spLocks noChangeShapeType="1"/>
            </p:cNvSpPr>
            <p:nvPr/>
          </p:nvSpPr>
          <p:spPr bwMode="auto">
            <a:xfrm>
              <a:off x="2125663" y="5400940"/>
              <a:ext cx="1223945" cy="0"/>
            </a:xfrm>
            <a:prstGeom prst="line">
              <a:avLst/>
            </a:prstGeom>
            <a:noFill/>
            <a:ln w="19050">
              <a:solidFill>
                <a:schemeClr val="tx1"/>
              </a:solidFill>
              <a:round/>
              <a:headEnd/>
              <a:tailEnd/>
            </a:ln>
          </p:spPr>
          <p:txBody>
            <a:bodyPr/>
            <a:lstStyle/>
            <a:p>
              <a:endParaRPr lang="ru-RU"/>
            </a:p>
          </p:txBody>
        </p:sp>
        <p:sp>
          <p:nvSpPr>
            <p:cNvPr id="113" name="Text Box 23"/>
            <p:cNvSpPr txBox="1">
              <a:spLocks noChangeArrowheads="1"/>
            </p:cNvSpPr>
            <p:nvPr/>
          </p:nvSpPr>
          <p:spPr bwMode="auto">
            <a:xfrm>
              <a:off x="1577975" y="5108575"/>
              <a:ext cx="539750" cy="461963"/>
            </a:xfrm>
            <a:prstGeom prst="rect">
              <a:avLst/>
            </a:prstGeom>
            <a:noFill/>
            <a:ln w="9525">
              <a:noFill/>
              <a:miter lim="800000"/>
              <a:headEnd/>
              <a:tailEnd/>
            </a:ln>
            <a:effectLst/>
          </p:spPr>
          <p:txBody>
            <a:bodyPr>
              <a:spAutoFit/>
            </a:bodyPr>
            <a:lstStyle/>
            <a:p>
              <a:pPr algn="ctr">
                <a:spcBef>
                  <a:spcPct val="50000"/>
                </a:spcBef>
                <a:defRPr/>
              </a:pPr>
              <a:r>
                <a:rPr lang="ru-RU" sz="2400" dirty="0">
                  <a:effectLst>
                    <a:outerShdw blurRad="38100" dist="38100" dir="2700000" algn="tl">
                      <a:srgbClr val="000000"/>
                    </a:outerShdw>
                  </a:effectLst>
                  <a:latin typeface="Arial" charset="0"/>
                </a:rPr>
                <a:t>Е</a:t>
              </a:r>
              <a:r>
                <a:rPr lang="ru-RU" sz="2400" baseline="-25000" dirty="0">
                  <a:effectLst>
                    <a:outerShdw blurRad="38100" dist="38100" dir="2700000" algn="tl">
                      <a:srgbClr val="000000"/>
                    </a:outerShdw>
                  </a:effectLst>
                  <a:latin typeface="Arial" charset="0"/>
                </a:rPr>
                <a:t>1</a:t>
              </a:r>
            </a:p>
          </p:txBody>
        </p:sp>
        <p:sp>
          <p:nvSpPr>
            <p:cNvPr id="114" name="Text Box 24"/>
            <p:cNvSpPr txBox="1">
              <a:spLocks noChangeArrowheads="1"/>
            </p:cNvSpPr>
            <p:nvPr/>
          </p:nvSpPr>
          <p:spPr bwMode="auto">
            <a:xfrm>
              <a:off x="1541463" y="4268788"/>
              <a:ext cx="539750" cy="461962"/>
            </a:xfrm>
            <a:prstGeom prst="rect">
              <a:avLst/>
            </a:prstGeom>
            <a:noFill/>
            <a:ln w="9525">
              <a:noFill/>
              <a:miter lim="800000"/>
              <a:headEnd/>
              <a:tailEnd/>
            </a:ln>
            <a:effectLst/>
          </p:spPr>
          <p:txBody>
            <a:bodyPr>
              <a:spAutoFit/>
            </a:bodyPr>
            <a:lstStyle/>
            <a:p>
              <a:pPr algn="ctr">
                <a:spcBef>
                  <a:spcPct val="50000"/>
                </a:spcBef>
                <a:defRPr/>
              </a:pPr>
              <a:r>
                <a:rPr lang="ru-RU" sz="2400" dirty="0">
                  <a:effectLst>
                    <a:outerShdw blurRad="38100" dist="38100" dir="2700000" algn="tl">
                      <a:srgbClr val="000000"/>
                    </a:outerShdw>
                  </a:effectLst>
                  <a:latin typeface="Arial" charset="0"/>
                </a:rPr>
                <a:t>Е</a:t>
              </a:r>
              <a:r>
                <a:rPr lang="ru-RU" sz="2400" baseline="-25000" dirty="0">
                  <a:effectLst>
                    <a:outerShdw blurRad="38100" dist="38100" dir="2700000" algn="tl">
                      <a:srgbClr val="000000"/>
                    </a:outerShdw>
                  </a:effectLst>
                  <a:latin typeface="Arial" charset="0"/>
                </a:rPr>
                <a:t>2</a:t>
              </a:r>
            </a:p>
          </p:txBody>
        </p:sp>
        <p:sp>
          <p:nvSpPr>
            <p:cNvPr id="1055" name="Line 26"/>
            <p:cNvSpPr>
              <a:spLocks noChangeShapeType="1"/>
            </p:cNvSpPr>
            <p:nvPr/>
          </p:nvSpPr>
          <p:spPr bwMode="auto">
            <a:xfrm flipH="1" flipV="1">
              <a:off x="2709862" y="4487914"/>
              <a:ext cx="45718" cy="876505"/>
            </a:xfrm>
            <a:prstGeom prst="line">
              <a:avLst/>
            </a:prstGeom>
            <a:noFill/>
            <a:ln w="22225">
              <a:solidFill>
                <a:schemeClr val="tx1"/>
              </a:solidFill>
              <a:prstDash val="sysDot"/>
              <a:round/>
              <a:headEnd type="stealth" w="med" len="lg"/>
              <a:tailEnd/>
            </a:ln>
          </p:spPr>
          <p:txBody>
            <a:bodyPr/>
            <a:lstStyle/>
            <a:p>
              <a:endParaRPr lang="ru-RU"/>
            </a:p>
          </p:txBody>
        </p:sp>
        <p:grpSp>
          <p:nvGrpSpPr>
            <p:cNvPr id="106" name="Группа 105"/>
            <p:cNvGrpSpPr/>
            <p:nvPr/>
          </p:nvGrpSpPr>
          <p:grpSpPr>
            <a:xfrm>
              <a:off x="3148013" y="4706597"/>
              <a:ext cx="1533525" cy="583893"/>
              <a:chOff x="3148013" y="4706597"/>
              <a:chExt cx="1533525" cy="583893"/>
            </a:xfrm>
          </p:grpSpPr>
          <p:grpSp>
            <p:nvGrpSpPr>
              <p:cNvPr id="21" name="Group 29"/>
              <p:cNvGrpSpPr>
                <a:grpSpLocks/>
              </p:cNvGrpSpPr>
              <p:nvPr/>
            </p:nvGrpSpPr>
            <p:grpSpPr bwMode="auto">
              <a:xfrm>
                <a:off x="3148013" y="4706597"/>
                <a:ext cx="482782" cy="583893"/>
                <a:chOff x="1080" y="2505"/>
                <a:chExt cx="5730" cy="2865"/>
              </a:xfrm>
            </p:grpSpPr>
            <p:grpSp>
              <p:nvGrpSpPr>
                <p:cNvPr id="22" name="Group 30"/>
                <p:cNvGrpSpPr>
                  <a:grpSpLocks/>
                </p:cNvGrpSpPr>
                <p:nvPr/>
              </p:nvGrpSpPr>
              <p:grpSpPr bwMode="auto">
                <a:xfrm>
                  <a:off x="1080" y="2505"/>
                  <a:ext cx="2865" cy="1440"/>
                  <a:chOff x="1080" y="2505"/>
                  <a:chExt cx="2865" cy="1440"/>
                </a:xfrm>
              </p:grpSpPr>
              <p:sp>
                <p:nvSpPr>
                  <p:cNvPr id="1076" name="Arc 31"/>
                  <p:cNvSpPr>
                    <a:spLocks/>
                  </p:cNvSpPr>
                  <p:nvPr/>
                </p:nvSpPr>
                <p:spPr bwMode="auto">
                  <a:xfrm>
                    <a:off x="2505"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C00000"/>
                    </a:solidFill>
                    <a:round/>
                    <a:headEnd/>
                    <a:tailEnd/>
                  </a:ln>
                </p:spPr>
                <p:txBody>
                  <a:bodyPr/>
                  <a:lstStyle/>
                  <a:p>
                    <a:endParaRPr lang="ru-RU"/>
                  </a:p>
                </p:txBody>
              </p:sp>
              <p:sp>
                <p:nvSpPr>
                  <p:cNvPr id="1077" name="Arc 32"/>
                  <p:cNvSpPr>
                    <a:spLocks/>
                  </p:cNvSpPr>
                  <p:nvPr/>
                </p:nvSpPr>
                <p:spPr bwMode="auto">
                  <a:xfrm flipH="1">
                    <a:off x="1080"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C00000"/>
                    </a:solidFill>
                    <a:round/>
                    <a:headEnd/>
                    <a:tailEnd/>
                  </a:ln>
                </p:spPr>
                <p:txBody>
                  <a:bodyPr/>
                  <a:lstStyle/>
                  <a:p>
                    <a:endParaRPr lang="ru-RU"/>
                  </a:p>
                </p:txBody>
              </p:sp>
            </p:grpSp>
            <p:grpSp>
              <p:nvGrpSpPr>
                <p:cNvPr id="23" name="Group 33"/>
                <p:cNvGrpSpPr>
                  <a:grpSpLocks/>
                </p:cNvGrpSpPr>
                <p:nvPr/>
              </p:nvGrpSpPr>
              <p:grpSpPr bwMode="auto">
                <a:xfrm flipV="1">
                  <a:off x="3945" y="3930"/>
                  <a:ext cx="2865" cy="1440"/>
                  <a:chOff x="1080" y="2505"/>
                  <a:chExt cx="2865" cy="1440"/>
                </a:xfrm>
              </p:grpSpPr>
              <p:sp>
                <p:nvSpPr>
                  <p:cNvPr id="1074" name="Arc 34"/>
                  <p:cNvSpPr>
                    <a:spLocks/>
                  </p:cNvSpPr>
                  <p:nvPr/>
                </p:nvSpPr>
                <p:spPr bwMode="auto">
                  <a:xfrm>
                    <a:off x="2505"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C00000"/>
                    </a:solidFill>
                    <a:round/>
                    <a:headEnd/>
                    <a:tailEnd/>
                  </a:ln>
                </p:spPr>
                <p:txBody>
                  <a:bodyPr/>
                  <a:lstStyle/>
                  <a:p>
                    <a:endParaRPr lang="ru-RU"/>
                  </a:p>
                </p:txBody>
              </p:sp>
              <p:sp>
                <p:nvSpPr>
                  <p:cNvPr id="1075" name="Arc 35"/>
                  <p:cNvSpPr>
                    <a:spLocks/>
                  </p:cNvSpPr>
                  <p:nvPr/>
                </p:nvSpPr>
                <p:spPr bwMode="auto">
                  <a:xfrm flipH="1">
                    <a:off x="1080"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C00000"/>
                    </a:solidFill>
                    <a:round/>
                    <a:headEnd/>
                    <a:tailEnd/>
                  </a:ln>
                </p:spPr>
                <p:txBody>
                  <a:bodyPr/>
                  <a:lstStyle/>
                  <a:p>
                    <a:endParaRPr lang="ru-RU"/>
                  </a:p>
                </p:txBody>
              </p:sp>
            </p:grpSp>
          </p:grpSp>
          <p:grpSp>
            <p:nvGrpSpPr>
              <p:cNvPr id="24" name="Group 36"/>
              <p:cNvGrpSpPr>
                <a:grpSpLocks/>
              </p:cNvGrpSpPr>
              <p:nvPr/>
            </p:nvGrpSpPr>
            <p:grpSpPr bwMode="auto">
              <a:xfrm>
                <a:off x="3630795" y="4780082"/>
                <a:ext cx="482782" cy="478093"/>
                <a:chOff x="1080" y="2505"/>
                <a:chExt cx="5730" cy="2865"/>
              </a:xfrm>
            </p:grpSpPr>
            <p:grpSp>
              <p:nvGrpSpPr>
                <p:cNvPr id="25" name="Group 37"/>
                <p:cNvGrpSpPr>
                  <a:grpSpLocks/>
                </p:cNvGrpSpPr>
                <p:nvPr/>
              </p:nvGrpSpPr>
              <p:grpSpPr bwMode="auto">
                <a:xfrm>
                  <a:off x="1080" y="2505"/>
                  <a:ext cx="2865" cy="1440"/>
                  <a:chOff x="1080" y="2505"/>
                  <a:chExt cx="2865" cy="1440"/>
                </a:xfrm>
              </p:grpSpPr>
              <p:sp>
                <p:nvSpPr>
                  <p:cNvPr id="1070" name="Arc 38"/>
                  <p:cNvSpPr>
                    <a:spLocks/>
                  </p:cNvSpPr>
                  <p:nvPr/>
                </p:nvSpPr>
                <p:spPr bwMode="auto">
                  <a:xfrm>
                    <a:off x="2505"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C00000"/>
                    </a:solidFill>
                    <a:round/>
                    <a:headEnd/>
                    <a:tailEnd/>
                  </a:ln>
                </p:spPr>
                <p:txBody>
                  <a:bodyPr/>
                  <a:lstStyle/>
                  <a:p>
                    <a:endParaRPr lang="ru-RU"/>
                  </a:p>
                </p:txBody>
              </p:sp>
              <p:sp>
                <p:nvSpPr>
                  <p:cNvPr id="1071" name="Arc 39"/>
                  <p:cNvSpPr>
                    <a:spLocks/>
                  </p:cNvSpPr>
                  <p:nvPr/>
                </p:nvSpPr>
                <p:spPr bwMode="auto">
                  <a:xfrm flipH="1">
                    <a:off x="1080"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C00000"/>
                    </a:solidFill>
                    <a:round/>
                    <a:headEnd/>
                    <a:tailEnd/>
                  </a:ln>
                </p:spPr>
                <p:txBody>
                  <a:bodyPr/>
                  <a:lstStyle/>
                  <a:p>
                    <a:endParaRPr lang="ru-RU"/>
                  </a:p>
                </p:txBody>
              </p:sp>
            </p:grpSp>
            <p:grpSp>
              <p:nvGrpSpPr>
                <p:cNvPr id="26" name="Group 40"/>
                <p:cNvGrpSpPr>
                  <a:grpSpLocks/>
                </p:cNvGrpSpPr>
                <p:nvPr/>
              </p:nvGrpSpPr>
              <p:grpSpPr bwMode="auto">
                <a:xfrm flipV="1">
                  <a:off x="3945" y="3930"/>
                  <a:ext cx="2865" cy="1440"/>
                  <a:chOff x="1080" y="2505"/>
                  <a:chExt cx="2865" cy="1440"/>
                </a:xfrm>
              </p:grpSpPr>
              <p:sp>
                <p:nvSpPr>
                  <p:cNvPr id="1068" name="Arc 41"/>
                  <p:cNvSpPr>
                    <a:spLocks/>
                  </p:cNvSpPr>
                  <p:nvPr/>
                </p:nvSpPr>
                <p:spPr bwMode="auto">
                  <a:xfrm>
                    <a:off x="2505"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C00000"/>
                    </a:solidFill>
                    <a:round/>
                    <a:headEnd/>
                    <a:tailEnd/>
                  </a:ln>
                </p:spPr>
                <p:txBody>
                  <a:bodyPr/>
                  <a:lstStyle/>
                  <a:p>
                    <a:endParaRPr lang="ru-RU"/>
                  </a:p>
                </p:txBody>
              </p:sp>
              <p:sp>
                <p:nvSpPr>
                  <p:cNvPr id="1069" name="Arc 42"/>
                  <p:cNvSpPr>
                    <a:spLocks/>
                  </p:cNvSpPr>
                  <p:nvPr/>
                </p:nvSpPr>
                <p:spPr bwMode="auto">
                  <a:xfrm flipH="1">
                    <a:off x="1080"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C00000"/>
                    </a:solidFill>
                    <a:round/>
                    <a:headEnd/>
                    <a:tailEnd/>
                  </a:ln>
                </p:spPr>
                <p:txBody>
                  <a:bodyPr/>
                  <a:lstStyle/>
                  <a:p>
                    <a:endParaRPr lang="ru-RU"/>
                  </a:p>
                </p:txBody>
              </p:sp>
            </p:grpSp>
          </p:grpSp>
          <p:grpSp>
            <p:nvGrpSpPr>
              <p:cNvPr id="27" name="Group 43"/>
              <p:cNvGrpSpPr>
                <a:grpSpLocks/>
              </p:cNvGrpSpPr>
              <p:nvPr/>
            </p:nvGrpSpPr>
            <p:grpSpPr bwMode="auto">
              <a:xfrm>
                <a:off x="4113578" y="4879684"/>
                <a:ext cx="241229" cy="140329"/>
                <a:chOff x="1080" y="2505"/>
                <a:chExt cx="2865" cy="1440"/>
              </a:xfrm>
            </p:grpSpPr>
            <p:sp>
              <p:nvSpPr>
                <p:cNvPr id="1064" name="Arc 44"/>
                <p:cNvSpPr>
                  <a:spLocks/>
                </p:cNvSpPr>
                <p:nvPr/>
              </p:nvSpPr>
              <p:spPr bwMode="auto">
                <a:xfrm>
                  <a:off x="2505"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C00000"/>
                  </a:solidFill>
                  <a:round/>
                  <a:headEnd/>
                  <a:tailEnd/>
                </a:ln>
              </p:spPr>
              <p:txBody>
                <a:bodyPr/>
                <a:lstStyle/>
                <a:p>
                  <a:endParaRPr lang="ru-RU"/>
                </a:p>
              </p:txBody>
            </p:sp>
            <p:sp>
              <p:nvSpPr>
                <p:cNvPr id="1065" name="Arc 45"/>
                <p:cNvSpPr>
                  <a:spLocks/>
                </p:cNvSpPr>
                <p:nvPr/>
              </p:nvSpPr>
              <p:spPr bwMode="auto">
                <a:xfrm flipH="1">
                  <a:off x="1080"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C00000"/>
                  </a:solidFill>
                  <a:round/>
                  <a:headEnd/>
                  <a:tailEnd/>
                </a:ln>
              </p:spPr>
              <p:txBody>
                <a:bodyPr/>
                <a:lstStyle/>
                <a:p>
                  <a:endParaRPr lang="ru-RU"/>
                </a:p>
              </p:txBody>
            </p:sp>
          </p:grpSp>
          <p:sp>
            <p:nvSpPr>
              <p:cNvPr id="1061" name="Arc 46"/>
              <p:cNvSpPr>
                <a:spLocks/>
              </p:cNvSpPr>
              <p:nvPr/>
            </p:nvSpPr>
            <p:spPr bwMode="auto">
              <a:xfrm flipV="1">
                <a:off x="4475096" y="5018243"/>
                <a:ext cx="104034" cy="140329"/>
              </a:xfrm>
              <a:custGeom>
                <a:avLst/>
                <a:gdLst>
                  <a:gd name="T0" fmla="*/ 0 w 18545"/>
                  <a:gd name="T1" fmla="*/ 0 h 21600"/>
                  <a:gd name="T2" fmla="*/ 0 w 18545"/>
                  <a:gd name="T3" fmla="*/ 0 h 21600"/>
                  <a:gd name="T4" fmla="*/ 0 w 18545"/>
                  <a:gd name="T5" fmla="*/ 0 h 21600"/>
                  <a:gd name="T6" fmla="*/ 0 60000 65536"/>
                  <a:gd name="T7" fmla="*/ 0 60000 65536"/>
                  <a:gd name="T8" fmla="*/ 0 60000 65536"/>
                  <a:gd name="T9" fmla="*/ 0 w 18545"/>
                  <a:gd name="T10" fmla="*/ 0 h 21600"/>
                  <a:gd name="T11" fmla="*/ 18545 w 18545"/>
                  <a:gd name="T12" fmla="*/ 21600 h 21600"/>
                </a:gdLst>
                <a:ahLst/>
                <a:cxnLst>
                  <a:cxn ang="T6">
                    <a:pos x="T0" y="T1"/>
                  </a:cxn>
                  <a:cxn ang="T7">
                    <a:pos x="T2" y="T3"/>
                  </a:cxn>
                  <a:cxn ang="T8">
                    <a:pos x="T4" y="T5"/>
                  </a:cxn>
                </a:cxnLst>
                <a:rect l="T9" t="T10" r="T11" b="T12"/>
                <a:pathLst>
                  <a:path w="18545" h="21600" fill="none" extrusionOk="0">
                    <a:moveTo>
                      <a:pt x="-1" y="0"/>
                    </a:moveTo>
                    <a:cubicBezTo>
                      <a:pt x="7603" y="0"/>
                      <a:pt x="14646" y="3997"/>
                      <a:pt x="18545" y="10525"/>
                    </a:cubicBezTo>
                  </a:path>
                  <a:path w="18545" h="21600" stroke="0" extrusionOk="0">
                    <a:moveTo>
                      <a:pt x="-1" y="0"/>
                    </a:moveTo>
                    <a:cubicBezTo>
                      <a:pt x="7603" y="0"/>
                      <a:pt x="14646" y="3997"/>
                      <a:pt x="18545" y="10525"/>
                    </a:cubicBezTo>
                    <a:lnTo>
                      <a:pt x="0" y="21600"/>
                    </a:lnTo>
                    <a:close/>
                  </a:path>
                </a:pathLst>
              </a:custGeom>
              <a:noFill/>
              <a:ln w="19050">
                <a:solidFill>
                  <a:srgbClr val="C00000"/>
                </a:solidFill>
                <a:round/>
                <a:headEnd/>
                <a:tailEnd/>
              </a:ln>
            </p:spPr>
            <p:txBody>
              <a:bodyPr/>
              <a:lstStyle/>
              <a:p>
                <a:endParaRPr lang="ru-RU"/>
              </a:p>
            </p:txBody>
          </p:sp>
          <p:sp>
            <p:nvSpPr>
              <p:cNvPr id="1062" name="Arc 47"/>
              <p:cNvSpPr>
                <a:spLocks/>
              </p:cNvSpPr>
              <p:nvPr/>
            </p:nvSpPr>
            <p:spPr bwMode="auto">
              <a:xfrm flipH="1" flipV="1">
                <a:off x="4355132" y="5018243"/>
                <a:ext cx="121265" cy="14032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C00000"/>
                </a:solidFill>
                <a:round/>
                <a:headEnd/>
                <a:tailEnd/>
              </a:ln>
            </p:spPr>
            <p:txBody>
              <a:bodyPr/>
              <a:lstStyle/>
              <a:p>
                <a:endParaRPr lang="ru-RU"/>
              </a:p>
            </p:txBody>
          </p:sp>
          <p:sp>
            <p:nvSpPr>
              <p:cNvPr id="1063" name="Arc 48"/>
              <p:cNvSpPr>
                <a:spLocks/>
              </p:cNvSpPr>
              <p:nvPr/>
            </p:nvSpPr>
            <p:spPr bwMode="auto">
              <a:xfrm flipH="1">
                <a:off x="4577504" y="5024883"/>
                <a:ext cx="104034" cy="140329"/>
              </a:xfrm>
              <a:custGeom>
                <a:avLst/>
                <a:gdLst>
                  <a:gd name="T0" fmla="*/ 0 w 18545"/>
                  <a:gd name="T1" fmla="*/ 0 h 21600"/>
                  <a:gd name="T2" fmla="*/ 0 w 18545"/>
                  <a:gd name="T3" fmla="*/ 0 h 21600"/>
                  <a:gd name="T4" fmla="*/ 0 w 18545"/>
                  <a:gd name="T5" fmla="*/ 0 h 21600"/>
                  <a:gd name="T6" fmla="*/ 0 60000 65536"/>
                  <a:gd name="T7" fmla="*/ 0 60000 65536"/>
                  <a:gd name="T8" fmla="*/ 0 60000 65536"/>
                  <a:gd name="T9" fmla="*/ 0 w 18545"/>
                  <a:gd name="T10" fmla="*/ 0 h 21600"/>
                  <a:gd name="T11" fmla="*/ 18545 w 18545"/>
                  <a:gd name="T12" fmla="*/ 21600 h 21600"/>
                </a:gdLst>
                <a:ahLst/>
                <a:cxnLst>
                  <a:cxn ang="T6">
                    <a:pos x="T0" y="T1"/>
                  </a:cxn>
                  <a:cxn ang="T7">
                    <a:pos x="T2" y="T3"/>
                  </a:cxn>
                  <a:cxn ang="T8">
                    <a:pos x="T4" y="T5"/>
                  </a:cxn>
                </a:cxnLst>
                <a:rect l="T9" t="T10" r="T11" b="T12"/>
                <a:pathLst>
                  <a:path w="18545" h="21600" fill="none" extrusionOk="0">
                    <a:moveTo>
                      <a:pt x="-1" y="0"/>
                    </a:moveTo>
                    <a:cubicBezTo>
                      <a:pt x="7603" y="0"/>
                      <a:pt x="14646" y="3997"/>
                      <a:pt x="18545" y="10525"/>
                    </a:cubicBezTo>
                  </a:path>
                  <a:path w="18545" h="21600" stroke="0" extrusionOk="0">
                    <a:moveTo>
                      <a:pt x="-1" y="0"/>
                    </a:moveTo>
                    <a:cubicBezTo>
                      <a:pt x="7603" y="0"/>
                      <a:pt x="14646" y="3997"/>
                      <a:pt x="18545" y="10525"/>
                    </a:cubicBezTo>
                    <a:lnTo>
                      <a:pt x="0" y="21600"/>
                    </a:lnTo>
                    <a:close/>
                  </a:path>
                </a:pathLst>
              </a:custGeom>
              <a:noFill/>
              <a:ln w="12700">
                <a:solidFill>
                  <a:srgbClr val="C00000"/>
                </a:solidFill>
                <a:round/>
                <a:headEnd type="triangle"/>
                <a:tailEnd/>
              </a:ln>
            </p:spPr>
            <p:txBody>
              <a:bodyPr/>
              <a:lstStyle/>
              <a:p>
                <a:endParaRPr lang="ru-RU"/>
              </a:p>
            </p:txBody>
          </p:sp>
        </p:grpSp>
        <p:sp>
          <p:nvSpPr>
            <p:cNvPr id="1057" name="Oval 7"/>
            <p:cNvSpPr>
              <a:spLocks noChangeArrowheads="1"/>
            </p:cNvSpPr>
            <p:nvPr/>
          </p:nvSpPr>
          <p:spPr bwMode="auto">
            <a:xfrm>
              <a:off x="2636838" y="4414872"/>
              <a:ext cx="180973" cy="181015"/>
            </a:xfrm>
            <a:prstGeom prst="ellipse">
              <a:avLst/>
            </a:prstGeom>
            <a:solidFill>
              <a:srgbClr val="00B050"/>
            </a:solidFill>
            <a:ln w="9525">
              <a:solidFill>
                <a:schemeClr val="tx1"/>
              </a:solidFill>
              <a:round/>
              <a:headEnd/>
              <a:tailEnd/>
            </a:ln>
          </p:spPr>
          <p:txBody>
            <a:bodyPr wrap="none" anchor="ctr"/>
            <a:lstStyle/>
            <a:p>
              <a:pPr algn="ctr"/>
              <a:endParaRPr lang="ru-RU"/>
            </a:p>
          </p:txBody>
        </p:sp>
        <p:sp>
          <p:nvSpPr>
            <p:cNvPr id="1047" name="Двойная стрелка влево/вправо 134"/>
            <p:cNvSpPr>
              <a:spLocks noChangeArrowheads="1"/>
            </p:cNvSpPr>
            <p:nvPr/>
          </p:nvSpPr>
          <p:spPr bwMode="auto">
            <a:xfrm>
              <a:off x="4900613" y="4889500"/>
              <a:ext cx="1095375" cy="182563"/>
            </a:xfrm>
            <a:prstGeom prst="leftRightArrow">
              <a:avLst>
                <a:gd name="adj1" fmla="val 50000"/>
                <a:gd name="adj2" fmla="val 50000"/>
              </a:avLst>
            </a:prstGeom>
            <a:noFill/>
            <a:ln w="9525" algn="ctr">
              <a:solidFill>
                <a:schemeClr val="tx1"/>
              </a:solidFill>
              <a:round/>
              <a:headEnd/>
              <a:tailEnd/>
            </a:ln>
          </p:spPr>
          <p:txBody>
            <a:bodyPr/>
            <a:lstStyle/>
            <a:p>
              <a:pPr algn="ctr"/>
              <a:endParaRPr lang="ru-RU" sz="1600">
                <a:latin typeface="Arial Narrow" pitchFamily="34" charset="0"/>
              </a:endParaRPr>
            </a:p>
          </p:txBody>
        </p:sp>
        <p:sp>
          <p:nvSpPr>
            <p:cNvPr id="1048" name="Прямоугольник 135"/>
            <p:cNvSpPr>
              <a:spLocks noChangeArrowheads="1"/>
            </p:cNvSpPr>
            <p:nvPr/>
          </p:nvSpPr>
          <p:spPr bwMode="auto">
            <a:xfrm>
              <a:off x="5116513" y="4414838"/>
              <a:ext cx="849312" cy="369887"/>
            </a:xfrm>
            <a:prstGeom prst="rect">
              <a:avLst/>
            </a:prstGeom>
            <a:noFill/>
            <a:ln w="9525">
              <a:noFill/>
              <a:miter lim="800000"/>
              <a:headEnd/>
              <a:tailEnd/>
            </a:ln>
          </p:spPr>
          <p:txBody>
            <a:bodyPr wrap="none">
              <a:spAutoFit/>
            </a:bodyPr>
            <a:lstStyle/>
            <a:p>
              <a:pPr algn="ctr"/>
              <a:r>
                <a:rPr lang="ru-RU" dirty="0"/>
                <a:t>Фурье</a:t>
              </a:r>
            </a:p>
          </p:txBody>
        </p:sp>
        <p:sp>
          <p:nvSpPr>
            <p:cNvPr id="1049" name="Прямоугольник 136"/>
            <p:cNvSpPr>
              <a:spLocks noChangeArrowheads="1"/>
            </p:cNvSpPr>
            <p:nvPr/>
          </p:nvSpPr>
          <p:spPr bwMode="auto">
            <a:xfrm>
              <a:off x="1541463" y="4159250"/>
              <a:ext cx="6170612" cy="2300288"/>
            </a:xfrm>
            <a:prstGeom prst="rect">
              <a:avLst/>
            </a:prstGeom>
            <a:noFill/>
            <a:ln w="12700" cap="rnd" algn="ctr">
              <a:solidFill>
                <a:schemeClr val="tx1"/>
              </a:solidFill>
              <a:prstDash val="sysDash"/>
              <a:round/>
              <a:headEnd/>
              <a:tailEnd/>
            </a:ln>
          </p:spPr>
          <p:txBody>
            <a:bodyPr/>
            <a:lstStyle/>
            <a:p>
              <a:pPr algn="ctr"/>
              <a:endParaRPr lang="ru-RU" sz="1600">
                <a:latin typeface="Arial Narrow" pitchFamily="34" charset="0"/>
              </a:endParaRPr>
            </a:p>
          </p:txBody>
        </p:sp>
        <p:pic>
          <p:nvPicPr>
            <p:cNvPr id="1050" name="Рисунок 198" descr="Рисунок2.jpg"/>
            <p:cNvPicPr>
              <a:picLocks noChangeAspect="1"/>
            </p:cNvPicPr>
            <p:nvPr/>
          </p:nvPicPr>
          <p:blipFill>
            <a:blip r:embed="rId2" cstate="print"/>
            <a:srcRect/>
            <a:stretch>
              <a:fillRect/>
            </a:stretch>
          </p:blipFill>
          <p:spPr bwMode="auto">
            <a:xfrm>
              <a:off x="6178550" y="4414838"/>
              <a:ext cx="1277938" cy="1169987"/>
            </a:xfrm>
            <a:prstGeom prst="rect">
              <a:avLst/>
            </a:prstGeom>
            <a:noFill/>
            <a:ln w="9525">
              <a:noFill/>
              <a:miter lim="800000"/>
              <a:headEnd/>
              <a:tailEnd/>
            </a:ln>
          </p:spPr>
        </p:pic>
        <p:sp>
          <p:nvSpPr>
            <p:cNvPr id="104" name="TextBox 103"/>
            <p:cNvSpPr txBox="1"/>
            <p:nvPr/>
          </p:nvSpPr>
          <p:spPr>
            <a:xfrm>
              <a:off x="3714744" y="4357694"/>
              <a:ext cx="642942" cy="369332"/>
            </a:xfrm>
            <a:prstGeom prst="rect">
              <a:avLst/>
            </a:prstGeom>
            <a:noFill/>
          </p:spPr>
          <p:txBody>
            <a:bodyPr wrap="square" rtlCol="0">
              <a:spAutoFit/>
            </a:bodyPr>
            <a:lstStyle/>
            <a:p>
              <a:r>
                <a:rPr lang="en-US" dirty="0" smtClean="0"/>
                <a:t>h</a:t>
              </a:r>
              <a:r>
                <a:rPr lang="en-US" dirty="0" smtClean="0">
                  <a:sym typeface="Symbol"/>
                </a:rPr>
                <a:t></a:t>
              </a:r>
              <a:r>
                <a:rPr lang="en-US" baseline="-25000" dirty="0" smtClean="0">
                  <a:sym typeface="Symbol"/>
                </a:rPr>
                <a:t>0</a:t>
              </a:r>
              <a:endParaRPr lang="ru-RU" baseline="-25000" dirty="0"/>
            </a:p>
          </p:txBody>
        </p:sp>
      </p:grpSp>
      <p:grpSp>
        <p:nvGrpSpPr>
          <p:cNvPr id="109" name="Группа 108"/>
          <p:cNvGrpSpPr/>
          <p:nvPr/>
        </p:nvGrpSpPr>
        <p:grpSpPr>
          <a:xfrm>
            <a:off x="300038" y="1782763"/>
            <a:ext cx="4308475" cy="2044700"/>
            <a:chOff x="300038" y="1782763"/>
            <a:chExt cx="4308475" cy="2044700"/>
          </a:xfrm>
        </p:grpSpPr>
        <p:sp>
          <p:nvSpPr>
            <p:cNvPr id="1030" name="Rectangle 10"/>
            <p:cNvSpPr>
              <a:spLocks noChangeArrowheads="1"/>
            </p:cNvSpPr>
            <p:nvPr/>
          </p:nvSpPr>
          <p:spPr bwMode="auto">
            <a:xfrm>
              <a:off x="300038" y="3027363"/>
              <a:ext cx="4308475" cy="800100"/>
            </a:xfrm>
            <a:prstGeom prst="rect">
              <a:avLst/>
            </a:prstGeom>
            <a:noFill/>
            <a:ln w="9525">
              <a:noFill/>
              <a:miter lim="800000"/>
              <a:headEnd/>
              <a:tailEnd/>
            </a:ln>
          </p:spPr>
          <p:txBody>
            <a:bodyPr anchor="ctr">
              <a:spAutoFit/>
            </a:bodyPr>
            <a:lstStyle/>
            <a:p>
              <a:pPr algn="ctr"/>
              <a:r>
                <a:rPr lang="en-US" sz="2800" dirty="0"/>
                <a:t>t</a:t>
              </a:r>
              <a:r>
                <a:rPr lang="en-US" sz="2800" baseline="-25000" dirty="0"/>
                <a:t>1</a:t>
              </a:r>
              <a:r>
                <a:rPr lang="en-US" sz="2800" dirty="0"/>
                <a:t>: </a:t>
              </a:r>
              <a:r>
                <a:rPr lang="ru-RU" dirty="0"/>
                <a:t>квантовая система +</a:t>
              </a:r>
              <a:r>
                <a:rPr lang="en-US" dirty="0"/>
                <a:t> </a:t>
              </a:r>
              <a:r>
                <a:rPr lang="ru-RU" dirty="0"/>
                <a:t>резонансное электромагнитное поле</a:t>
              </a:r>
            </a:p>
          </p:txBody>
        </p:sp>
        <p:sp>
          <p:nvSpPr>
            <p:cNvPr id="1035" name="Line 0"/>
            <p:cNvSpPr>
              <a:spLocks noChangeShapeType="1"/>
            </p:cNvSpPr>
            <p:nvPr/>
          </p:nvSpPr>
          <p:spPr bwMode="auto">
            <a:xfrm>
              <a:off x="2057400" y="2776538"/>
              <a:ext cx="1339850" cy="0"/>
            </a:xfrm>
            <a:prstGeom prst="line">
              <a:avLst/>
            </a:prstGeom>
            <a:noFill/>
            <a:ln w="19050">
              <a:solidFill>
                <a:schemeClr val="bg1"/>
              </a:solidFill>
              <a:round/>
              <a:headEnd/>
              <a:tailEnd/>
            </a:ln>
          </p:spPr>
          <p:txBody>
            <a:bodyPr/>
            <a:lstStyle/>
            <a:p>
              <a:endParaRPr lang="ru-RU"/>
            </a:p>
          </p:txBody>
        </p:sp>
        <p:sp>
          <p:nvSpPr>
            <p:cNvPr id="1036" name="Line 1"/>
            <p:cNvSpPr>
              <a:spLocks noChangeShapeType="1"/>
            </p:cNvSpPr>
            <p:nvPr/>
          </p:nvSpPr>
          <p:spPr bwMode="auto">
            <a:xfrm>
              <a:off x="2057400" y="2030413"/>
              <a:ext cx="1339850" cy="0"/>
            </a:xfrm>
            <a:prstGeom prst="line">
              <a:avLst/>
            </a:prstGeom>
            <a:noFill/>
            <a:ln w="19050">
              <a:solidFill>
                <a:schemeClr val="tx1"/>
              </a:solidFill>
              <a:round/>
              <a:headEnd/>
              <a:tailEnd/>
            </a:ln>
          </p:spPr>
          <p:txBody>
            <a:bodyPr/>
            <a:lstStyle/>
            <a:p>
              <a:endParaRPr lang="ru-RU"/>
            </a:p>
          </p:txBody>
        </p:sp>
        <p:sp>
          <p:nvSpPr>
            <p:cNvPr id="53" name="Text Box 2"/>
            <p:cNvSpPr txBox="1">
              <a:spLocks noChangeArrowheads="1"/>
            </p:cNvSpPr>
            <p:nvPr/>
          </p:nvSpPr>
          <p:spPr bwMode="auto">
            <a:xfrm>
              <a:off x="3397250" y="2570163"/>
              <a:ext cx="590550" cy="461962"/>
            </a:xfrm>
            <a:prstGeom prst="rect">
              <a:avLst/>
            </a:prstGeom>
            <a:noFill/>
            <a:ln w="9525">
              <a:noFill/>
              <a:miter lim="800000"/>
              <a:headEnd/>
              <a:tailEnd/>
            </a:ln>
            <a:effectLst/>
          </p:spPr>
          <p:txBody>
            <a:bodyPr>
              <a:spAutoFit/>
            </a:bodyPr>
            <a:lstStyle/>
            <a:p>
              <a:pPr algn="ctr">
                <a:spcBef>
                  <a:spcPct val="50000"/>
                </a:spcBef>
                <a:defRPr/>
              </a:pPr>
              <a:r>
                <a:rPr lang="ru-RU" sz="2400" dirty="0">
                  <a:effectLst>
                    <a:outerShdw blurRad="38100" dist="38100" dir="2700000" algn="tl">
                      <a:srgbClr val="000000"/>
                    </a:outerShdw>
                  </a:effectLst>
                  <a:latin typeface="Arial" charset="0"/>
                </a:rPr>
                <a:t>Е</a:t>
              </a:r>
              <a:r>
                <a:rPr lang="ru-RU" sz="2400" baseline="-25000" dirty="0">
                  <a:effectLst>
                    <a:outerShdw blurRad="38100" dist="38100" dir="2700000" algn="tl">
                      <a:srgbClr val="000000"/>
                    </a:outerShdw>
                  </a:effectLst>
                  <a:latin typeface="Arial" charset="0"/>
                </a:rPr>
                <a:t>1</a:t>
              </a:r>
            </a:p>
          </p:txBody>
        </p:sp>
        <p:sp>
          <p:nvSpPr>
            <p:cNvPr id="54" name="Text Box 3"/>
            <p:cNvSpPr txBox="1">
              <a:spLocks noChangeArrowheads="1"/>
            </p:cNvSpPr>
            <p:nvPr/>
          </p:nvSpPr>
          <p:spPr bwMode="auto">
            <a:xfrm>
              <a:off x="3397250" y="1782763"/>
              <a:ext cx="590550" cy="461962"/>
            </a:xfrm>
            <a:prstGeom prst="rect">
              <a:avLst/>
            </a:prstGeom>
            <a:noFill/>
            <a:ln w="9525">
              <a:noFill/>
              <a:miter lim="800000"/>
              <a:headEnd/>
              <a:tailEnd/>
            </a:ln>
            <a:effectLst/>
          </p:spPr>
          <p:txBody>
            <a:bodyPr>
              <a:spAutoFit/>
            </a:bodyPr>
            <a:lstStyle/>
            <a:p>
              <a:pPr algn="ctr">
                <a:spcBef>
                  <a:spcPct val="50000"/>
                </a:spcBef>
                <a:defRPr/>
              </a:pPr>
              <a:r>
                <a:rPr lang="ru-RU" sz="2400" dirty="0">
                  <a:effectLst>
                    <a:outerShdw blurRad="38100" dist="38100" dir="2700000" algn="tl">
                      <a:srgbClr val="000000"/>
                    </a:outerShdw>
                  </a:effectLst>
                  <a:latin typeface="Arial" charset="0"/>
                </a:rPr>
                <a:t>Е</a:t>
              </a:r>
              <a:r>
                <a:rPr lang="ru-RU" sz="2400" baseline="-25000" dirty="0">
                  <a:effectLst>
                    <a:outerShdw blurRad="38100" dist="38100" dir="2700000" algn="tl">
                      <a:srgbClr val="000000"/>
                    </a:outerShdw>
                  </a:effectLst>
                  <a:latin typeface="Arial" charset="0"/>
                </a:rPr>
                <a:t>2</a:t>
              </a:r>
            </a:p>
          </p:txBody>
        </p:sp>
        <p:sp>
          <p:nvSpPr>
            <p:cNvPr id="1039" name="Oval 7"/>
            <p:cNvSpPr>
              <a:spLocks noChangeArrowheads="1"/>
            </p:cNvSpPr>
            <p:nvPr/>
          </p:nvSpPr>
          <p:spPr bwMode="auto">
            <a:xfrm>
              <a:off x="2687638" y="2652713"/>
              <a:ext cx="198437" cy="207962"/>
            </a:xfrm>
            <a:prstGeom prst="ellipse">
              <a:avLst/>
            </a:prstGeom>
            <a:solidFill>
              <a:srgbClr val="00B050"/>
            </a:solidFill>
            <a:ln w="9525">
              <a:solidFill>
                <a:schemeClr val="tx1"/>
              </a:solidFill>
              <a:round/>
              <a:headEnd/>
              <a:tailEnd/>
            </a:ln>
          </p:spPr>
          <p:txBody>
            <a:bodyPr wrap="none" anchor="ctr"/>
            <a:lstStyle/>
            <a:p>
              <a:pPr algn="ctr"/>
              <a:endParaRPr lang="ru-RU"/>
            </a:p>
          </p:txBody>
        </p:sp>
        <p:sp>
          <p:nvSpPr>
            <p:cNvPr id="1040" name="Line 4"/>
            <p:cNvSpPr>
              <a:spLocks noChangeShapeType="1"/>
            </p:cNvSpPr>
            <p:nvPr/>
          </p:nvSpPr>
          <p:spPr bwMode="auto">
            <a:xfrm flipV="1">
              <a:off x="2765425" y="2030413"/>
              <a:ext cx="0" cy="622300"/>
            </a:xfrm>
            <a:prstGeom prst="line">
              <a:avLst/>
            </a:prstGeom>
            <a:noFill/>
            <a:ln w="22225">
              <a:solidFill>
                <a:schemeClr val="tx1"/>
              </a:solidFill>
              <a:prstDash val="sysDot"/>
              <a:round/>
              <a:headEnd/>
              <a:tailEnd type="stealth" w="med" len="lg"/>
            </a:ln>
          </p:spPr>
          <p:txBody>
            <a:bodyPr/>
            <a:lstStyle/>
            <a:p>
              <a:endParaRPr lang="ru-RU"/>
            </a:p>
          </p:txBody>
        </p:sp>
        <p:sp>
          <p:nvSpPr>
            <p:cNvPr id="1041" name="Rectangle 31"/>
            <p:cNvSpPr>
              <a:spLocks noChangeArrowheads="1"/>
            </p:cNvSpPr>
            <p:nvPr/>
          </p:nvSpPr>
          <p:spPr bwMode="auto">
            <a:xfrm>
              <a:off x="2057400" y="1906588"/>
              <a:ext cx="1379538" cy="123825"/>
            </a:xfrm>
            <a:prstGeom prst="rect">
              <a:avLst/>
            </a:prstGeom>
            <a:solidFill>
              <a:srgbClr val="99FF66"/>
            </a:solidFill>
            <a:ln w="9525">
              <a:solidFill>
                <a:schemeClr val="tx1"/>
              </a:solidFill>
              <a:miter lim="800000"/>
              <a:headEnd/>
              <a:tailEnd/>
            </a:ln>
          </p:spPr>
          <p:txBody>
            <a:bodyPr wrap="none" anchor="ctr"/>
            <a:lstStyle/>
            <a:p>
              <a:pPr algn="ctr"/>
              <a:endParaRPr lang="ru-RU"/>
            </a:p>
          </p:txBody>
        </p:sp>
        <p:grpSp>
          <p:nvGrpSpPr>
            <p:cNvPr id="2" name="Group 6"/>
            <p:cNvGrpSpPr>
              <a:grpSpLocks/>
            </p:cNvGrpSpPr>
            <p:nvPr/>
          </p:nvGrpSpPr>
          <p:grpSpPr bwMode="auto">
            <a:xfrm>
              <a:off x="738188" y="2217738"/>
              <a:ext cx="1319212" cy="377825"/>
              <a:chOff x="1080" y="2505"/>
              <a:chExt cx="7155" cy="1785"/>
            </a:xfrm>
          </p:grpSpPr>
          <p:grpSp>
            <p:nvGrpSpPr>
              <p:cNvPr id="3" name="Group 7"/>
              <p:cNvGrpSpPr>
                <a:grpSpLocks/>
              </p:cNvGrpSpPr>
              <p:nvPr/>
            </p:nvGrpSpPr>
            <p:grpSpPr bwMode="auto">
              <a:xfrm>
                <a:off x="1080" y="2505"/>
                <a:ext cx="2146" cy="1695"/>
                <a:chOff x="1080" y="2505"/>
                <a:chExt cx="5730" cy="2865"/>
              </a:xfrm>
            </p:grpSpPr>
            <p:grpSp>
              <p:nvGrpSpPr>
                <p:cNvPr id="4" name="Group 8"/>
                <p:cNvGrpSpPr>
                  <a:grpSpLocks/>
                </p:cNvGrpSpPr>
                <p:nvPr/>
              </p:nvGrpSpPr>
              <p:grpSpPr bwMode="auto">
                <a:xfrm>
                  <a:off x="1080" y="2505"/>
                  <a:ext cx="2865" cy="1440"/>
                  <a:chOff x="1080" y="2505"/>
                  <a:chExt cx="2865" cy="1440"/>
                </a:xfrm>
              </p:grpSpPr>
              <p:sp>
                <p:nvSpPr>
                  <p:cNvPr id="1124" name="Arc 9"/>
                  <p:cNvSpPr>
                    <a:spLocks/>
                  </p:cNvSpPr>
                  <p:nvPr/>
                </p:nvSpPr>
                <p:spPr bwMode="auto">
                  <a:xfrm>
                    <a:off x="2505"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a:lstStyle/>
                  <a:p>
                    <a:endParaRPr lang="ru-RU"/>
                  </a:p>
                </p:txBody>
              </p:sp>
              <p:sp>
                <p:nvSpPr>
                  <p:cNvPr id="1125" name="Arc 10"/>
                  <p:cNvSpPr>
                    <a:spLocks/>
                  </p:cNvSpPr>
                  <p:nvPr/>
                </p:nvSpPr>
                <p:spPr bwMode="auto">
                  <a:xfrm flipH="1">
                    <a:off x="1080"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a:lstStyle/>
                  <a:p>
                    <a:endParaRPr lang="ru-RU"/>
                  </a:p>
                </p:txBody>
              </p:sp>
            </p:grpSp>
            <p:grpSp>
              <p:nvGrpSpPr>
                <p:cNvPr id="5" name="Group 11"/>
                <p:cNvGrpSpPr>
                  <a:grpSpLocks/>
                </p:cNvGrpSpPr>
                <p:nvPr/>
              </p:nvGrpSpPr>
              <p:grpSpPr bwMode="auto">
                <a:xfrm flipV="1">
                  <a:off x="3945" y="3930"/>
                  <a:ext cx="2865" cy="1440"/>
                  <a:chOff x="1080" y="2505"/>
                  <a:chExt cx="2865" cy="1440"/>
                </a:xfrm>
              </p:grpSpPr>
              <p:sp>
                <p:nvSpPr>
                  <p:cNvPr id="1122" name="Arc 12"/>
                  <p:cNvSpPr>
                    <a:spLocks/>
                  </p:cNvSpPr>
                  <p:nvPr/>
                </p:nvSpPr>
                <p:spPr bwMode="auto">
                  <a:xfrm>
                    <a:off x="2505"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a:lstStyle/>
                  <a:p>
                    <a:endParaRPr lang="ru-RU"/>
                  </a:p>
                </p:txBody>
              </p:sp>
              <p:sp>
                <p:nvSpPr>
                  <p:cNvPr id="1123" name="Arc 13"/>
                  <p:cNvSpPr>
                    <a:spLocks/>
                  </p:cNvSpPr>
                  <p:nvPr/>
                </p:nvSpPr>
                <p:spPr bwMode="auto">
                  <a:xfrm flipH="1">
                    <a:off x="1080"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a:lstStyle/>
                  <a:p>
                    <a:endParaRPr lang="ru-RU"/>
                  </a:p>
                </p:txBody>
              </p:sp>
            </p:grpSp>
          </p:grpSp>
          <p:grpSp>
            <p:nvGrpSpPr>
              <p:cNvPr id="6" name="Group 14"/>
              <p:cNvGrpSpPr>
                <a:grpSpLocks/>
              </p:cNvGrpSpPr>
              <p:nvPr/>
            </p:nvGrpSpPr>
            <p:grpSpPr bwMode="auto">
              <a:xfrm>
                <a:off x="3225" y="2550"/>
                <a:ext cx="2146" cy="1695"/>
                <a:chOff x="1080" y="2505"/>
                <a:chExt cx="5730" cy="2865"/>
              </a:xfrm>
            </p:grpSpPr>
            <p:grpSp>
              <p:nvGrpSpPr>
                <p:cNvPr id="7" name="Group 15"/>
                <p:cNvGrpSpPr>
                  <a:grpSpLocks/>
                </p:cNvGrpSpPr>
                <p:nvPr/>
              </p:nvGrpSpPr>
              <p:grpSpPr bwMode="auto">
                <a:xfrm>
                  <a:off x="1080" y="2505"/>
                  <a:ext cx="2865" cy="1440"/>
                  <a:chOff x="1080" y="2505"/>
                  <a:chExt cx="2865" cy="1440"/>
                </a:xfrm>
              </p:grpSpPr>
              <p:sp>
                <p:nvSpPr>
                  <p:cNvPr id="1118" name="Arc 16"/>
                  <p:cNvSpPr>
                    <a:spLocks/>
                  </p:cNvSpPr>
                  <p:nvPr/>
                </p:nvSpPr>
                <p:spPr bwMode="auto">
                  <a:xfrm>
                    <a:off x="2505"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a:lstStyle/>
                  <a:p>
                    <a:endParaRPr lang="ru-RU"/>
                  </a:p>
                </p:txBody>
              </p:sp>
              <p:sp>
                <p:nvSpPr>
                  <p:cNvPr id="1119" name="Arc 17"/>
                  <p:cNvSpPr>
                    <a:spLocks/>
                  </p:cNvSpPr>
                  <p:nvPr/>
                </p:nvSpPr>
                <p:spPr bwMode="auto">
                  <a:xfrm flipH="1">
                    <a:off x="1080"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a:lstStyle/>
                  <a:p>
                    <a:endParaRPr lang="ru-RU"/>
                  </a:p>
                </p:txBody>
              </p:sp>
            </p:grpSp>
            <p:grpSp>
              <p:nvGrpSpPr>
                <p:cNvPr id="8" name="Group 18"/>
                <p:cNvGrpSpPr>
                  <a:grpSpLocks/>
                </p:cNvGrpSpPr>
                <p:nvPr/>
              </p:nvGrpSpPr>
              <p:grpSpPr bwMode="auto">
                <a:xfrm flipV="1">
                  <a:off x="3945" y="3930"/>
                  <a:ext cx="2865" cy="1440"/>
                  <a:chOff x="1080" y="2505"/>
                  <a:chExt cx="2865" cy="1440"/>
                </a:xfrm>
              </p:grpSpPr>
              <p:sp>
                <p:nvSpPr>
                  <p:cNvPr id="1116" name="Arc 19"/>
                  <p:cNvSpPr>
                    <a:spLocks/>
                  </p:cNvSpPr>
                  <p:nvPr/>
                </p:nvSpPr>
                <p:spPr bwMode="auto">
                  <a:xfrm>
                    <a:off x="2505"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a:lstStyle/>
                  <a:p>
                    <a:endParaRPr lang="ru-RU"/>
                  </a:p>
                </p:txBody>
              </p:sp>
              <p:sp>
                <p:nvSpPr>
                  <p:cNvPr id="1117" name="Arc 20"/>
                  <p:cNvSpPr>
                    <a:spLocks/>
                  </p:cNvSpPr>
                  <p:nvPr/>
                </p:nvSpPr>
                <p:spPr bwMode="auto">
                  <a:xfrm flipH="1">
                    <a:off x="1080"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a:lstStyle/>
                  <a:p>
                    <a:endParaRPr lang="ru-RU"/>
                  </a:p>
                </p:txBody>
              </p:sp>
            </p:grpSp>
          </p:grpSp>
          <p:grpSp>
            <p:nvGrpSpPr>
              <p:cNvPr id="9" name="Group 21"/>
              <p:cNvGrpSpPr>
                <a:grpSpLocks/>
              </p:cNvGrpSpPr>
              <p:nvPr/>
            </p:nvGrpSpPr>
            <p:grpSpPr bwMode="auto">
              <a:xfrm>
                <a:off x="5369" y="2595"/>
                <a:ext cx="1072" cy="852"/>
                <a:chOff x="1080" y="2505"/>
                <a:chExt cx="2865" cy="1440"/>
              </a:xfrm>
            </p:grpSpPr>
            <p:sp>
              <p:nvSpPr>
                <p:cNvPr id="1112" name="Arc 22"/>
                <p:cNvSpPr>
                  <a:spLocks/>
                </p:cNvSpPr>
                <p:nvPr/>
              </p:nvSpPr>
              <p:spPr bwMode="auto">
                <a:xfrm>
                  <a:off x="2505"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a:lstStyle/>
                <a:p>
                  <a:endParaRPr lang="ru-RU"/>
                </a:p>
              </p:txBody>
            </p:sp>
            <p:sp>
              <p:nvSpPr>
                <p:cNvPr id="1113" name="Arc 23"/>
                <p:cNvSpPr>
                  <a:spLocks/>
                </p:cNvSpPr>
                <p:nvPr/>
              </p:nvSpPr>
              <p:spPr bwMode="auto">
                <a:xfrm flipH="1">
                  <a:off x="1080"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a:lstStyle/>
                <a:p>
                  <a:endParaRPr lang="ru-RU"/>
                </a:p>
              </p:txBody>
            </p:sp>
          </p:grpSp>
          <p:sp>
            <p:nvSpPr>
              <p:cNvPr id="1108" name="Arc 24"/>
              <p:cNvSpPr>
                <a:spLocks/>
              </p:cNvSpPr>
              <p:nvPr/>
            </p:nvSpPr>
            <p:spPr bwMode="auto">
              <a:xfrm flipV="1">
                <a:off x="6976" y="3438"/>
                <a:ext cx="502" cy="852"/>
              </a:xfrm>
              <a:custGeom>
                <a:avLst/>
                <a:gdLst>
                  <a:gd name="T0" fmla="*/ 0 w 20119"/>
                  <a:gd name="T1" fmla="*/ 0 h 21600"/>
                  <a:gd name="T2" fmla="*/ 0 w 20119"/>
                  <a:gd name="T3" fmla="*/ 0 h 21600"/>
                  <a:gd name="T4" fmla="*/ 0 w 20119"/>
                  <a:gd name="T5" fmla="*/ 0 h 21600"/>
                  <a:gd name="T6" fmla="*/ 0 60000 65536"/>
                  <a:gd name="T7" fmla="*/ 0 60000 65536"/>
                  <a:gd name="T8" fmla="*/ 0 60000 65536"/>
                  <a:gd name="T9" fmla="*/ 0 w 20119"/>
                  <a:gd name="T10" fmla="*/ 0 h 21600"/>
                  <a:gd name="T11" fmla="*/ 20119 w 20119"/>
                  <a:gd name="T12" fmla="*/ 21600 h 21600"/>
                </a:gdLst>
                <a:ahLst/>
                <a:cxnLst>
                  <a:cxn ang="T6">
                    <a:pos x="T0" y="T1"/>
                  </a:cxn>
                  <a:cxn ang="T7">
                    <a:pos x="T2" y="T3"/>
                  </a:cxn>
                  <a:cxn ang="T8">
                    <a:pos x="T4" y="T5"/>
                  </a:cxn>
                </a:cxnLst>
                <a:rect l="T9" t="T10" r="T11" b="T12"/>
                <a:pathLst>
                  <a:path w="20119" h="21600" fill="none" extrusionOk="0">
                    <a:moveTo>
                      <a:pt x="-1" y="0"/>
                    </a:moveTo>
                    <a:cubicBezTo>
                      <a:pt x="8895" y="0"/>
                      <a:pt x="16881" y="5453"/>
                      <a:pt x="20118" y="13739"/>
                    </a:cubicBezTo>
                  </a:path>
                  <a:path w="20119" h="21600" stroke="0" extrusionOk="0">
                    <a:moveTo>
                      <a:pt x="-1" y="0"/>
                    </a:moveTo>
                    <a:cubicBezTo>
                      <a:pt x="8895" y="0"/>
                      <a:pt x="16881" y="5453"/>
                      <a:pt x="20118" y="13739"/>
                    </a:cubicBezTo>
                    <a:lnTo>
                      <a:pt x="0" y="21600"/>
                    </a:lnTo>
                    <a:close/>
                  </a:path>
                </a:pathLst>
              </a:custGeom>
              <a:noFill/>
              <a:ln w="9525">
                <a:solidFill>
                  <a:schemeClr val="tx1"/>
                </a:solidFill>
                <a:round/>
                <a:headEnd/>
                <a:tailEnd/>
              </a:ln>
            </p:spPr>
            <p:txBody>
              <a:bodyPr/>
              <a:lstStyle/>
              <a:p>
                <a:endParaRPr lang="ru-RU"/>
              </a:p>
            </p:txBody>
          </p:sp>
          <p:sp>
            <p:nvSpPr>
              <p:cNvPr id="1109" name="Arc 25"/>
              <p:cNvSpPr>
                <a:spLocks/>
              </p:cNvSpPr>
              <p:nvPr/>
            </p:nvSpPr>
            <p:spPr bwMode="auto">
              <a:xfrm flipH="1" flipV="1">
                <a:off x="6443" y="3438"/>
                <a:ext cx="539" cy="8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a:lstStyle/>
              <a:p>
                <a:endParaRPr lang="ru-RU"/>
              </a:p>
            </p:txBody>
          </p:sp>
          <p:sp>
            <p:nvSpPr>
              <p:cNvPr id="1110" name="Arc 26"/>
              <p:cNvSpPr>
                <a:spLocks/>
              </p:cNvSpPr>
              <p:nvPr/>
            </p:nvSpPr>
            <p:spPr bwMode="auto">
              <a:xfrm flipH="1">
                <a:off x="7471" y="3423"/>
                <a:ext cx="429" cy="852"/>
              </a:xfrm>
              <a:custGeom>
                <a:avLst/>
                <a:gdLst>
                  <a:gd name="T0" fmla="*/ 0 w 17197"/>
                  <a:gd name="T1" fmla="*/ 0 h 21600"/>
                  <a:gd name="T2" fmla="*/ 0 w 17197"/>
                  <a:gd name="T3" fmla="*/ 0 h 21600"/>
                  <a:gd name="T4" fmla="*/ 0 w 17197"/>
                  <a:gd name="T5" fmla="*/ 0 h 21600"/>
                  <a:gd name="T6" fmla="*/ 0 60000 65536"/>
                  <a:gd name="T7" fmla="*/ 0 60000 65536"/>
                  <a:gd name="T8" fmla="*/ 0 60000 65536"/>
                  <a:gd name="T9" fmla="*/ 0 w 17197"/>
                  <a:gd name="T10" fmla="*/ 0 h 21600"/>
                  <a:gd name="T11" fmla="*/ 17197 w 17197"/>
                  <a:gd name="T12" fmla="*/ 21600 h 21600"/>
                </a:gdLst>
                <a:ahLst/>
                <a:cxnLst>
                  <a:cxn ang="T6">
                    <a:pos x="T0" y="T1"/>
                  </a:cxn>
                  <a:cxn ang="T7">
                    <a:pos x="T2" y="T3"/>
                  </a:cxn>
                  <a:cxn ang="T8">
                    <a:pos x="T4" y="T5"/>
                  </a:cxn>
                </a:cxnLst>
                <a:rect l="T9" t="T10" r="T11" b="T12"/>
                <a:pathLst>
                  <a:path w="17197" h="21600" fill="none" extrusionOk="0">
                    <a:moveTo>
                      <a:pt x="-1" y="0"/>
                    </a:moveTo>
                    <a:cubicBezTo>
                      <a:pt x="6750" y="0"/>
                      <a:pt x="13112" y="3155"/>
                      <a:pt x="17196" y="8530"/>
                    </a:cubicBezTo>
                  </a:path>
                  <a:path w="17197" h="21600" stroke="0" extrusionOk="0">
                    <a:moveTo>
                      <a:pt x="-1" y="0"/>
                    </a:moveTo>
                    <a:cubicBezTo>
                      <a:pt x="6750" y="0"/>
                      <a:pt x="13112" y="3155"/>
                      <a:pt x="17196" y="8530"/>
                    </a:cubicBezTo>
                    <a:lnTo>
                      <a:pt x="0" y="21600"/>
                    </a:lnTo>
                    <a:close/>
                  </a:path>
                </a:pathLst>
              </a:custGeom>
              <a:noFill/>
              <a:ln w="9525">
                <a:solidFill>
                  <a:schemeClr val="tx1"/>
                </a:solidFill>
                <a:round/>
                <a:headEnd/>
                <a:tailEnd/>
              </a:ln>
            </p:spPr>
            <p:txBody>
              <a:bodyPr/>
              <a:lstStyle/>
              <a:p>
                <a:endParaRPr lang="ru-RU"/>
              </a:p>
            </p:txBody>
          </p:sp>
          <p:sp>
            <p:nvSpPr>
              <p:cNvPr id="1111" name="Line 27"/>
              <p:cNvSpPr>
                <a:spLocks noChangeShapeType="1"/>
              </p:cNvSpPr>
              <p:nvPr/>
            </p:nvSpPr>
            <p:spPr bwMode="auto">
              <a:xfrm>
                <a:off x="7905" y="3420"/>
                <a:ext cx="330" cy="0"/>
              </a:xfrm>
              <a:prstGeom prst="line">
                <a:avLst/>
              </a:prstGeom>
              <a:noFill/>
              <a:ln w="9525">
                <a:solidFill>
                  <a:schemeClr val="tx1"/>
                </a:solidFill>
                <a:round/>
                <a:headEnd/>
                <a:tailEnd type="triangle" w="lg" len="lg"/>
              </a:ln>
            </p:spPr>
            <p:txBody>
              <a:bodyPr/>
              <a:lstStyle/>
              <a:p>
                <a:endParaRPr lang="ru-RU"/>
              </a:p>
            </p:txBody>
          </p:sp>
        </p:grpSp>
        <p:sp>
          <p:nvSpPr>
            <p:cNvPr id="105" name="TextBox 104"/>
            <p:cNvSpPr txBox="1"/>
            <p:nvPr/>
          </p:nvSpPr>
          <p:spPr>
            <a:xfrm>
              <a:off x="1152500" y="1938326"/>
              <a:ext cx="642942" cy="369332"/>
            </a:xfrm>
            <a:prstGeom prst="rect">
              <a:avLst/>
            </a:prstGeom>
            <a:noFill/>
          </p:spPr>
          <p:txBody>
            <a:bodyPr wrap="square" rtlCol="0">
              <a:spAutoFit/>
            </a:bodyPr>
            <a:lstStyle/>
            <a:p>
              <a:r>
                <a:rPr lang="en-US" dirty="0" smtClean="0"/>
                <a:t>h</a:t>
              </a:r>
              <a:r>
                <a:rPr lang="en-US" dirty="0" smtClean="0">
                  <a:sym typeface="Symbol"/>
                </a:rPr>
                <a:t></a:t>
              </a:r>
              <a:r>
                <a:rPr lang="en-US" baseline="-25000" dirty="0" smtClean="0">
                  <a:sym typeface="Symbol"/>
                </a:rPr>
                <a:t>0</a:t>
              </a:r>
              <a:endParaRPr lang="ru-RU" baseline="-25000" dirty="0"/>
            </a:p>
          </p:txBody>
        </p:sp>
      </p:grpSp>
      <p:grpSp>
        <p:nvGrpSpPr>
          <p:cNvPr id="110" name="Группа 109"/>
          <p:cNvGrpSpPr/>
          <p:nvPr/>
        </p:nvGrpSpPr>
        <p:grpSpPr>
          <a:xfrm>
            <a:off x="4864100" y="1785938"/>
            <a:ext cx="3667125" cy="2041525"/>
            <a:chOff x="4864100" y="1785938"/>
            <a:chExt cx="3667125" cy="2041525"/>
          </a:xfrm>
        </p:grpSpPr>
        <p:sp>
          <p:nvSpPr>
            <p:cNvPr id="1031" name="Rectangle 13"/>
            <p:cNvSpPr>
              <a:spLocks noChangeArrowheads="1"/>
            </p:cNvSpPr>
            <p:nvPr/>
          </p:nvSpPr>
          <p:spPr bwMode="auto">
            <a:xfrm>
              <a:off x="4864100" y="3027363"/>
              <a:ext cx="3667125" cy="800100"/>
            </a:xfrm>
            <a:prstGeom prst="rect">
              <a:avLst/>
            </a:prstGeom>
            <a:noFill/>
            <a:ln w="9525">
              <a:noFill/>
              <a:miter lim="800000"/>
              <a:headEnd/>
              <a:tailEnd/>
            </a:ln>
          </p:spPr>
          <p:txBody>
            <a:bodyPr anchor="ctr">
              <a:spAutoFit/>
            </a:bodyPr>
            <a:lstStyle/>
            <a:p>
              <a:pPr algn="ctr"/>
              <a:r>
                <a:rPr lang="en-US" sz="2800" dirty="0"/>
                <a:t>t</a:t>
              </a:r>
              <a:r>
                <a:rPr lang="en-US" sz="2800" baseline="-25000" dirty="0"/>
                <a:t>2</a:t>
              </a:r>
              <a:r>
                <a:rPr lang="en-US" sz="2800" dirty="0"/>
                <a:t>: </a:t>
              </a:r>
              <a:r>
                <a:rPr lang="ru-RU" dirty="0"/>
                <a:t>частота изменяется или выключается</a:t>
              </a:r>
            </a:p>
          </p:txBody>
        </p:sp>
        <p:grpSp>
          <p:nvGrpSpPr>
            <p:cNvPr id="10" name="Группа 130"/>
            <p:cNvGrpSpPr>
              <a:grpSpLocks/>
            </p:cNvGrpSpPr>
            <p:nvPr/>
          </p:nvGrpSpPr>
          <p:grpSpPr bwMode="auto">
            <a:xfrm>
              <a:off x="5375277" y="1785938"/>
              <a:ext cx="3059112" cy="1293812"/>
              <a:chOff x="5156208" y="1858941"/>
              <a:chExt cx="3059147" cy="1293519"/>
            </a:xfrm>
          </p:grpSpPr>
          <p:sp>
            <p:nvSpPr>
              <p:cNvPr id="1078" name="Rectangle 32"/>
              <p:cNvSpPr>
                <a:spLocks noChangeArrowheads="1"/>
              </p:cNvSpPr>
              <p:nvPr/>
            </p:nvSpPr>
            <p:spPr bwMode="auto">
              <a:xfrm>
                <a:off x="6434159" y="2004958"/>
                <a:ext cx="1260490" cy="146017"/>
              </a:xfrm>
              <a:prstGeom prst="rect">
                <a:avLst/>
              </a:prstGeom>
              <a:solidFill>
                <a:srgbClr val="99FF66"/>
              </a:solidFill>
              <a:ln w="9525">
                <a:solidFill>
                  <a:schemeClr val="tx1"/>
                </a:solidFill>
                <a:miter lim="800000"/>
                <a:headEnd/>
                <a:tailEnd/>
              </a:ln>
            </p:spPr>
            <p:txBody>
              <a:bodyPr wrap="none" anchor="ctr"/>
              <a:lstStyle/>
              <a:p>
                <a:pPr algn="ctr"/>
                <a:endParaRPr lang="ru-RU"/>
              </a:p>
            </p:txBody>
          </p:sp>
          <p:sp>
            <p:nvSpPr>
              <p:cNvPr id="1079" name="Line 15"/>
              <p:cNvSpPr>
                <a:spLocks noChangeShapeType="1"/>
              </p:cNvSpPr>
              <p:nvPr/>
            </p:nvSpPr>
            <p:spPr bwMode="auto">
              <a:xfrm>
                <a:off x="6434198" y="2870182"/>
                <a:ext cx="1223963" cy="0"/>
              </a:xfrm>
              <a:prstGeom prst="line">
                <a:avLst/>
              </a:prstGeom>
              <a:noFill/>
              <a:ln w="19050">
                <a:solidFill>
                  <a:schemeClr val="tx1"/>
                </a:solidFill>
                <a:round/>
                <a:headEnd/>
                <a:tailEnd/>
              </a:ln>
            </p:spPr>
            <p:txBody>
              <a:bodyPr/>
              <a:lstStyle/>
              <a:p>
                <a:endParaRPr lang="ru-RU"/>
              </a:p>
            </p:txBody>
          </p:sp>
          <p:sp>
            <p:nvSpPr>
              <p:cNvPr id="85" name="Text Box 17"/>
              <p:cNvSpPr txBox="1">
                <a:spLocks noChangeArrowheads="1"/>
              </p:cNvSpPr>
              <p:nvPr/>
            </p:nvSpPr>
            <p:spPr bwMode="auto">
              <a:xfrm>
                <a:off x="7658136" y="2690603"/>
                <a:ext cx="539756" cy="461857"/>
              </a:xfrm>
              <a:prstGeom prst="rect">
                <a:avLst/>
              </a:prstGeom>
              <a:noFill/>
              <a:ln w="9525">
                <a:noFill/>
                <a:miter lim="800000"/>
                <a:headEnd/>
                <a:tailEnd/>
              </a:ln>
              <a:effectLst/>
            </p:spPr>
            <p:txBody>
              <a:bodyPr>
                <a:spAutoFit/>
              </a:bodyPr>
              <a:lstStyle/>
              <a:p>
                <a:pPr algn="ctr">
                  <a:spcBef>
                    <a:spcPct val="50000"/>
                  </a:spcBef>
                  <a:defRPr/>
                </a:pPr>
                <a:r>
                  <a:rPr lang="ru-RU" sz="2400" dirty="0">
                    <a:effectLst>
                      <a:outerShdw blurRad="38100" dist="38100" dir="2700000" algn="tl">
                        <a:srgbClr val="000000"/>
                      </a:outerShdw>
                    </a:effectLst>
                    <a:latin typeface="Arial" charset="0"/>
                  </a:rPr>
                  <a:t>Е</a:t>
                </a:r>
                <a:r>
                  <a:rPr lang="ru-RU" sz="2400" baseline="-25000" dirty="0">
                    <a:effectLst>
                      <a:outerShdw blurRad="38100" dist="38100" dir="2700000" algn="tl">
                        <a:srgbClr val="000000"/>
                      </a:outerShdw>
                    </a:effectLst>
                    <a:latin typeface="Arial" charset="0"/>
                  </a:rPr>
                  <a:t>1</a:t>
                </a:r>
              </a:p>
            </p:txBody>
          </p:sp>
          <p:sp>
            <p:nvSpPr>
              <p:cNvPr id="86" name="Text Box 18"/>
              <p:cNvSpPr txBox="1">
                <a:spLocks noChangeArrowheads="1"/>
              </p:cNvSpPr>
              <p:nvPr/>
            </p:nvSpPr>
            <p:spPr bwMode="auto">
              <a:xfrm>
                <a:off x="7675599" y="1858941"/>
                <a:ext cx="539756" cy="461857"/>
              </a:xfrm>
              <a:prstGeom prst="rect">
                <a:avLst/>
              </a:prstGeom>
              <a:noFill/>
              <a:ln w="9525">
                <a:noFill/>
                <a:miter lim="800000"/>
                <a:headEnd/>
                <a:tailEnd/>
              </a:ln>
              <a:effectLst/>
            </p:spPr>
            <p:txBody>
              <a:bodyPr>
                <a:spAutoFit/>
              </a:bodyPr>
              <a:lstStyle/>
              <a:p>
                <a:pPr algn="ctr">
                  <a:spcBef>
                    <a:spcPct val="50000"/>
                  </a:spcBef>
                  <a:defRPr/>
                </a:pPr>
                <a:r>
                  <a:rPr lang="ru-RU" sz="2400" dirty="0">
                    <a:effectLst>
                      <a:outerShdw blurRad="38100" dist="38100" dir="2700000" algn="tl">
                        <a:srgbClr val="000000"/>
                      </a:outerShdw>
                    </a:effectLst>
                    <a:latin typeface="Arial" charset="0"/>
                  </a:rPr>
                  <a:t>Е</a:t>
                </a:r>
                <a:r>
                  <a:rPr lang="ru-RU" sz="2400" baseline="-25000" dirty="0">
                    <a:effectLst>
                      <a:outerShdw blurRad="38100" dist="38100" dir="2700000" algn="tl">
                        <a:srgbClr val="000000"/>
                      </a:outerShdw>
                    </a:effectLst>
                    <a:latin typeface="Arial" charset="0"/>
                  </a:rPr>
                  <a:t>2</a:t>
                </a:r>
              </a:p>
            </p:txBody>
          </p:sp>
          <p:grpSp>
            <p:nvGrpSpPr>
              <p:cNvPr id="11" name="Group 6"/>
              <p:cNvGrpSpPr>
                <a:grpSpLocks/>
              </p:cNvGrpSpPr>
              <p:nvPr/>
            </p:nvGrpSpPr>
            <p:grpSpPr bwMode="auto">
              <a:xfrm>
                <a:off x="5156208" y="2370119"/>
                <a:ext cx="1204928" cy="328615"/>
                <a:chOff x="1080" y="2505"/>
                <a:chExt cx="7155" cy="1785"/>
              </a:xfrm>
            </p:grpSpPr>
            <p:grpSp>
              <p:nvGrpSpPr>
                <p:cNvPr id="12" name="Group 7"/>
                <p:cNvGrpSpPr>
                  <a:grpSpLocks/>
                </p:cNvGrpSpPr>
                <p:nvPr/>
              </p:nvGrpSpPr>
              <p:grpSpPr bwMode="auto">
                <a:xfrm>
                  <a:off x="1080" y="2505"/>
                  <a:ext cx="2146" cy="1695"/>
                  <a:chOff x="1080" y="2505"/>
                  <a:chExt cx="5730" cy="2865"/>
                </a:xfrm>
              </p:grpSpPr>
              <p:grpSp>
                <p:nvGrpSpPr>
                  <p:cNvPr id="13" name="Group 8"/>
                  <p:cNvGrpSpPr>
                    <a:grpSpLocks/>
                  </p:cNvGrpSpPr>
                  <p:nvPr/>
                </p:nvGrpSpPr>
                <p:grpSpPr bwMode="auto">
                  <a:xfrm>
                    <a:off x="1080" y="2505"/>
                    <a:ext cx="2865" cy="1440"/>
                    <a:chOff x="1080" y="2505"/>
                    <a:chExt cx="2865" cy="1440"/>
                  </a:xfrm>
                </p:grpSpPr>
                <p:sp>
                  <p:nvSpPr>
                    <p:cNvPr id="1103" name="Arc 9"/>
                    <p:cNvSpPr>
                      <a:spLocks/>
                    </p:cNvSpPr>
                    <p:nvPr/>
                  </p:nvSpPr>
                  <p:spPr bwMode="auto">
                    <a:xfrm>
                      <a:off x="2505"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CC"/>
                      </a:solidFill>
                      <a:round/>
                      <a:headEnd/>
                      <a:tailEnd/>
                    </a:ln>
                  </p:spPr>
                  <p:txBody>
                    <a:bodyPr/>
                    <a:lstStyle/>
                    <a:p>
                      <a:endParaRPr lang="ru-RU"/>
                    </a:p>
                  </p:txBody>
                </p:sp>
                <p:sp>
                  <p:nvSpPr>
                    <p:cNvPr id="1104" name="Arc 10"/>
                    <p:cNvSpPr>
                      <a:spLocks/>
                    </p:cNvSpPr>
                    <p:nvPr/>
                  </p:nvSpPr>
                  <p:spPr bwMode="auto">
                    <a:xfrm flipH="1">
                      <a:off x="1080"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CC"/>
                      </a:solidFill>
                      <a:round/>
                      <a:headEnd/>
                      <a:tailEnd/>
                    </a:ln>
                  </p:spPr>
                  <p:txBody>
                    <a:bodyPr/>
                    <a:lstStyle/>
                    <a:p>
                      <a:endParaRPr lang="ru-RU"/>
                    </a:p>
                  </p:txBody>
                </p:sp>
              </p:grpSp>
              <p:grpSp>
                <p:nvGrpSpPr>
                  <p:cNvPr id="14" name="Group 11"/>
                  <p:cNvGrpSpPr>
                    <a:grpSpLocks/>
                  </p:cNvGrpSpPr>
                  <p:nvPr/>
                </p:nvGrpSpPr>
                <p:grpSpPr bwMode="auto">
                  <a:xfrm flipV="1">
                    <a:off x="3945" y="3930"/>
                    <a:ext cx="2865" cy="1440"/>
                    <a:chOff x="1080" y="2505"/>
                    <a:chExt cx="2865" cy="1440"/>
                  </a:xfrm>
                </p:grpSpPr>
                <p:sp>
                  <p:nvSpPr>
                    <p:cNvPr id="1101" name="Arc 12"/>
                    <p:cNvSpPr>
                      <a:spLocks/>
                    </p:cNvSpPr>
                    <p:nvPr/>
                  </p:nvSpPr>
                  <p:spPr bwMode="auto">
                    <a:xfrm>
                      <a:off x="2505"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CC"/>
                      </a:solidFill>
                      <a:round/>
                      <a:headEnd/>
                      <a:tailEnd/>
                    </a:ln>
                  </p:spPr>
                  <p:txBody>
                    <a:bodyPr/>
                    <a:lstStyle/>
                    <a:p>
                      <a:endParaRPr lang="ru-RU"/>
                    </a:p>
                  </p:txBody>
                </p:sp>
                <p:sp>
                  <p:nvSpPr>
                    <p:cNvPr id="1102" name="Arc 13"/>
                    <p:cNvSpPr>
                      <a:spLocks/>
                    </p:cNvSpPr>
                    <p:nvPr/>
                  </p:nvSpPr>
                  <p:spPr bwMode="auto">
                    <a:xfrm flipH="1">
                      <a:off x="1080"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CC"/>
                      </a:solidFill>
                      <a:round/>
                      <a:headEnd/>
                      <a:tailEnd/>
                    </a:ln>
                  </p:spPr>
                  <p:txBody>
                    <a:bodyPr/>
                    <a:lstStyle/>
                    <a:p>
                      <a:endParaRPr lang="ru-RU"/>
                    </a:p>
                  </p:txBody>
                </p:sp>
              </p:grpSp>
            </p:grpSp>
            <p:grpSp>
              <p:nvGrpSpPr>
                <p:cNvPr id="15" name="Group 14"/>
                <p:cNvGrpSpPr>
                  <a:grpSpLocks/>
                </p:cNvGrpSpPr>
                <p:nvPr/>
              </p:nvGrpSpPr>
              <p:grpSpPr bwMode="auto">
                <a:xfrm>
                  <a:off x="3225" y="2550"/>
                  <a:ext cx="2146" cy="1695"/>
                  <a:chOff x="1080" y="2505"/>
                  <a:chExt cx="5730" cy="2865"/>
                </a:xfrm>
              </p:grpSpPr>
              <p:grpSp>
                <p:nvGrpSpPr>
                  <p:cNvPr id="16" name="Group 15"/>
                  <p:cNvGrpSpPr>
                    <a:grpSpLocks/>
                  </p:cNvGrpSpPr>
                  <p:nvPr/>
                </p:nvGrpSpPr>
                <p:grpSpPr bwMode="auto">
                  <a:xfrm>
                    <a:off x="1080" y="2505"/>
                    <a:ext cx="2865" cy="1440"/>
                    <a:chOff x="1080" y="2505"/>
                    <a:chExt cx="2865" cy="1440"/>
                  </a:xfrm>
                </p:grpSpPr>
                <p:sp>
                  <p:nvSpPr>
                    <p:cNvPr id="1097" name="Arc 16"/>
                    <p:cNvSpPr>
                      <a:spLocks/>
                    </p:cNvSpPr>
                    <p:nvPr/>
                  </p:nvSpPr>
                  <p:spPr bwMode="auto">
                    <a:xfrm>
                      <a:off x="2505"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CC"/>
                      </a:solidFill>
                      <a:round/>
                      <a:headEnd/>
                      <a:tailEnd/>
                    </a:ln>
                  </p:spPr>
                  <p:txBody>
                    <a:bodyPr/>
                    <a:lstStyle/>
                    <a:p>
                      <a:endParaRPr lang="ru-RU"/>
                    </a:p>
                  </p:txBody>
                </p:sp>
                <p:sp>
                  <p:nvSpPr>
                    <p:cNvPr id="1098" name="Arc 17"/>
                    <p:cNvSpPr>
                      <a:spLocks/>
                    </p:cNvSpPr>
                    <p:nvPr/>
                  </p:nvSpPr>
                  <p:spPr bwMode="auto">
                    <a:xfrm flipH="1">
                      <a:off x="1080"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CC"/>
                      </a:solidFill>
                      <a:round/>
                      <a:headEnd/>
                      <a:tailEnd/>
                    </a:ln>
                  </p:spPr>
                  <p:txBody>
                    <a:bodyPr/>
                    <a:lstStyle/>
                    <a:p>
                      <a:endParaRPr lang="ru-RU"/>
                    </a:p>
                  </p:txBody>
                </p:sp>
              </p:grpSp>
              <p:grpSp>
                <p:nvGrpSpPr>
                  <p:cNvPr id="17" name="Group 18"/>
                  <p:cNvGrpSpPr>
                    <a:grpSpLocks/>
                  </p:cNvGrpSpPr>
                  <p:nvPr/>
                </p:nvGrpSpPr>
                <p:grpSpPr bwMode="auto">
                  <a:xfrm flipV="1">
                    <a:off x="3945" y="3930"/>
                    <a:ext cx="2865" cy="1440"/>
                    <a:chOff x="1080" y="2505"/>
                    <a:chExt cx="2865" cy="1440"/>
                  </a:xfrm>
                </p:grpSpPr>
                <p:sp>
                  <p:nvSpPr>
                    <p:cNvPr id="1095" name="Arc 19"/>
                    <p:cNvSpPr>
                      <a:spLocks/>
                    </p:cNvSpPr>
                    <p:nvPr/>
                  </p:nvSpPr>
                  <p:spPr bwMode="auto">
                    <a:xfrm>
                      <a:off x="2505"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CC"/>
                      </a:solidFill>
                      <a:round/>
                      <a:headEnd/>
                      <a:tailEnd/>
                    </a:ln>
                  </p:spPr>
                  <p:txBody>
                    <a:bodyPr/>
                    <a:lstStyle/>
                    <a:p>
                      <a:endParaRPr lang="ru-RU"/>
                    </a:p>
                  </p:txBody>
                </p:sp>
                <p:sp>
                  <p:nvSpPr>
                    <p:cNvPr id="1096" name="Arc 20"/>
                    <p:cNvSpPr>
                      <a:spLocks/>
                    </p:cNvSpPr>
                    <p:nvPr/>
                  </p:nvSpPr>
                  <p:spPr bwMode="auto">
                    <a:xfrm flipH="1">
                      <a:off x="1080"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CC"/>
                      </a:solidFill>
                      <a:round/>
                      <a:headEnd/>
                      <a:tailEnd/>
                    </a:ln>
                  </p:spPr>
                  <p:txBody>
                    <a:bodyPr/>
                    <a:lstStyle/>
                    <a:p>
                      <a:endParaRPr lang="ru-RU"/>
                    </a:p>
                  </p:txBody>
                </p:sp>
              </p:grpSp>
            </p:grpSp>
            <p:grpSp>
              <p:nvGrpSpPr>
                <p:cNvPr id="18" name="Group 21"/>
                <p:cNvGrpSpPr>
                  <a:grpSpLocks/>
                </p:cNvGrpSpPr>
                <p:nvPr/>
              </p:nvGrpSpPr>
              <p:grpSpPr bwMode="auto">
                <a:xfrm>
                  <a:off x="5369" y="2595"/>
                  <a:ext cx="1072" cy="852"/>
                  <a:chOff x="1080" y="2505"/>
                  <a:chExt cx="2865" cy="1440"/>
                </a:xfrm>
              </p:grpSpPr>
              <p:sp>
                <p:nvSpPr>
                  <p:cNvPr id="1091" name="Arc 22"/>
                  <p:cNvSpPr>
                    <a:spLocks/>
                  </p:cNvSpPr>
                  <p:nvPr/>
                </p:nvSpPr>
                <p:spPr bwMode="auto">
                  <a:xfrm>
                    <a:off x="2505"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CC"/>
                    </a:solidFill>
                    <a:round/>
                    <a:headEnd/>
                    <a:tailEnd/>
                  </a:ln>
                </p:spPr>
                <p:txBody>
                  <a:bodyPr/>
                  <a:lstStyle/>
                  <a:p>
                    <a:endParaRPr lang="ru-RU"/>
                  </a:p>
                </p:txBody>
              </p:sp>
              <p:sp>
                <p:nvSpPr>
                  <p:cNvPr id="1092" name="Arc 23"/>
                  <p:cNvSpPr>
                    <a:spLocks/>
                  </p:cNvSpPr>
                  <p:nvPr/>
                </p:nvSpPr>
                <p:spPr bwMode="auto">
                  <a:xfrm flipH="1">
                    <a:off x="1080" y="2505"/>
                    <a:ext cx="1440" cy="14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CC"/>
                    </a:solidFill>
                    <a:round/>
                    <a:headEnd/>
                    <a:tailEnd/>
                  </a:ln>
                </p:spPr>
                <p:txBody>
                  <a:bodyPr/>
                  <a:lstStyle/>
                  <a:p>
                    <a:endParaRPr lang="ru-RU"/>
                  </a:p>
                </p:txBody>
              </p:sp>
            </p:grpSp>
            <p:sp>
              <p:nvSpPr>
                <p:cNvPr id="1087" name="Arc 24"/>
                <p:cNvSpPr>
                  <a:spLocks/>
                </p:cNvSpPr>
                <p:nvPr/>
              </p:nvSpPr>
              <p:spPr bwMode="auto">
                <a:xfrm flipV="1">
                  <a:off x="6976" y="3438"/>
                  <a:ext cx="502" cy="852"/>
                </a:xfrm>
                <a:custGeom>
                  <a:avLst/>
                  <a:gdLst>
                    <a:gd name="T0" fmla="*/ 0 w 20119"/>
                    <a:gd name="T1" fmla="*/ 0 h 21600"/>
                    <a:gd name="T2" fmla="*/ 0 w 20119"/>
                    <a:gd name="T3" fmla="*/ 0 h 21600"/>
                    <a:gd name="T4" fmla="*/ 0 w 20119"/>
                    <a:gd name="T5" fmla="*/ 0 h 21600"/>
                    <a:gd name="T6" fmla="*/ 0 60000 65536"/>
                    <a:gd name="T7" fmla="*/ 0 60000 65536"/>
                    <a:gd name="T8" fmla="*/ 0 60000 65536"/>
                    <a:gd name="T9" fmla="*/ 0 w 20119"/>
                    <a:gd name="T10" fmla="*/ 0 h 21600"/>
                    <a:gd name="T11" fmla="*/ 20119 w 20119"/>
                    <a:gd name="T12" fmla="*/ 21600 h 21600"/>
                  </a:gdLst>
                  <a:ahLst/>
                  <a:cxnLst>
                    <a:cxn ang="T6">
                      <a:pos x="T0" y="T1"/>
                    </a:cxn>
                    <a:cxn ang="T7">
                      <a:pos x="T2" y="T3"/>
                    </a:cxn>
                    <a:cxn ang="T8">
                      <a:pos x="T4" y="T5"/>
                    </a:cxn>
                  </a:cxnLst>
                  <a:rect l="T9" t="T10" r="T11" b="T12"/>
                  <a:pathLst>
                    <a:path w="20119" h="21600" fill="none" extrusionOk="0">
                      <a:moveTo>
                        <a:pt x="-1" y="0"/>
                      </a:moveTo>
                      <a:cubicBezTo>
                        <a:pt x="8895" y="0"/>
                        <a:pt x="16881" y="5453"/>
                        <a:pt x="20118" y="13739"/>
                      </a:cubicBezTo>
                    </a:path>
                    <a:path w="20119" h="21600" stroke="0" extrusionOk="0">
                      <a:moveTo>
                        <a:pt x="-1" y="0"/>
                      </a:moveTo>
                      <a:cubicBezTo>
                        <a:pt x="8895" y="0"/>
                        <a:pt x="16881" y="5453"/>
                        <a:pt x="20118" y="13739"/>
                      </a:cubicBezTo>
                      <a:lnTo>
                        <a:pt x="0" y="21600"/>
                      </a:lnTo>
                      <a:close/>
                    </a:path>
                  </a:pathLst>
                </a:custGeom>
                <a:noFill/>
                <a:ln w="9525">
                  <a:solidFill>
                    <a:srgbClr val="CC00CC"/>
                  </a:solidFill>
                  <a:round/>
                  <a:headEnd/>
                  <a:tailEnd/>
                </a:ln>
              </p:spPr>
              <p:txBody>
                <a:bodyPr/>
                <a:lstStyle/>
                <a:p>
                  <a:endParaRPr lang="ru-RU"/>
                </a:p>
              </p:txBody>
            </p:sp>
            <p:sp>
              <p:nvSpPr>
                <p:cNvPr id="1088" name="Arc 25"/>
                <p:cNvSpPr>
                  <a:spLocks/>
                </p:cNvSpPr>
                <p:nvPr/>
              </p:nvSpPr>
              <p:spPr bwMode="auto">
                <a:xfrm flipH="1" flipV="1">
                  <a:off x="6443" y="3438"/>
                  <a:ext cx="539" cy="8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CC"/>
                  </a:solidFill>
                  <a:round/>
                  <a:headEnd/>
                  <a:tailEnd/>
                </a:ln>
              </p:spPr>
              <p:txBody>
                <a:bodyPr/>
                <a:lstStyle/>
                <a:p>
                  <a:endParaRPr lang="ru-RU"/>
                </a:p>
              </p:txBody>
            </p:sp>
            <p:sp>
              <p:nvSpPr>
                <p:cNvPr id="1089" name="Arc 26"/>
                <p:cNvSpPr>
                  <a:spLocks/>
                </p:cNvSpPr>
                <p:nvPr/>
              </p:nvSpPr>
              <p:spPr bwMode="auto">
                <a:xfrm flipH="1">
                  <a:off x="7471" y="3423"/>
                  <a:ext cx="429" cy="852"/>
                </a:xfrm>
                <a:custGeom>
                  <a:avLst/>
                  <a:gdLst>
                    <a:gd name="T0" fmla="*/ 0 w 17197"/>
                    <a:gd name="T1" fmla="*/ 0 h 21600"/>
                    <a:gd name="T2" fmla="*/ 0 w 17197"/>
                    <a:gd name="T3" fmla="*/ 0 h 21600"/>
                    <a:gd name="T4" fmla="*/ 0 w 17197"/>
                    <a:gd name="T5" fmla="*/ 0 h 21600"/>
                    <a:gd name="T6" fmla="*/ 0 60000 65536"/>
                    <a:gd name="T7" fmla="*/ 0 60000 65536"/>
                    <a:gd name="T8" fmla="*/ 0 60000 65536"/>
                    <a:gd name="T9" fmla="*/ 0 w 17197"/>
                    <a:gd name="T10" fmla="*/ 0 h 21600"/>
                    <a:gd name="T11" fmla="*/ 17197 w 17197"/>
                    <a:gd name="T12" fmla="*/ 21600 h 21600"/>
                  </a:gdLst>
                  <a:ahLst/>
                  <a:cxnLst>
                    <a:cxn ang="T6">
                      <a:pos x="T0" y="T1"/>
                    </a:cxn>
                    <a:cxn ang="T7">
                      <a:pos x="T2" y="T3"/>
                    </a:cxn>
                    <a:cxn ang="T8">
                      <a:pos x="T4" y="T5"/>
                    </a:cxn>
                  </a:cxnLst>
                  <a:rect l="T9" t="T10" r="T11" b="T12"/>
                  <a:pathLst>
                    <a:path w="17197" h="21600" fill="none" extrusionOk="0">
                      <a:moveTo>
                        <a:pt x="-1" y="0"/>
                      </a:moveTo>
                      <a:cubicBezTo>
                        <a:pt x="6750" y="0"/>
                        <a:pt x="13112" y="3155"/>
                        <a:pt x="17196" y="8530"/>
                      </a:cubicBezTo>
                    </a:path>
                    <a:path w="17197" h="21600" stroke="0" extrusionOk="0">
                      <a:moveTo>
                        <a:pt x="-1" y="0"/>
                      </a:moveTo>
                      <a:cubicBezTo>
                        <a:pt x="6750" y="0"/>
                        <a:pt x="13112" y="3155"/>
                        <a:pt x="17196" y="8530"/>
                      </a:cubicBezTo>
                      <a:lnTo>
                        <a:pt x="0" y="21600"/>
                      </a:lnTo>
                      <a:close/>
                    </a:path>
                  </a:pathLst>
                </a:custGeom>
                <a:noFill/>
                <a:ln w="9525">
                  <a:solidFill>
                    <a:srgbClr val="CC00CC"/>
                  </a:solidFill>
                  <a:round/>
                  <a:headEnd/>
                  <a:tailEnd/>
                </a:ln>
              </p:spPr>
              <p:txBody>
                <a:bodyPr/>
                <a:lstStyle/>
                <a:p>
                  <a:endParaRPr lang="ru-RU"/>
                </a:p>
              </p:txBody>
            </p:sp>
            <p:sp>
              <p:nvSpPr>
                <p:cNvPr id="1090" name="Line 27"/>
                <p:cNvSpPr>
                  <a:spLocks noChangeShapeType="1"/>
                </p:cNvSpPr>
                <p:nvPr/>
              </p:nvSpPr>
              <p:spPr bwMode="auto">
                <a:xfrm>
                  <a:off x="7905" y="3420"/>
                  <a:ext cx="330" cy="0"/>
                </a:xfrm>
                <a:prstGeom prst="line">
                  <a:avLst/>
                </a:prstGeom>
                <a:noFill/>
                <a:ln w="9525">
                  <a:solidFill>
                    <a:srgbClr val="CC00CC"/>
                  </a:solidFill>
                  <a:round/>
                  <a:headEnd/>
                  <a:tailEnd type="triangle" w="lg" len="lg"/>
                </a:ln>
              </p:spPr>
              <p:txBody>
                <a:bodyPr/>
                <a:lstStyle/>
                <a:p>
                  <a:endParaRPr lang="ru-RU"/>
                </a:p>
              </p:txBody>
            </p:sp>
          </p:grpSp>
          <p:sp>
            <p:nvSpPr>
              <p:cNvPr id="1083" name="Oval 7"/>
              <p:cNvSpPr>
                <a:spLocks noChangeArrowheads="1"/>
              </p:cNvSpPr>
              <p:nvPr/>
            </p:nvSpPr>
            <p:spPr bwMode="auto">
              <a:xfrm>
                <a:off x="6945345" y="1968480"/>
                <a:ext cx="180975" cy="180975"/>
              </a:xfrm>
              <a:prstGeom prst="ellipse">
                <a:avLst/>
              </a:prstGeom>
              <a:solidFill>
                <a:srgbClr val="00B050"/>
              </a:solidFill>
              <a:ln w="9525">
                <a:solidFill>
                  <a:schemeClr val="tx1"/>
                </a:solidFill>
                <a:round/>
                <a:headEnd/>
                <a:tailEnd/>
              </a:ln>
            </p:spPr>
            <p:txBody>
              <a:bodyPr wrap="none" anchor="ctr"/>
              <a:lstStyle/>
              <a:p>
                <a:pPr algn="ctr"/>
                <a:endParaRPr lang="ru-RU"/>
              </a:p>
            </p:txBody>
          </p:sp>
        </p:grpSp>
        <p:sp>
          <p:nvSpPr>
            <p:cNvPr id="108" name="TextBox 107"/>
            <p:cNvSpPr txBox="1"/>
            <p:nvPr/>
          </p:nvSpPr>
          <p:spPr>
            <a:xfrm>
              <a:off x="5357818" y="1857364"/>
              <a:ext cx="1071570" cy="369332"/>
            </a:xfrm>
            <a:prstGeom prst="rect">
              <a:avLst/>
            </a:prstGeom>
            <a:noFill/>
          </p:spPr>
          <p:txBody>
            <a:bodyPr wrap="square" rtlCol="0">
              <a:spAutoFit/>
            </a:bodyPr>
            <a:lstStyle/>
            <a:p>
              <a:r>
                <a:rPr lang="en-US" dirty="0" smtClean="0"/>
                <a:t>h(</a:t>
              </a:r>
              <a:r>
                <a:rPr lang="en-US" dirty="0" smtClean="0">
                  <a:sym typeface="Symbol"/>
                </a:rPr>
                <a:t></a:t>
              </a:r>
              <a:r>
                <a:rPr lang="en-US" baseline="-25000" dirty="0" smtClean="0">
                  <a:sym typeface="Symbol"/>
                </a:rPr>
                <a:t>0</a:t>
              </a:r>
              <a:r>
                <a:rPr lang="en-US" dirty="0" smtClean="0">
                  <a:sym typeface="Symbol"/>
                </a:rPr>
                <a:t>+)</a:t>
              </a:r>
              <a:endParaRPr lang="ru-RU"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7"/>
          <p:cNvSpPr txBox="1">
            <a:spLocks noChangeArrowheads="1"/>
          </p:cNvSpPr>
          <p:nvPr/>
        </p:nvSpPr>
        <p:spPr bwMode="auto">
          <a:xfrm>
            <a:off x="300038" y="1522413"/>
            <a:ext cx="8843962" cy="2122487"/>
          </a:xfrm>
          <a:prstGeom prst="rect">
            <a:avLst/>
          </a:prstGeom>
          <a:noFill/>
          <a:ln w="9525">
            <a:noFill/>
            <a:miter lim="800000"/>
            <a:headEnd/>
            <a:tailEnd/>
          </a:ln>
        </p:spPr>
        <p:txBody>
          <a:bodyPr>
            <a:spAutoFit/>
          </a:bodyPr>
          <a:lstStyle/>
          <a:p>
            <a:pPr marL="457200" indent="-457200" fontAlgn="auto">
              <a:spcBef>
                <a:spcPts val="0"/>
              </a:spcBef>
              <a:spcAft>
                <a:spcPts val="0"/>
              </a:spcAft>
              <a:defRPr/>
            </a:pPr>
            <a:r>
              <a:rPr lang="ru-RU" sz="2200" b="1" kern="0" dirty="0">
                <a:solidFill>
                  <a:srgbClr val="0070C0"/>
                </a:solidFill>
                <a:latin typeface="Times New Roman" pitchFamily="18" charset="0"/>
                <a:cs typeface="Times New Roman" pitchFamily="18" charset="0"/>
              </a:rPr>
              <a:t>фазовая манипуляция воздействующего излучения </a:t>
            </a:r>
          </a:p>
          <a:p>
            <a:pPr marL="457200" indent="-457200" fontAlgn="auto">
              <a:spcBef>
                <a:spcPts val="0"/>
              </a:spcBef>
              <a:spcAft>
                <a:spcPts val="0"/>
              </a:spcAft>
              <a:defRPr/>
            </a:pPr>
            <a:r>
              <a:rPr lang="ru-RU" sz="2200" kern="0" dirty="0">
                <a:solidFill>
                  <a:schemeClr val="bg1"/>
                </a:solidFill>
                <a:latin typeface="Times New Roman" pitchFamily="18" charset="0"/>
                <a:cs typeface="Times New Roman" pitchFamily="18" charset="0"/>
              </a:rPr>
              <a:t>       </a:t>
            </a:r>
            <a:r>
              <a:rPr lang="ru-RU" sz="2200" kern="0" dirty="0">
                <a:latin typeface="Times New Roman" pitchFamily="18" charset="0"/>
                <a:cs typeface="Times New Roman" pitchFamily="18" charset="0"/>
              </a:rPr>
              <a:t>- периодическое переключение фазы с периодом порядка времени релаксации </a:t>
            </a:r>
            <a:r>
              <a:rPr lang="en-US" sz="2200" kern="0" dirty="0">
                <a:latin typeface="Times New Roman" pitchFamily="18" charset="0"/>
                <a:cs typeface="Times New Roman" pitchFamily="18" charset="0"/>
              </a:rPr>
              <a:t>T</a:t>
            </a:r>
            <a:r>
              <a:rPr lang="en-US" sz="2200" kern="0" baseline="-25000" dirty="0">
                <a:latin typeface="Times New Roman" pitchFamily="18" charset="0"/>
                <a:cs typeface="Times New Roman" pitchFamily="18" charset="0"/>
              </a:rPr>
              <a:t>2</a:t>
            </a:r>
            <a:endParaRPr lang="ru-RU" sz="2200" kern="0" baseline="-25000" dirty="0">
              <a:latin typeface="Times New Roman" pitchFamily="18" charset="0"/>
              <a:cs typeface="Times New Roman" pitchFamily="18" charset="0"/>
            </a:endParaRPr>
          </a:p>
          <a:p>
            <a:pPr marL="457200" indent="-457200" fontAlgn="auto">
              <a:spcBef>
                <a:spcPts val="0"/>
              </a:spcBef>
              <a:spcAft>
                <a:spcPts val="0"/>
              </a:spcAft>
              <a:defRPr/>
            </a:pPr>
            <a:r>
              <a:rPr lang="ru-RU" sz="2200" kern="0" baseline="-25000" dirty="0">
                <a:latin typeface="Times New Roman" pitchFamily="18" charset="0"/>
                <a:cs typeface="Times New Roman" pitchFamily="18" charset="0"/>
              </a:rPr>
              <a:t>	-</a:t>
            </a:r>
            <a:r>
              <a:rPr lang="ru-RU" sz="2200" kern="0" dirty="0">
                <a:latin typeface="Times New Roman" pitchFamily="18" charset="0"/>
                <a:cs typeface="Times New Roman" pitchFamily="18" charset="0"/>
              </a:rPr>
              <a:t> наилучшее приближение к пределу чувствительности </a:t>
            </a:r>
          </a:p>
          <a:p>
            <a:pPr marL="457200" indent="-457200" fontAlgn="auto">
              <a:spcBef>
                <a:spcPts val="0"/>
              </a:spcBef>
              <a:spcAft>
                <a:spcPts val="0"/>
              </a:spcAft>
              <a:defRPr/>
            </a:pPr>
            <a:r>
              <a:rPr lang="ru-RU" sz="2200" kern="0" dirty="0">
                <a:latin typeface="Times New Roman" pitchFamily="18" charset="0"/>
                <a:cs typeface="Times New Roman" pitchFamily="18" charset="0"/>
              </a:rPr>
              <a:t>	- быстродействие порядка  нескольких мс</a:t>
            </a:r>
            <a:endParaRPr lang="en-US" sz="2200" kern="0" dirty="0">
              <a:latin typeface="Times New Roman" pitchFamily="18" charset="0"/>
              <a:cs typeface="Times New Roman" pitchFamily="18" charset="0"/>
            </a:endParaRPr>
          </a:p>
          <a:p>
            <a:pPr marL="457200" indent="-457200" fontAlgn="auto">
              <a:spcBef>
                <a:spcPts val="0"/>
              </a:spcBef>
              <a:spcAft>
                <a:spcPts val="0"/>
              </a:spcAft>
              <a:defRPr/>
            </a:pPr>
            <a:r>
              <a:rPr lang="ru-RU" sz="2200" kern="0" dirty="0">
                <a:latin typeface="Times New Roman" pitchFamily="18" charset="0"/>
                <a:cs typeface="Times New Roman" pitchFamily="18" charset="0"/>
              </a:rPr>
              <a:t> </a:t>
            </a:r>
          </a:p>
        </p:txBody>
      </p:sp>
      <p:sp>
        <p:nvSpPr>
          <p:cNvPr id="16" name="TextBox 16"/>
          <p:cNvSpPr txBox="1">
            <a:spLocks noChangeArrowheads="1"/>
          </p:cNvSpPr>
          <p:nvPr/>
        </p:nvSpPr>
        <p:spPr bwMode="auto">
          <a:xfrm>
            <a:off x="1593850" y="1041400"/>
            <a:ext cx="6142038" cy="461963"/>
          </a:xfrm>
          <a:prstGeom prst="rect">
            <a:avLst/>
          </a:prstGeom>
          <a:noFill/>
          <a:ln w="9525">
            <a:noFill/>
            <a:miter lim="800000"/>
            <a:headEnd/>
            <a:tailEnd/>
          </a:ln>
        </p:spPr>
        <p:txBody>
          <a:bodyPr>
            <a:spAutoFit/>
          </a:bodyPr>
          <a:lstStyle/>
          <a:p>
            <a:pPr algn="ctr">
              <a:defRPr/>
            </a:pPr>
            <a:r>
              <a:rPr lang="ru-RU" sz="2400" b="1" dirty="0">
                <a:solidFill>
                  <a:srgbClr val="7030A0"/>
                </a:solidFill>
                <a:latin typeface="Arial" charset="0"/>
              </a:rPr>
              <a:t>Возможные варианты спектрометра: </a:t>
            </a:r>
          </a:p>
        </p:txBody>
      </p:sp>
      <p:pic>
        <p:nvPicPr>
          <p:cNvPr id="69636" name="Picture 175" descr="transition"/>
          <p:cNvPicPr>
            <a:picLocks noChangeAspect="1" noChangeArrowheads="1"/>
          </p:cNvPicPr>
          <p:nvPr/>
        </p:nvPicPr>
        <p:blipFill>
          <a:blip r:embed="rId2" cstate="print"/>
          <a:srcRect/>
          <a:stretch>
            <a:fillRect/>
          </a:stretch>
        </p:blipFill>
        <p:spPr bwMode="auto">
          <a:xfrm>
            <a:off x="1898650" y="3538538"/>
            <a:ext cx="5184775" cy="3040062"/>
          </a:xfrm>
          <a:prstGeom prst="rect">
            <a:avLst/>
          </a:prstGeom>
          <a:noFill/>
          <a:ln w="15875">
            <a:solidFill>
              <a:schemeClr val="bg1"/>
            </a:solidFill>
            <a:miter lim="800000"/>
            <a:headEnd/>
            <a:tailEnd/>
          </a:ln>
        </p:spPr>
      </p:pic>
      <p:sp>
        <p:nvSpPr>
          <p:cNvPr id="7" name="Заголовок 1"/>
          <p:cNvSpPr txBox="1">
            <a:spLocks/>
          </p:cNvSpPr>
          <p:nvPr/>
        </p:nvSpPr>
        <p:spPr>
          <a:xfrm>
            <a:off x="0" y="0"/>
            <a:ext cx="9144000" cy="914400"/>
          </a:xfrm>
          <a:prstGeom prst="rect">
            <a:avLst/>
          </a:prstGeom>
          <a:solidFill>
            <a:schemeClr val="accent2">
              <a:lumMod val="50000"/>
            </a:schemeClr>
          </a:solid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800" b="0" i="0" u="none" strike="noStrike" kern="1200" cap="none" spc="0" normalizeH="0" baseline="0" noProof="0" smtClean="0">
                <a:ln>
                  <a:noFill/>
                </a:ln>
                <a:solidFill>
                  <a:schemeClr val="bg1"/>
                </a:solidFill>
                <a:effectLst/>
                <a:uLnTx/>
                <a:uFillTx/>
                <a:latin typeface="+mj-lt"/>
                <a:ea typeface="+mj-ea"/>
                <a:cs typeface="+mj-cs"/>
              </a:rPr>
              <a:t>Методы спектроскопии на нестационарных эффектах</a:t>
            </a:r>
            <a:endParaRPr kumimoji="0" lang="ru-RU"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
          <p:cNvSpPr>
            <a:spLocks noChangeArrowheads="1"/>
          </p:cNvSpPr>
          <p:nvPr/>
        </p:nvSpPr>
        <p:spPr bwMode="auto">
          <a:xfrm>
            <a:off x="0" y="3898900"/>
            <a:ext cx="9144000" cy="0"/>
          </a:xfrm>
          <a:prstGeom prst="rect">
            <a:avLst/>
          </a:prstGeom>
          <a:noFill/>
          <a:ln w="9525">
            <a:noFill/>
            <a:miter lim="800000"/>
            <a:headEnd/>
            <a:tailEnd/>
          </a:ln>
        </p:spPr>
        <p:txBody>
          <a:bodyPr wrap="none" anchor="ctr">
            <a:spAutoFit/>
          </a:bodyPr>
          <a:lstStyle/>
          <a:p>
            <a:endParaRPr lang="ru-RU"/>
          </a:p>
        </p:txBody>
      </p:sp>
      <p:sp>
        <p:nvSpPr>
          <p:cNvPr id="2052" name="Rectangle 12"/>
          <p:cNvSpPr>
            <a:spLocks noChangeArrowheads="1"/>
          </p:cNvSpPr>
          <p:nvPr/>
        </p:nvSpPr>
        <p:spPr bwMode="auto">
          <a:xfrm>
            <a:off x="0" y="3898900"/>
            <a:ext cx="9144000" cy="0"/>
          </a:xfrm>
          <a:prstGeom prst="rect">
            <a:avLst/>
          </a:prstGeom>
          <a:noFill/>
          <a:ln w="9525">
            <a:noFill/>
            <a:miter lim="800000"/>
            <a:headEnd/>
            <a:tailEnd/>
          </a:ln>
        </p:spPr>
        <p:txBody>
          <a:bodyPr wrap="none" anchor="ctr">
            <a:spAutoFit/>
          </a:bodyPr>
          <a:lstStyle/>
          <a:p>
            <a:endParaRPr lang="ru-RU"/>
          </a:p>
        </p:txBody>
      </p:sp>
      <p:sp>
        <p:nvSpPr>
          <p:cNvPr id="93" name="Прямоугольник 6"/>
          <p:cNvSpPr>
            <a:spLocks noChangeArrowheads="1"/>
          </p:cNvSpPr>
          <p:nvPr/>
        </p:nvSpPr>
        <p:spPr bwMode="auto">
          <a:xfrm>
            <a:off x="1214438" y="1000125"/>
            <a:ext cx="7056437" cy="457200"/>
          </a:xfrm>
          <a:prstGeom prst="rect">
            <a:avLst/>
          </a:prstGeom>
          <a:noFill/>
          <a:ln w="9525">
            <a:noFill/>
            <a:miter lim="800000"/>
            <a:headEnd/>
            <a:tailEnd/>
          </a:ln>
        </p:spPr>
        <p:txBody>
          <a:bodyPr>
            <a:spAutoFit/>
          </a:bodyPr>
          <a:lstStyle/>
          <a:p>
            <a:pPr>
              <a:defRPr/>
            </a:pPr>
            <a:r>
              <a:rPr lang="ru-RU" sz="2400" b="1" dirty="0">
                <a:solidFill>
                  <a:srgbClr val="FFFF66"/>
                </a:solidFill>
                <a:latin typeface="Franklin Gothic Medium" pitchFamily="34" charset="0"/>
              </a:rPr>
              <a:t>       </a:t>
            </a:r>
            <a:r>
              <a:rPr lang="ru-RU" sz="2400" b="1" dirty="0">
                <a:solidFill>
                  <a:srgbClr val="CC66FF"/>
                </a:solidFill>
                <a:cs typeface="Arial" pitchFamily="34" charset="0"/>
              </a:rPr>
              <a:t>Спектрометр с быстрым </a:t>
            </a:r>
            <a:r>
              <a:rPr lang="ru-RU" sz="2400" b="1" dirty="0" err="1">
                <a:solidFill>
                  <a:srgbClr val="CC66FF"/>
                </a:solidFill>
                <a:cs typeface="Arial" pitchFamily="34" charset="0"/>
              </a:rPr>
              <a:t>свипированием</a:t>
            </a:r>
            <a:endParaRPr lang="ru-RU" sz="2400" b="1" baseline="30000" dirty="0">
              <a:solidFill>
                <a:srgbClr val="CC66FF"/>
              </a:solidFill>
              <a:cs typeface="Arial" pitchFamily="34" charset="0"/>
            </a:endParaRPr>
          </a:p>
        </p:txBody>
      </p:sp>
      <p:sp>
        <p:nvSpPr>
          <p:cNvPr id="8" name="Прямоугольник 7"/>
          <p:cNvSpPr/>
          <p:nvPr/>
        </p:nvSpPr>
        <p:spPr>
          <a:xfrm>
            <a:off x="428625" y="2654334"/>
            <a:ext cx="8397875" cy="3339376"/>
          </a:xfrm>
          <a:prstGeom prst="rect">
            <a:avLst/>
          </a:prstGeom>
        </p:spPr>
        <p:txBody>
          <a:bodyPr>
            <a:spAutoFit/>
          </a:bodyPr>
          <a:lstStyle/>
          <a:p>
            <a:pPr>
              <a:defRPr/>
            </a:pPr>
            <a:endParaRPr lang="ru-RU" sz="2000" b="1" dirty="0">
              <a:solidFill>
                <a:srgbClr val="0070C0"/>
              </a:solidFill>
              <a:latin typeface="Arial" charset="0"/>
            </a:endParaRPr>
          </a:p>
          <a:p>
            <a:pPr>
              <a:buFont typeface="Arial" pitchFamily="34" charset="0"/>
              <a:buChar char="•"/>
              <a:defRPr/>
            </a:pPr>
            <a:r>
              <a:rPr lang="ru-RU" sz="2000" b="1" dirty="0">
                <a:solidFill>
                  <a:srgbClr val="0070C0"/>
                </a:solidFill>
                <a:latin typeface="Arial" charset="0"/>
              </a:rPr>
              <a:t>  Условия быстрого свипирования:</a:t>
            </a:r>
          </a:p>
          <a:p>
            <a:pPr>
              <a:defRPr/>
            </a:pPr>
            <a:endParaRPr lang="ru-RU" sz="2000" dirty="0">
              <a:latin typeface="Arial" charset="0"/>
            </a:endParaRPr>
          </a:p>
          <a:p>
            <a:pPr>
              <a:defRPr/>
            </a:pPr>
            <a:endParaRPr lang="ru-RU" sz="2000" dirty="0">
              <a:latin typeface="Arial" charset="0"/>
            </a:endParaRPr>
          </a:p>
          <a:p>
            <a:pPr>
              <a:defRPr/>
            </a:pPr>
            <a:endParaRPr lang="ru-RU" sz="2000" dirty="0">
              <a:latin typeface="Arial" charset="0"/>
            </a:endParaRPr>
          </a:p>
          <a:p>
            <a:pPr>
              <a:lnSpc>
                <a:spcPct val="150000"/>
              </a:lnSpc>
              <a:buFont typeface="Arial" pitchFamily="34" charset="0"/>
              <a:buChar char="•"/>
              <a:defRPr/>
            </a:pPr>
            <a:r>
              <a:rPr lang="ru-RU" sz="2000" dirty="0" smtClean="0">
                <a:solidFill>
                  <a:schemeClr val="bg2"/>
                </a:solidFill>
                <a:latin typeface="Arial" charset="0"/>
              </a:rPr>
              <a:t>   </a:t>
            </a:r>
            <a:r>
              <a:rPr lang="ru-RU" dirty="0"/>
              <a:t>спектральное разрешение – лучше, чем 10</a:t>
            </a:r>
            <a:r>
              <a:rPr lang="ru-RU" baseline="30000" dirty="0"/>
              <a:t>-8</a:t>
            </a:r>
            <a:r>
              <a:rPr lang="ru-RU" dirty="0"/>
              <a:t>, </a:t>
            </a:r>
          </a:p>
          <a:p>
            <a:pPr>
              <a:lnSpc>
                <a:spcPct val="150000"/>
              </a:lnSpc>
              <a:buFont typeface="Arial" pitchFamily="34" charset="0"/>
              <a:buChar char="•"/>
              <a:defRPr/>
            </a:pPr>
            <a:r>
              <a:rPr lang="ru-RU" dirty="0"/>
              <a:t>   относительная стабильность частоты – лучше, чем </a:t>
            </a:r>
            <a:r>
              <a:rPr lang="en-US" dirty="0">
                <a:effectLst>
                  <a:outerShdw blurRad="38100" dist="38100" dir="2700000" algn="tl">
                    <a:srgbClr val="000000">
                      <a:alpha val="43137"/>
                    </a:srgbClr>
                  </a:outerShdw>
                </a:effectLst>
              </a:rPr>
              <a:t>(5÷7)*10</a:t>
            </a:r>
            <a:r>
              <a:rPr lang="en-US" baseline="30000" dirty="0">
                <a:effectLst>
                  <a:outerShdw blurRad="38100" dist="38100" dir="2700000" algn="tl">
                    <a:srgbClr val="000000">
                      <a:alpha val="43137"/>
                    </a:srgbClr>
                  </a:outerShdw>
                </a:effectLst>
              </a:rPr>
              <a:t>-9</a:t>
            </a:r>
            <a:r>
              <a:rPr lang="ru-RU" dirty="0">
                <a:effectLst>
                  <a:outerShdw blurRad="38100" dist="38100" dir="2700000" algn="tl">
                    <a:srgbClr val="000000">
                      <a:alpha val="43137"/>
                    </a:srgbClr>
                  </a:outerShdw>
                </a:effectLst>
              </a:rPr>
              <a:t> </a:t>
            </a:r>
          </a:p>
          <a:p>
            <a:pPr>
              <a:lnSpc>
                <a:spcPct val="150000"/>
              </a:lnSpc>
              <a:buFont typeface="Arial" pitchFamily="34" charset="0"/>
              <a:buChar char="•"/>
              <a:defRPr/>
            </a:pPr>
            <a:r>
              <a:rPr lang="ru-RU" dirty="0">
                <a:effectLst>
                  <a:outerShdw blurRad="38100" dist="38100" dir="2700000" algn="tl">
                    <a:srgbClr val="000000">
                      <a:alpha val="43137"/>
                    </a:srgbClr>
                  </a:outerShdw>
                </a:effectLst>
              </a:rPr>
              <a:t>   п</a:t>
            </a:r>
            <a:r>
              <a:rPr lang="ru-RU" dirty="0"/>
              <a:t>реимущества: сверхширокая полоса анализа (до 1 ГГц), возможность быстрых широкодиапазонных исследований, высокая </a:t>
            </a:r>
            <a:r>
              <a:rPr lang="ru-RU" dirty="0" smtClean="0"/>
              <a:t>чувствительность</a:t>
            </a:r>
            <a:endParaRPr lang="ru-RU" dirty="0"/>
          </a:p>
        </p:txBody>
      </p:sp>
      <p:sp>
        <p:nvSpPr>
          <p:cNvPr id="205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050" name="Object 6"/>
          <p:cNvGraphicFramePr>
            <a:graphicFrameLocks noChangeAspect="1"/>
          </p:cNvGraphicFramePr>
          <p:nvPr/>
        </p:nvGraphicFramePr>
        <p:xfrm>
          <a:off x="928688" y="3429034"/>
          <a:ext cx="1401762" cy="828675"/>
        </p:xfrm>
        <a:graphic>
          <a:graphicData uri="http://schemas.openxmlformats.org/presentationml/2006/ole">
            <p:oleObj spid="_x0000_s873474" name="Формула" r:id="rId3" imgW="685800" imgH="431800" progId="Equation.3">
              <p:embed/>
            </p:oleObj>
          </a:graphicData>
        </a:graphic>
      </p:graphicFrame>
      <p:sp>
        <p:nvSpPr>
          <p:cNvPr id="2056" name="Прямоугольник 11"/>
          <p:cNvSpPr>
            <a:spLocks noChangeArrowheads="1"/>
          </p:cNvSpPr>
          <p:nvPr/>
        </p:nvSpPr>
        <p:spPr bwMode="auto">
          <a:xfrm>
            <a:off x="2754313" y="3500472"/>
            <a:ext cx="6389687" cy="708025"/>
          </a:xfrm>
          <a:prstGeom prst="rect">
            <a:avLst/>
          </a:prstGeom>
          <a:noFill/>
          <a:ln w="9525">
            <a:noFill/>
            <a:miter lim="800000"/>
            <a:headEnd/>
            <a:tailEnd/>
          </a:ln>
        </p:spPr>
        <p:txBody>
          <a:bodyPr>
            <a:spAutoFit/>
          </a:bodyPr>
          <a:lstStyle/>
          <a:p>
            <a:r>
              <a:rPr lang="en-US" sz="2000" dirty="0"/>
              <a:t>ω </a:t>
            </a:r>
            <a:r>
              <a:rPr lang="ru-RU" sz="2000" dirty="0"/>
              <a:t>– частота излучения,  </a:t>
            </a:r>
            <a:r>
              <a:rPr lang="en-US" sz="2000" dirty="0"/>
              <a:t>Γ </a:t>
            </a:r>
            <a:r>
              <a:rPr lang="ru-RU" sz="2000" dirty="0"/>
              <a:t>– полуширина  линии поглощения</a:t>
            </a:r>
          </a:p>
        </p:txBody>
      </p:sp>
      <p:sp>
        <p:nvSpPr>
          <p:cNvPr id="15" name="Прямоугольник 11"/>
          <p:cNvSpPr>
            <a:spLocks noChangeArrowheads="1"/>
          </p:cNvSpPr>
          <p:nvPr/>
        </p:nvSpPr>
        <p:spPr bwMode="auto">
          <a:xfrm>
            <a:off x="571472" y="1714488"/>
            <a:ext cx="8032761" cy="707886"/>
          </a:xfrm>
          <a:prstGeom prst="rect">
            <a:avLst/>
          </a:prstGeom>
          <a:noFill/>
          <a:ln w="9525">
            <a:noFill/>
            <a:miter lim="800000"/>
            <a:headEnd/>
            <a:tailEnd/>
          </a:ln>
        </p:spPr>
        <p:txBody>
          <a:bodyPr wrap="square">
            <a:spAutoFit/>
          </a:bodyPr>
          <a:lstStyle/>
          <a:p>
            <a:r>
              <a:rPr lang="ru-RU" sz="2000" dirty="0" smtClean="0">
                <a:sym typeface="Symbol"/>
              </a:rPr>
              <a:t></a:t>
            </a:r>
            <a:r>
              <a:rPr lang="en-US" sz="2000" dirty="0" err="1" smtClean="0"/>
              <a:t>ω</a:t>
            </a:r>
            <a:r>
              <a:rPr lang="en-US" sz="2000" baseline="-25000" dirty="0" err="1" smtClean="0"/>
              <a:t>s</a:t>
            </a:r>
            <a:r>
              <a:rPr lang="en-US" sz="2000" dirty="0" smtClean="0"/>
              <a:t> &gt;&gt;</a:t>
            </a:r>
            <a:r>
              <a:rPr lang="ru-RU" sz="2000" dirty="0" smtClean="0">
                <a:sym typeface="Symbol"/>
              </a:rPr>
              <a:t> </a:t>
            </a:r>
            <a:r>
              <a:rPr lang="en-US" sz="2000" dirty="0" err="1" smtClean="0"/>
              <a:t>ω</a:t>
            </a:r>
            <a:r>
              <a:rPr lang="en-US" sz="2000" i="1" baseline="-25000" dirty="0" err="1" smtClean="0"/>
              <a:t>l</a:t>
            </a:r>
            <a:r>
              <a:rPr lang="en-US" sz="2000" dirty="0" smtClean="0"/>
              <a:t>  </a:t>
            </a:r>
            <a:r>
              <a:rPr lang="ru-RU" sz="2000" dirty="0" smtClean="0"/>
              <a:t>и </a:t>
            </a:r>
            <a:r>
              <a:rPr lang="en-US" sz="2000" dirty="0" smtClean="0"/>
              <a:t>T</a:t>
            </a:r>
            <a:r>
              <a:rPr lang="en-US" sz="2000" baseline="-25000" dirty="0" smtClean="0"/>
              <a:t>s</a:t>
            </a:r>
            <a:r>
              <a:rPr lang="en-US" sz="2000" dirty="0" smtClean="0"/>
              <a:t> </a:t>
            </a:r>
            <a:r>
              <a:rPr lang="en-US" sz="2000" baseline="30000" dirty="0" smtClean="0"/>
              <a:t>-1</a:t>
            </a:r>
            <a:r>
              <a:rPr lang="en-US" sz="2000" dirty="0" smtClean="0"/>
              <a:t>&gt;&gt;</a:t>
            </a:r>
            <a:r>
              <a:rPr lang="ru-RU" sz="2000" dirty="0" smtClean="0">
                <a:sym typeface="Symbol"/>
              </a:rPr>
              <a:t> </a:t>
            </a:r>
            <a:r>
              <a:rPr lang="en-US" sz="2000" dirty="0" err="1" smtClean="0"/>
              <a:t>ω</a:t>
            </a:r>
            <a:r>
              <a:rPr lang="en-US" sz="2000" i="1" baseline="-25000" dirty="0" err="1" smtClean="0"/>
              <a:t>l</a:t>
            </a:r>
            <a:r>
              <a:rPr lang="en-US" sz="2000" dirty="0" smtClean="0"/>
              <a:t> , </a:t>
            </a:r>
            <a:r>
              <a:rPr lang="ru-RU" sz="2000" dirty="0" smtClean="0"/>
              <a:t>где </a:t>
            </a:r>
            <a:r>
              <a:rPr lang="ru-RU" sz="2000" dirty="0" smtClean="0">
                <a:sym typeface="Symbol"/>
              </a:rPr>
              <a:t></a:t>
            </a:r>
            <a:r>
              <a:rPr lang="en-US" sz="2000" dirty="0" err="1" smtClean="0"/>
              <a:t>ω</a:t>
            </a:r>
            <a:r>
              <a:rPr lang="en-US" sz="2000" baseline="-25000" dirty="0" err="1" smtClean="0"/>
              <a:t>s</a:t>
            </a:r>
            <a:r>
              <a:rPr lang="en-US" sz="2000" dirty="0" smtClean="0"/>
              <a:t> </a:t>
            </a:r>
            <a:r>
              <a:rPr lang="ru-RU" sz="2000" dirty="0" smtClean="0"/>
              <a:t>и </a:t>
            </a:r>
            <a:r>
              <a:rPr lang="en-US" sz="2000" dirty="0" smtClean="0"/>
              <a:t>T</a:t>
            </a:r>
            <a:r>
              <a:rPr lang="en-US" sz="2000" baseline="-25000" dirty="0" smtClean="0"/>
              <a:t>s</a:t>
            </a:r>
            <a:r>
              <a:rPr lang="en-US" sz="2000" dirty="0" smtClean="0"/>
              <a:t> </a:t>
            </a:r>
            <a:r>
              <a:rPr lang="ru-RU" sz="2000" dirty="0"/>
              <a:t>– </a:t>
            </a:r>
            <a:r>
              <a:rPr lang="ru-RU" sz="2000" dirty="0" smtClean="0"/>
              <a:t>диапазон сканирования и время сканирования, соответственно, </a:t>
            </a:r>
            <a:r>
              <a:rPr lang="ru-RU" sz="2000" dirty="0" smtClean="0">
                <a:sym typeface="Symbol"/>
              </a:rPr>
              <a:t></a:t>
            </a:r>
            <a:r>
              <a:rPr lang="en-US" sz="2000" dirty="0" err="1" smtClean="0"/>
              <a:t>ω</a:t>
            </a:r>
            <a:r>
              <a:rPr lang="en-US" sz="2000" i="1" baseline="-25000" dirty="0" err="1" smtClean="0"/>
              <a:t>l</a:t>
            </a:r>
            <a:r>
              <a:rPr lang="en-US" sz="2000" dirty="0" smtClean="0"/>
              <a:t> </a:t>
            </a:r>
            <a:r>
              <a:rPr lang="ru-RU" sz="2000" dirty="0" smtClean="0"/>
              <a:t> - полуширина спектральной линии</a:t>
            </a:r>
            <a:endParaRPr lang="ru-RU" sz="2000" dirty="0"/>
          </a:p>
        </p:txBody>
      </p:sp>
      <p:sp>
        <p:nvSpPr>
          <p:cNvPr id="11" name="Заголовок 1"/>
          <p:cNvSpPr txBox="1">
            <a:spLocks/>
          </p:cNvSpPr>
          <p:nvPr/>
        </p:nvSpPr>
        <p:spPr>
          <a:xfrm>
            <a:off x="0" y="0"/>
            <a:ext cx="9144000" cy="914400"/>
          </a:xfrm>
          <a:prstGeom prst="rect">
            <a:avLst/>
          </a:prstGeom>
          <a:solidFill>
            <a:schemeClr val="accent2">
              <a:lumMod val="50000"/>
            </a:schemeClr>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800" b="0" i="0" u="none" strike="noStrike" kern="1200" cap="none" spc="0" normalizeH="0" baseline="0" noProof="0" smtClean="0">
                <a:ln>
                  <a:noFill/>
                </a:ln>
                <a:solidFill>
                  <a:schemeClr val="bg1"/>
                </a:solidFill>
                <a:effectLst/>
                <a:uLnTx/>
                <a:uFillTx/>
                <a:latin typeface="+mj-lt"/>
                <a:ea typeface="+mj-ea"/>
                <a:cs typeface="+mj-cs"/>
              </a:rPr>
              <a:t>Методы спектроскопии на нестационарных эффектах</a:t>
            </a:r>
            <a:endParaRPr kumimoji="0" lang="ru-RU"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14282" y="1214422"/>
            <a:ext cx="8643965" cy="1938992"/>
          </a:xfrm>
          <a:prstGeom prst="rect">
            <a:avLst/>
          </a:prstGeom>
        </p:spPr>
        <p:txBody>
          <a:bodyPr wrap="square">
            <a:spAutoFit/>
          </a:bodyPr>
          <a:lstStyle/>
          <a:p>
            <a:pPr algn="just"/>
            <a:r>
              <a:rPr lang="ru-RU" sz="2400" dirty="0" smtClean="0">
                <a:cs typeface="Arial" charset="0"/>
              </a:rPr>
              <a:t>Широкодиапазонный ТГц газовый спектрометр с источником излучения на основе лампы обратной волны для детектирования и изучения состава различных многокомпонентных газовых </a:t>
            </a:r>
            <a:r>
              <a:rPr lang="ru-RU" sz="2400" dirty="0" smtClean="0">
                <a:cs typeface="Arial" charset="0"/>
              </a:rPr>
              <a:t>смесей и спектрометр для детектирования конкретных веществ-маркеров </a:t>
            </a:r>
            <a:endParaRPr lang="ru-RU" sz="2400" dirty="0"/>
          </a:p>
        </p:txBody>
      </p:sp>
      <p:sp>
        <p:nvSpPr>
          <p:cNvPr id="8" name="Заголовок 1"/>
          <p:cNvSpPr txBox="1">
            <a:spLocks/>
          </p:cNvSpPr>
          <p:nvPr/>
        </p:nvSpPr>
        <p:spPr>
          <a:xfrm>
            <a:off x="0" y="0"/>
            <a:ext cx="9144000" cy="914400"/>
          </a:xfrm>
          <a:prstGeom prst="rect">
            <a:avLst/>
          </a:prstGeom>
          <a:solidFill>
            <a:schemeClr val="accent2">
              <a:lumMod val="50000"/>
            </a:schemeClr>
          </a:solid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800" b="0" i="0" u="none" strike="noStrike" kern="1200" cap="none" spc="0" normalizeH="0" baseline="0" noProof="0" smtClean="0">
                <a:ln>
                  <a:noFill/>
                </a:ln>
                <a:solidFill>
                  <a:schemeClr val="bg1"/>
                </a:solidFill>
                <a:effectLst/>
                <a:uLnTx/>
                <a:uFillTx/>
                <a:latin typeface="+mj-lt"/>
                <a:ea typeface="+mj-ea"/>
                <a:cs typeface="+mj-cs"/>
              </a:rPr>
              <a:t>Методы спектроскопии на нестационарных эффектах</a:t>
            </a:r>
            <a:endParaRPr kumimoji="0" lang="ru-RU"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11" name="Рисунок 10" descr="20160215_142322.jpg"/>
          <p:cNvPicPr>
            <a:picLocks noChangeAspect="1"/>
          </p:cNvPicPr>
          <p:nvPr/>
        </p:nvPicPr>
        <p:blipFill>
          <a:blip r:embed="rId3" cstate="print"/>
          <a:stretch>
            <a:fillRect/>
          </a:stretch>
        </p:blipFill>
        <p:spPr>
          <a:xfrm>
            <a:off x="428596" y="3500438"/>
            <a:ext cx="4000496" cy="3000372"/>
          </a:xfrm>
          <a:prstGeom prst="rect">
            <a:avLst/>
          </a:prstGeom>
        </p:spPr>
      </p:pic>
      <p:pic>
        <p:nvPicPr>
          <p:cNvPr id="6" name="Рисунок 5" descr="IMG_0324.jpg"/>
          <p:cNvPicPr>
            <a:picLocks noChangeAspect="1"/>
          </p:cNvPicPr>
          <p:nvPr/>
        </p:nvPicPr>
        <p:blipFill>
          <a:blip r:embed="rId4" cstate="print"/>
          <a:srcRect/>
          <a:stretch>
            <a:fillRect/>
          </a:stretch>
        </p:blipFill>
        <p:spPr bwMode="auto">
          <a:xfrm>
            <a:off x="4572000" y="3500438"/>
            <a:ext cx="4000528" cy="30009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5"/>
          <p:cNvSpPr>
            <a:spLocks noChangeArrowheads="1"/>
          </p:cNvSpPr>
          <p:nvPr/>
        </p:nvSpPr>
        <p:spPr bwMode="auto">
          <a:xfrm>
            <a:off x="158750" y="1092200"/>
            <a:ext cx="8831263" cy="1016000"/>
          </a:xfrm>
          <a:prstGeom prst="rect">
            <a:avLst/>
          </a:prstGeom>
          <a:noFill/>
          <a:ln w="19050">
            <a:solidFill>
              <a:schemeClr val="accent5">
                <a:lumMod val="50000"/>
              </a:schemeClr>
            </a:solidFill>
            <a:miter lim="800000"/>
            <a:headEnd/>
            <a:tailEnd/>
          </a:ln>
        </p:spPr>
        <p:txBody>
          <a:bodyPr>
            <a:spAutoFit/>
          </a:bodyPr>
          <a:lstStyle/>
          <a:p>
            <a:pPr algn="ctr"/>
            <a:r>
              <a:rPr lang="ru-RU" sz="2000" b="1">
                <a:solidFill>
                  <a:srgbClr val="CC00FF"/>
                </a:solidFill>
              </a:rPr>
              <a:t>Проблема: </a:t>
            </a:r>
            <a:r>
              <a:rPr lang="ru-RU" sz="2000">
                <a:solidFill>
                  <a:srgbClr val="FFFF00"/>
                </a:solidFill>
              </a:rPr>
              <a:t> </a:t>
            </a:r>
            <a:r>
              <a:rPr lang="ru-RU" sz="2000"/>
              <a:t>поиск высокоэффективных методов исследования динамики химических процессов, в том числе быстропротекающих,  в режиме реального времени</a:t>
            </a:r>
          </a:p>
        </p:txBody>
      </p:sp>
      <p:sp>
        <p:nvSpPr>
          <p:cNvPr id="7171" name="Прямоугольник 7"/>
          <p:cNvSpPr>
            <a:spLocks noChangeArrowheads="1"/>
          </p:cNvSpPr>
          <p:nvPr/>
        </p:nvSpPr>
        <p:spPr bwMode="auto">
          <a:xfrm>
            <a:off x="2467927" y="2516188"/>
            <a:ext cx="5099793" cy="461665"/>
          </a:xfrm>
          <a:prstGeom prst="rect">
            <a:avLst/>
          </a:prstGeom>
          <a:noFill/>
          <a:ln w="28575">
            <a:solidFill>
              <a:schemeClr val="accent5">
                <a:lumMod val="50000"/>
              </a:schemeClr>
            </a:solidFill>
            <a:miter lim="800000"/>
            <a:headEnd/>
            <a:tailEnd/>
          </a:ln>
        </p:spPr>
        <p:txBody>
          <a:bodyPr wrap="none">
            <a:spAutoFit/>
          </a:bodyPr>
          <a:lstStyle/>
          <a:p>
            <a:pPr algn="ctr"/>
            <a:r>
              <a:rPr lang="ru-RU" sz="2400" b="1" dirty="0" smtClean="0">
                <a:solidFill>
                  <a:schemeClr val="accent4">
                    <a:lumMod val="75000"/>
                  </a:schemeClr>
                </a:solidFill>
              </a:rPr>
              <a:t>Много</a:t>
            </a:r>
            <a:r>
              <a:rPr lang="ru-RU" sz="2400" b="1" dirty="0" smtClean="0">
                <a:solidFill>
                  <a:schemeClr val="accent4">
                    <a:lumMod val="75000"/>
                  </a:schemeClr>
                </a:solidFill>
              </a:rPr>
              <a:t>канальная </a:t>
            </a:r>
            <a:r>
              <a:rPr lang="ru-RU" sz="2400" b="1" dirty="0">
                <a:solidFill>
                  <a:schemeClr val="accent4">
                    <a:lumMod val="75000"/>
                  </a:schemeClr>
                </a:solidFill>
              </a:rPr>
              <a:t>ТГц спектроскопия </a:t>
            </a:r>
          </a:p>
        </p:txBody>
      </p:sp>
      <p:sp>
        <p:nvSpPr>
          <p:cNvPr id="7172" name="Прямоугольник 9"/>
          <p:cNvSpPr>
            <a:spLocks noChangeArrowheads="1"/>
          </p:cNvSpPr>
          <p:nvPr/>
        </p:nvSpPr>
        <p:spPr bwMode="auto">
          <a:xfrm>
            <a:off x="153988" y="3684588"/>
            <a:ext cx="2994025" cy="2921000"/>
          </a:xfrm>
          <a:prstGeom prst="rect">
            <a:avLst/>
          </a:prstGeom>
          <a:noFill/>
          <a:ln w="28575">
            <a:solidFill>
              <a:srgbClr val="FF9933"/>
            </a:solidFill>
            <a:miter lim="800000"/>
            <a:headEnd/>
            <a:tailEnd/>
          </a:ln>
        </p:spPr>
        <p:txBody>
          <a:bodyPr/>
          <a:lstStyle/>
          <a:p>
            <a:pPr algn="ctr"/>
            <a:r>
              <a:rPr lang="ru-RU" sz="2000"/>
              <a:t>Моделирование процессов атмосферной и космической химии, изучение их динамики и кинетики, превращения и изменения компонентного состава</a:t>
            </a:r>
          </a:p>
        </p:txBody>
      </p:sp>
      <p:sp>
        <p:nvSpPr>
          <p:cNvPr id="7173" name="Прямоугольник 10"/>
          <p:cNvSpPr>
            <a:spLocks noChangeArrowheads="1"/>
          </p:cNvSpPr>
          <p:nvPr/>
        </p:nvSpPr>
        <p:spPr bwMode="auto">
          <a:xfrm>
            <a:off x="3549650" y="3611563"/>
            <a:ext cx="2482850" cy="2921000"/>
          </a:xfrm>
          <a:prstGeom prst="rect">
            <a:avLst/>
          </a:prstGeom>
          <a:noFill/>
          <a:ln w="28575">
            <a:solidFill>
              <a:srgbClr val="CC00FF"/>
            </a:solidFill>
            <a:miter lim="800000"/>
            <a:headEnd/>
            <a:tailEnd/>
          </a:ln>
        </p:spPr>
        <p:txBody>
          <a:bodyPr/>
          <a:lstStyle/>
          <a:p>
            <a:pPr algn="ctr"/>
            <a:endParaRPr lang="ru-RU" sz="2000"/>
          </a:p>
          <a:p>
            <a:pPr algn="ctr"/>
            <a:r>
              <a:rPr lang="ru-RU" sz="2000"/>
              <a:t>Исследование быстропротека-ющих процессов</a:t>
            </a:r>
          </a:p>
        </p:txBody>
      </p:sp>
      <p:sp>
        <p:nvSpPr>
          <p:cNvPr id="7174" name="Прямоугольник 11"/>
          <p:cNvSpPr>
            <a:spLocks noChangeArrowheads="1"/>
          </p:cNvSpPr>
          <p:nvPr/>
        </p:nvSpPr>
        <p:spPr bwMode="auto">
          <a:xfrm>
            <a:off x="6251575" y="3648075"/>
            <a:ext cx="2701925" cy="2957513"/>
          </a:xfrm>
          <a:prstGeom prst="rect">
            <a:avLst/>
          </a:prstGeom>
          <a:noFill/>
          <a:ln w="28575">
            <a:solidFill>
              <a:srgbClr val="05ED31"/>
            </a:solidFill>
            <a:miter lim="800000"/>
            <a:headEnd/>
            <a:tailEnd/>
          </a:ln>
        </p:spPr>
        <p:txBody>
          <a:bodyPr/>
          <a:lstStyle/>
          <a:p>
            <a:pPr algn="ctr"/>
            <a:r>
              <a:rPr lang="ru-RU" sz="2000"/>
              <a:t>Детектирование промежуточных и короткоживущих продуктов химических реакций</a:t>
            </a:r>
          </a:p>
        </p:txBody>
      </p:sp>
      <p:sp>
        <p:nvSpPr>
          <p:cNvPr id="7175" name="Стрелка вниз 12"/>
          <p:cNvSpPr>
            <a:spLocks noChangeArrowheads="1"/>
          </p:cNvSpPr>
          <p:nvPr/>
        </p:nvSpPr>
        <p:spPr bwMode="auto">
          <a:xfrm>
            <a:off x="4645025" y="3027363"/>
            <a:ext cx="511175" cy="474662"/>
          </a:xfrm>
          <a:prstGeom prst="downArrow">
            <a:avLst>
              <a:gd name="adj1" fmla="val 50000"/>
              <a:gd name="adj2" fmla="val 50000"/>
            </a:avLst>
          </a:prstGeom>
          <a:solidFill>
            <a:schemeClr val="accent1"/>
          </a:solidFill>
          <a:ln w="9525" algn="ctr">
            <a:solidFill>
              <a:schemeClr val="tx1"/>
            </a:solidFill>
            <a:round/>
            <a:headEnd/>
            <a:tailEnd/>
          </a:ln>
        </p:spPr>
        <p:txBody>
          <a:bodyPr/>
          <a:lstStyle/>
          <a:p>
            <a:pPr algn="ctr"/>
            <a:endParaRPr lang="ru-RU"/>
          </a:p>
        </p:txBody>
      </p:sp>
      <p:sp>
        <p:nvSpPr>
          <p:cNvPr id="7176" name="Стрелка вниз 14"/>
          <p:cNvSpPr>
            <a:spLocks noChangeArrowheads="1"/>
          </p:cNvSpPr>
          <p:nvPr/>
        </p:nvSpPr>
        <p:spPr bwMode="auto">
          <a:xfrm rot="3723302">
            <a:off x="1892300" y="2770188"/>
            <a:ext cx="511175" cy="1266825"/>
          </a:xfrm>
          <a:prstGeom prst="downArrow">
            <a:avLst>
              <a:gd name="adj1" fmla="val 50000"/>
              <a:gd name="adj2" fmla="val 50024"/>
            </a:avLst>
          </a:prstGeom>
          <a:solidFill>
            <a:schemeClr val="accent1"/>
          </a:solidFill>
          <a:ln w="9525" algn="ctr">
            <a:solidFill>
              <a:schemeClr val="tx1"/>
            </a:solidFill>
            <a:round/>
            <a:headEnd/>
            <a:tailEnd/>
          </a:ln>
        </p:spPr>
        <p:txBody>
          <a:bodyPr/>
          <a:lstStyle/>
          <a:p>
            <a:pPr algn="ctr"/>
            <a:endParaRPr lang="ru-RU"/>
          </a:p>
        </p:txBody>
      </p:sp>
      <p:sp>
        <p:nvSpPr>
          <p:cNvPr id="7177" name="Стрелка вниз 15"/>
          <p:cNvSpPr>
            <a:spLocks noChangeArrowheads="1"/>
          </p:cNvSpPr>
          <p:nvPr/>
        </p:nvSpPr>
        <p:spPr bwMode="auto">
          <a:xfrm rot="17876698" flipH="1">
            <a:off x="7186613" y="2733675"/>
            <a:ext cx="511175" cy="1266825"/>
          </a:xfrm>
          <a:prstGeom prst="downArrow">
            <a:avLst>
              <a:gd name="adj1" fmla="val 50000"/>
              <a:gd name="adj2" fmla="val 50024"/>
            </a:avLst>
          </a:prstGeom>
          <a:solidFill>
            <a:schemeClr val="accent1"/>
          </a:solidFill>
          <a:ln w="9525" algn="ctr">
            <a:solidFill>
              <a:schemeClr val="tx1"/>
            </a:solidFill>
            <a:round/>
            <a:headEnd/>
            <a:tailEnd/>
          </a:ln>
        </p:spPr>
        <p:txBody>
          <a:bodyPr/>
          <a:lstStyle/>
          <a:p>
            <a:pPr algn="ctr"/>
            <a:endParaRPr lang="ru-RU"/>
          </a:p>
        </p:txBody>
      </p:sp>
      <p:sp>
        <p:nvSpPr>
          <p:cNvPr id="11" name="Rectangle 4"/>
          <p:cNvSpPr>
            <a:spLocks noChangeArrowheads="1"/>
          </p:cNvSpPr>
          <p:nvPr/>
        </p:nvSpPr>
        <p:spPr bwMode="auto">
          <a:xfrm>
            <a:off x="0" y="0"/>
            <a:ext cx="9144000" cy="1000108"/>
          </a:xfrm>
          <a:prstGeom prst="rect">
            <a:avLst/>
          </a:prstGeom>
          <a:solidFill>
            <a:schemeClr val="accent2">
              <a:lumMod val="50000"/>
            </a:schemeClr>
          </a:solidFill>
          <a:ln w="9525">
            <a:noFill/>
            <a:miter lim="800000"/>
            <a:headEnd/>
            <a:tailEnd/>
          </a:ln>
        </p:spPr>
        <p:txBody>
          <a:bodyPr anchor="ctr">
            <a:noAutofit/>
          </a:bodyPr>
          <a:lstStyle/>
          <a:p>
            <a:pPr algn="just" eaLnBrk="0" hangingPunct="0"/>
            <a:r>
              <a:rPr lang="ru-RU" sz="2400" b="1" dirty="0" smtClean="0">
                <a:solidFill>
                  <a:schemeClr val="bg1"/>
                </a:solidFill>
                <a:ea typeface="Calibri" pitchFamily="34" charset="0"/>
                <a:cs typeface="Arial" pitchFamily="34" charset="0"/>
              </a:rPr>
              <a:t>Многоканальный </a:t>
            </a:r>
            <a:r>
              <a:rPr lang="ru-RU" sz="2400" b="1" dirty="0">
                <a:solidFill>
                  <a:schemeClr val="bg1"/>
                </a:solidFill>
                <a:ea typeface="Calibri" pitchFamily="34" charset="0"/>
                <a:cs typeface="Arial" pitchFamily="34" charset="0"/>
              </a:rPr>
              <a:t>спектрометр ТГц частотного диапазона для аналитических исследований</a:t>
            </a:r>
            <a:endParaRPr lang="ru-RU" sz="2400" dirty="0">
              <a:solidFill>
                <a:schemeClr val="bg1"/>
              </a:solidFill>
              <a:ea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8"/>
          <p:cNvSpPr txBox="1">
            <a:spLocks noChangeArrowheads="1"/>
          </p:cNvSpPr>
          <p:nvPr/>
        </p:nvSpPr>
        <p:spPr bwMode="auto">
          <a:xfrm>
            <a:off x="357158" y="3214686"/>
            <a:ext cx="8786842" cy="830997"/>
          </a:xfrm>
          <a:prstGeom prst="rect">
            <a:avLst/>
          </a:prstGeom>
          <a:noFill/>
          <a:ln w="9525">
            <a:noFill/>
            <a:miter lim="800000"/>
            <a:headEnd/>
            <a:tailEnd/>
          </a:ln>
        </p:spPr>
        <p:txBody>
          <a:bodyPr wrap="square">
            <a:spAutoFit/>
          </a:bodyPr>
          <a:lstStyle/>
          <a:p>
            <a:pPr algn="ctr">
              <a:defRPr/>
            </a:pPr>
            <a:r>
              <a:rPr lang="ru-RU" sz="2400" b="1" dirty="0" smtClean="0">
                <a:solidFill>
                  <a:srgbClr val="7030A0"/>
                </a:solidFill>
              </a:rPr>
              <a:t>Системы с умножением частоты высокостабильного опорного генератора  </a:t>
            </a:r>
            <a:endParaRPr lang="ru-RU" sz="2400" b="1" dirty="0">
              <a:solidFill>
                <a:srgbClr val="7030A0"/>
              </a:solidFill>
            </a:endParaRPr>
          </a:p>
        </p:txBody>
      </p:sp>
      <p:sp>
        <p:nvSpPr>
          <p:cNvPr id="9" name="Прямоугольник 36"/>
          <p:cNvSpPr>
            <a:spLocks noChangeArrowheads="1"/>
          </p:cNvSpPr>
          <p:nvPr/>
        </p:nvSpPr>
        <p:spPr bwMode="auto">
          <a:xfrm>
            <a:off x="444327" y="4240725"/>
            <a:ext cx="8628267" cy="1545729"/>
          </a:xfrm>
          <a:prstGeom prst="rect">
            <a:avLst/>
          </a:prstGeom>
          <a:noFill/>
          <a:ln w="3175">
            <a:solidFill>
              <a:schemeClr val="tx2"/>
            </a:solidFill>
            <a:prstDash val="sysDot"/>
            <a:miter lim="800000"/>
            <a:headEnd/>
            <a:tailEnd/>
          </a:ln>
        </p:spPr>
        <p:txBody>
          <a:bodyPr wrap="square">
            <a:noAutofit/>
          </a:bodyPr>
          <a:lstStyle/>
          <a:p>
            <a:pPr>
              <a:buFont typeface="Arial" pitchFamily="34" charset="0"/>
              <a:buChar char="•"/>
              <a:defRPr/>
            </a:pPr>
            <a:r>
              <a:rPr lang="ru-RU" sz="2000" dirty="0">
                <a:latin typeface="Arial" charset="0"/>
              </a:rPr>
              <a:t>  </a:t>
            </a:r>
            <a:r>
              <a:rPr lang="ru-RU" sz="2000" dirty="0" smtClean="0">
                <a:latin typeface="Arial" charset="0"/>
              </a:rPr>
              <a:t>Ключевые элементы: умножители частоты, </a:t>
            </a:r>
          </a:p>
          <a:p>
            <a:pPr>
              <a:defRPr/>
            </a:pPr>
            <a:r>
              <a:rPr lang="ru-RU" sz="2000" dirty="0" smtClean="0">
                <a:latin typeface="Arial" charset="0"/>
              </a:rPr>
              <a:t>смесители и усилители сигналов</a:t>
            </a:r>
            <a:endParaRPr lang="ru-RU" sz="2000" i="1" dirty="0">
              <a:latin typeface="Arial" charset="0"/>
            </a:endParaRPr>
          </a:p>
          <a:p>
            <a:pPr>
              <a:buFont typeface="Arial" pitchFamily="34" charset="0"/>
              <a:buChar char="•"/>
              <a:defRPr/>
            </a:pPr>
            <a:r>
              <a:rPr lang="ru-RU" sz="2000" dirty="0">
                <a:latin typeface="Arial" charset="0"/>
              </a:rPr>
              <a:t>   </a:t>
            </a:r>
            <a:r>
              <a:rPr lang="ru-RU" sz="2000" dirty="0" smtClean="0">
                <a:latin typeface="Arial" charset="0"/>
              </a:rPr>
              <a:t>Широко  используемые нелинейные элементы на </a:t>
            </a:r>
          </a:p>
          <a:p>
            <a:pPr>
              <a:defRPr/>
            </a:pPr>
            <a:r>
              <a:rPr lang="ru-RU" sz="2000" dirty="0" smtClean="0">
                <a:latin typeface="Arial" charset="0"/>
              </a:rPr>
              <a:t>основе диодов </a:t>
            </a:r>
            <a:r>
              <a:rPr lang="ru-RU" sz="2000" dirty="0" err="1" smtClean="0">
                <a:latin typeface="Arial" charset="0"/>
              </a:rPr>
              <a:t>Шоттки</a:t>
            </a:r>
            <a:endParaRPr lang="ru-RU" sz="2000" dirty="0">
              <a:latin typeface="Arial" charset="0"/>
            </a:endParaRPr>
          </a:p>
        </p:txBody>
      </p:sp>
      <p:pic>
        <p:nvPicPr>
          <p:cNvPr id="14342" name="Picture 2" descr="C:\Documents and Settings\Katja.DIZZY.000\Рабочий стол\varactor.jpg"/>
          <p:cNvPicPr>
            <a:picLocks noChangeAspect="1" noChangeArrowheads="1"/>
          </p:cNvPicPr>
          <p:nvPr/>
        </p:nvPicPr>
        <p:blipFill>
          <a:blip r:embed="rId2" cstate="print"/>
          <a:srcRect l="10590" t="12473" r="74532" b="62901"/>
          <a:stretch>
            <a:fillRect/>
          </a:stretch>
        </p:blipFill>
        <p:spPr bwMode="auto">
          <a:xfrm>
            <a:off x="7715272" y="4357694"/>
            <a:ext cx="1143008" cy="1226231"/>
          </a:xfrm>
          <a:prstGeom prst="rect">
            <a:avLst/>
          </a:prstGeom>
          <a:noFill/>
          <a:ln w="9525">
            <a:noFill/>
            <a:miter lim="800000"/>
            <a:headEnd/>
            <a:tailEnd/>
          </a:ln>
        </p:spPr>
      </p:pic>
      <p:cxnSp>
        <p:nvCxnSpPr>
          <p:cNvPr id="12" name="Прямая соединительная линия 11"/>
          <p:cNvCxnSpPr/>
          <p:nvPr/>
        </p:nvCxnSpPr>
        <p:spPr>
          <a:xfrm>
            <a:off x="428596" y="498454"/>
            <a:ext cx="7715304" cy="1588"/>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9" name="Прямоугольник 4"/>
          <p:cNvSpPr>
            <a:spLocks noChangeArrowheads="1"/>
          </p:cNvSpPr>
          <p:nvPr/>
        </p:nvSpPr>
        <p:spPr bwMode="auto">
          <a:xfrm>
            <a:off x="428596" y="714356"/>
            <a:ext cx="8501122" cy="2308324"/>
          </a:xfrm>
          <a:prstGeom prst="rect">
            <a:avLst/>
          </a:prstGeom>
          <a:noFill/>
          <a:ln w="9525">
            <a:solidFill>
              <a:srgbClr val="7030A0"/>
            </a:solidFill>
            <a:miter lim="800000"/>
            <a:headEnd/>
            <a:tailEnd/>
          </a:ln>
        </p:spPr>
        <p:txBody>
          <a:bodyPr wrap="square">
            <a:spAutoFit/>
          </a:bodyPr>
          <a:lstStyle/>
          <a:p>
            <a:r>
              <a:rPr lang="ru-RU" sz="2400" dirty="0" smtClean="0">
                <a:cs typeface="Arial" pitchFamily="34" charset="0"/>
              </a:rPr>
              <a:t>Высокостабильные источники ТГц диапазона</a:t>
            </a:r>
            <a:endParaRPr lang="en-US" sz="2400" dirty="0" smtClean="0">
              <a:cs typeface="Arial" pitchFamily="34" charset="0"/>
            </a:endParaRPr>
          </a:p>
          <a:p>
            <a:r>
              <a:rPr lang="en-US" sz="2400" dirty="0" smtClean="0">
                <a:cs typeface="Arial" pitchFamily="34" charset="0"/>
              </a:rPr>
              <a:t>- </a:t>
            </a:r>
            <a:r>
              <a:rPr lang="ru-RU" sz="2400" dirty="0" smtClean="0">
                <a:cs typeface="Arial" pitchFamily="34" charset="0"/>
              </a:rPr>
              <a:t>Синтезаторы на основе</a:t>
            </a:r>
            <a:r>
              <a:rPr lang="en-US" sz="2400" dirty="0" smtClean="0">
                <a:cs typeface="Arial" pitchFamily="34" charset="0"/>
              </a:rPr>
              <a:t>: </a:t>
            </a:r>
            <a:r>
              <a:rPr lang="ru-RU" sz="2400" dirty="0" smtClean="0">
                <a:cs typeface="Arial" pitchFamily="34" charset="0"/>
              </a:rPr>
              <a:t>ЛОВ, твердотельные синтезаторы (генераторы Ганна) с умножением частоты (микроволновый подход)</a:t>
            </a:r>
            <a:r>
              <a:rPr lang="en-US" sz="2400" dirty="0" smtClean="0">
                <a:cs typeface="Arial" pitchFamily="34" charset="0"/>
              </a:rPr>
              <a:t>; </a:t>
            </a:r>
          </a:p>
          <a:p>
            <a:r>
              <a:rPr lang="en-US" sz="2400" dirty="0" smtClean="0">
                <a:cs typeface="Arial" pitchFamily="34" charset="0"/>
              </a:rPr>
              <a:t>- </a:t>
            </a:r>
            <a:r>
              <a:rPr lang="ru-RU" sz="2400" dirty="0" smtClean="0">
                <a:cs typeface="Arial" pitchFamily="34" charset="0"/>
              </a:rPr>
              <a:t>квантово-каскадные лазеры и другие оптические методы генерации.</a:t>
            </a:r>
            <a:endParaRPr lang="ru-RU" sz="2400" dirty="0">
              <a:cs typeface="Arial" pitchFamily="34" charset="0"/>
            </a:endParaRPr>
          </a:p>
        </p:txBody>
      </p:sp>
      <p:sp>
        <p:nvSpPr>
          <p:cNvPr id="14" name="Заголовок 1"/>
          <p:cNvSpPr txBox="1">
            <a:spLocks/>
          </p:cNvSpPr>
          <p:nvPr/>
        </p:nvSpPr>
        <p:spPr>
          <a:xfrm>
            <a:off x="0" y="1"/>
            <a:ext cx="9144000" cy="572756"/>
          </a:xfrm>
          <a:prstGeom prst="rect">
            <a:avLst/>
          </a:prstGeom>
          <a:solidFill>
            <a:srgbClr val="7030A0"/>
          </a:solidFill>
        </p:spPr>
        <p:txBody>
          <a:bodyPr vert="horz" anchor="t">
            <a:noAutofit/>
          </a:bodyPr>
          <a:lstStyle/>
          <a:p>
            <a:pPr lvl="0">
              <a:spcBef>
                <a:spcPct val="0"/>
              </a:spcBef>
              <a:defRPr/>
            </a:pPr>
            <a:r>
              <a:rPr lang="ru-RU" sz="2400" b="1" dirty="0" smtClean="0">
                <a:solidFill>
                  <a:schemeClr val="bg1"/>
                </a:solidFill>
              </a:rPr>
              <a:t>Источники излучения  ТГц диапазона</a:t>
            </a:r>
            <a:endParaRPr kumimoji="0" lang="ru-RU" sz="2400" b="1" i="0" u="none" strike="noStrike" kern="1200" cap="none" spc="-10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85720" y="714356"/>
            <a:ext cx="8429625" cy="2246313"/>
          </a:xfrm>
          <a:prstGeom prst="rect">
            <a:avLst/>
          </a:prstGeom>
          <a:noFill/>
          <a:ln w="9525">
            <a:noFill/>
            <a:miter lim="800000"/>
            <a:headEnd/>
            <a:tailEnd/>
          </a:ln>
          <a:effectLst/>
        </p:spPr>
        <p:txBody>
          <a:bodyPr anchor="ctr">
            <a:spAutoFit/>
          </a:bodyPr>
          <a:lstStyle/>
          <a:p>
            <a:pPr marL="457200" indent="-457200" fontAlgn="auto">
              <a:spcBef>
                <a:spcPts val="0"/>
              </a:spcBef>
              <a:spcAft>
                <a:spcPts val="0"/>
              </a:spcAft>
              <a:defRPr/>
            </a:pPr>
            <a:r>
              <a:rPr lang="ru-RU" sz="2000" b="1" dirty="0">
                <a:solidFill>
                  <a:srgbClr val="7030A0"/>
                </a:solidFill>
                <a:latin typeface="+mn-lt"/>
                <a:cs typeface="Arial" charset="0"/>
              </a:rPr>
              <a:t>Гармонические смесители и умножители на основе квантовых полупроводниковых </a:t>
            </a:r>
            <a:r>
              <a:rPr lang="ru-RU" sz="2000" b="1" dirty="0" err="1" smtClean="0">
                <a:solidFill>
                  <a:srgbClr val="7030A0"/>
                </a:solidFill>
                <a:latin typeface="+mn-lt"/>
                <a:cs typeface="Arial" charset="0"/>
              </a:rPr>
              <a:t>сверхрешеток</a:t>
            </a:r>
            <a:endParaRPr lang="ru-RU" sz="2000" b="1" dirty="0">
              <a:solidFill>
                <a:srgbClr val="7030A0"/>
              </a:solidFill>
              <a:latin typeface="+mn-lt"/>
              <a:cs typeface="Arial" charset="0"/>
            </a:endParaRPr>
          </a:p>
          <a:p>
            <a:pPr marL="457200" indent="-457200" fontAlgn="auto">
              <a:spcBef>
                <a:spcPts val="0"/>
              </a:spcBef>
              <a:spcAft>
                <a:spcPts val="0"/>
              </a:spcAft>
              <a:buFont typeface="Arial" charset="0"/>
              <a:buChar char="•"/>
              <a:defRPr/>
            </a:pPr>
            <a:endParaRPr lang="ru-RU" sz="1000" dirty="0">
              <a:solidFill>
                <a:srgbClr val="F1F1F4"/>
              </a:solidFill>
              <a:effectLst>
                <a:outerShdw blurRad="38100" dist="38100" dir="2700000" algn="tl">
                  <a:srgbClr val="000000"/>
                </a:outerShdw>
              </a:effectLst>
              <a:latin typeface="Franklin Gothic Medium" pitchFamily="34" charset="0"/>
              <a:cs typeface="Arial" charset="0"/>
            </a:endParaRPr>
          </a:p>
          <a:p>
            <a:pPr marL="457200" indent="-457200" fontAlgn="auto">
              <a:spcBef>
                <a:spcPts val="0"/>
              </a:spcBef>
              <a:spcAft>
                <a:spcPts val="0"/>
              </a:spcAft>
              <a:buFont typeface="Arial" charset="0"/>
              <a:buChar char="•"/>
              <a:defRPr/>
            </a:pPr>
            <a:r>
              <a:rPr lang="ru-RU" dirty="0">
                <a:solidFill>
                  <a:schemeClr val="tx1">
                    <a:lumMod val="95000"/>
                  </a:schemeClr>
                </a:solidFill>
                <a:effectLst>
                  <a:outerShdw blurRad="38100" dist="38100" dir="2700000" algn="tl">
                    <a:srgbClr val="000000">
                      <a:alpha val="43137"/>
                    </a:srgbClr>
                  </a:outerShdw>
                </a:effectLst>
                <a:latin typeface="+mn-lt"/>
                <a:cs typeface="Arial" charset="0"/>
              </a:rPr>
              <a:t> </a:t>
            </a:r>
            <a:r>
              <a:rPr lang="ru-RU" dirty="0">
                <a:solidFill>
                  <a:schemeClr val="tx1">
                    <a:lumMod val="95000"/>
                  </a:schemeClr>
                </a:solidFill>
                <a:latin typeface="+mn-lt"/>
                <a:cs typeface="Arial" charset="0"/>
              </a:rPr>
              <a:t>последовательность чередующихся слоев </a:t>
            </a:r>
            <a:r>
              <a:rPr lang="en-US" dirty="0" err="1">
                <a:solidFill>
                  <a:schemeClr val="tx1">
                    <a:lumMod val="95000"/>
                  </a:schemeClr>
                </a:solidFill>
                <a:latin typeface="+mn-lt"/>
                <a:cs typeface="Arial" charset="0"/>
              </a:rPr>
              <a:t>GaAs</a:t>
            </a:r>
            <a:endParaRPr lang="ru-RU" dirty="0">
              <a:solidFill>
                <a:schemeClr val="tx1">
                  <a:lumMod val="95000"/>
                </a:schemeClr>
              </a:solidFill>
              <a:latin typeface="+mn-lt"/>
              <a:cs typeface="Arial" charset="0"/>
            </a:endParaRPr>
          </a:p>
          <a:p>
            <a:pPr marL="457200" indent="-457200" fontAlgn="auto">
              <a:spcBef>
                <a:spcPts val="0"/>
              </a:spcBef>
              <a:spcAft>
                <a:spcPts val="0"/>
              </a:spcAft>
              <a:defRPr/>
            </a:pPr>
            <a:r>
              <a:rPr lang="ru-RU" dirty="0">
                <a:solidFill>
                  <a:schemeClr val="tx1">
                    <a:lumMod val="95000"/>
                  </a:schemeClr>
                </a:solidFill>
                <a:latin typeface="+mn-lt"/>
                <a:cs typeface="Arial" charset="0"/>
              </a:rPr>
              <a:t>    </a:t>
            </a:r>
            <a:r>
              <a:rPr lang="en-US" dirty="0">
                <a:solidFill>
                  <a:schemeClr val="tx1">
                    <a:lumMod val="95000"/>
                  </a:schemeClr>
                </a:solidFill>
                <a:latin typeface="+mn-lt"/>
                <a:cs typeface="Arial" charset="0"/>
              </a:rPr>
              <a:t> </a:t>
            </a:r>
            <a:r>
              <a:rPr lang="ru-RU" dirty="0">
                <a:solidFill>
                  <a:schemeClr val="tx1">
                    <a:lumMod val="95000"/>
                  </a:schemeClr>
                </a:solidFill>
                <a:latin typeface="+mn-lt"/>
                <a:cs typeface="Arial" charset="0"/>
              </a:rPr>
              <a:t> </a:t>
            </a:r>
            <a:r>
              <a:rPr lang="en-US" dirty="0">
                <a:solidFill>
                  <a:schemeClr val="tx1">
                    <a:lumMod val="95000"/>
                  </a:schemeClr>
                </a:solidFill>
                <a:latin typeface="+mn-lt"/>
                <a:cs typeface="Arial" charset="0"/>
              </a:rPr>
              <a:t>(</a:t>
            </a:r>
            <a:r>
              <a:rPr lang="ru-RU" dirty="0">
                <a:solidFill>
                  <a:schemeClr val="tx1">
                    <a:lumMod val="95000"/>
                  </a:schemeClr>
                </a:solidFill>
                <a:latin typeface="+mn-lt"/>
                <a:cs typeface="Arial" charset="0"/>
              </a:rPr>
              <a:t>толщиной</a:t>
            </a:r>
            <a:r>
              <a:rPr lang="en-US" dirty="0">
                <a:solidFill>
                  <a:schemeClr val="tx1">
                    <a:lumMod val="95000"/>
                  </a:schemeClr>
                </a:solidFill>
                <a:latin typeface="+mn-lt"/>
                <a:cs typeface="Arial" charset="0"/>
              </a:rPr>
              <a:t> 4.0 </a:t>
            </a:r>
            <a:r>
              <a:rPr lang="ru-RU" dirty="0">
                <a:solidFill>
                  <a:schemeClr val="tx1">
                    <a:lumMod val="95000"/>
                  </a:schemeClr>
                </a:solidFill>
                <a:latin typeface="+mn-lt"/>
                <a:cs typeface="Arial" charset="0"/>
              </a:rPr>
              <a:t>нм</a:t>
            </a:r>
            <a:r>
              <a:rPr lang="en-US" dirty="0">
                <a:solidFill>
                  <a:schemeClr val="tx1">
                    <a:lumMod val="95000"/>
                  </a:schemeClr>
                </a:solidFill>
                <a:latin typeface="+mn-lt"/>
                <a:cs typeface="Arial" charset="0"/>
              </a:rPr>
              <a:t>)    </a:t>
            </a:r>
            <a:r>
              <a:rPr lang="ru-RU" dirty="0">
                <a:solidFill>
                  <a:schemeClr val="tx1">
                    <a:lumMod val="95000"/>
                  </a:schemeClr>
                </a:solidFill>
                <a:latin typeface="+mn-lt"/>
                <a:cs typeface="Arial" charset="0"/>
              </a:rPr>
              <a:t>и </a:t>
            </a:r>
            <a:r>
              <a:rPr lang="en-US" dirty="0">
                <a:solidFill>
                  <a:schemeClr val="tx1">
                    <a:lumMod val="95000"/>
                  </a:schemeClr>
                </a:solidFill>
                <a:latin typeface="+mn-lt"/>
                <a:cs typeface="Arial" charset="0"/>
              </a:rPr>
              <a:t> </a:t>
            </a:r>
            <a:r>
              <a:rPr lang="en-US" dirty="0" err="1">
                <a:solidFill>
                  <a:schemeClr val="tx1">
                    <a:lumMod val="95000"/>
                  </a:schemeClr>
                </a:solidFill>
                <a:latin typeface="+mn-lt"/>
                <a:cs typeface="Arial" charset="0"/>
              </a:rPr>
              <a:t>AlAs</a:t>
            </a:r>
            <a:r>
              <a:rPr lang="en-US" dirty="0">
                <a:solidFill>
                  <a:schemeClr val="tx1">
                    <a:lumMod val="95000"/>
                  </a:schemeClr>
                </a:solidFill>
                <a:latin typeface="+mn-lt"/>
                <a:cs typeface="Arial" charset="0"/>
              </a:rPr>
              <a:t> (</a:t>
            </a:r>
            <a:r>
              <a:rPr lang="ru-RU" dirty="0">
                <a:solidFill>
                  <a:schemeClr val="tx1">
                    <a:lumMod val="95000"/>
                  </a:schemeClr>
                </a:solidFill>
                <a:latin typeface="+mn-lt"/>
                <a:cs typeface="Arial" charset="0"/>
              </a:rPr>
              <a:t>толщиной </a:t>
            </a:r>
            <a:r>
              <a:rPr lang="en-US" dirty="0">
                <a:solidFill>
                  <a:schemeClr val="tx1">
                    <a:lumMod val="95000"/>
                  </a:schemeClr>
                </a:solidFill>
                <a:latin typeface="+mn-lt"/>
                <a:cs typeface="Arial" charset="0"/>
              </a:rPr>
              <a:t>0.9 </a:t>
            </a:r>
            <a:r>
              <a:rPr lang="ru-RU" dirty="0">
                <a:solidFill>
                  <a:schemeClr val="tx1">
                    <a:lumMod val="95000"/>
                  </a:schemeClr>
                </a:solidFill>
                <a:latin typeface="+mn-lt"/>
                <a:cs typeface="Arial" charset="0"/>
              </a:rPr>
              <a:t>нм</a:t>
            </a:r>
            <a:r>
              <a:rPr lang="en-US" dirty="0">
                <a:solidFill>
                  <a:schemeClr val="tx1">
                    <a:lumMod val="95000"/>
                  </a:schemeClr>
                </a:solidFill>
                <a:latin typeface="+mn-lt"/>
                <a:cs typeface="Arial" charset="0"/>
              </a:rPr>
              <a:t>)</a:t>
            </a:r>
            <a:endParaRPr lang="en-US" dirty="0">
              <a:solidFill>
                <a:schemeClr val="tx1">
                  <a:lumMod val="95000"/>
                </a:schemeClr>
              </a:solidFill>
              <a:latin typeface="+mn-lt"/>
            </a:endParaRPr>
          </a:p>
          <a:p>
            <a:pPr marL="457200" indent="-457200" fontAlgn="auto">
              <a:spcBef>
                <a:spcPts val="0"/>
              </a:spcBef>
              <a:spcAft>
                <a:spcPts val="0"/>
              </a:spcAft>
              <a:buFont typeface="Arial" charset="0"/>
              <a:buChar char="•"/>
              <a:defRPr/>
            </a:pPr>
            <a:r>
              <a:rPr lang="ru-RU" dirty="0">
                <a:solidFill>
                  <a:schemeClr val="tx1">
                    <a:lumMod val="95000"/>
                  </a:schemeClr>
                </a:solidFill>
                <a:latin typeface="+mn-lt"/>
                <a:cs typeface="Arial" charset="0"/>
              </a:rPr>
              <a:t>малые значения инертности и паразитных емкостей</a:t>
            </a:r>
          </a:p>
          <a:p>
            <a:pPr marL="457200" indent="-457200" fontAlgn="auto">
              <a:spcBef>
                <a:spcPts val="0"/>
              </a:spcBef>
              <a:spcAft>
                <a:spcPts val="0"/>
              </a:spcAft>
              <a:buFont typeface="Arial" charset="0"/>
              <a:buChar char="•"/>
              <a:defRPr/>
            </a:pPr>
            <a:r>
              <a:rPr lang="ru-RU" dirty="0" err="1">
                <a:solidFill>
                  <a:schemeClr val="tx1">
                    <a:lumMod val="95000"/>
                  </a:schemeClr>
                </a:solidFill>
                <a:latin typeface="+mn-lt"/>
                <a:cs typeface="Arial" charset="0"/>
              </a:rPr>
              <a:t>вольт-амперная</a:t>
            </a:r>
            <a:r>
              <a:rPr lang="ru-RU" dirty="0">
                <a:solidFill>
                  <a:schemeClr val="tx1">
                    <a:lumMod val="95000"/>
                  </a:schemeClr>
                </a:solidFill>
                <a:latin typeface="+mn-lt"/>
                <a:cs typeface="Arial" charset="0"/>
              </a:rPr>
              <a:t> характеристика с отрицательной дифференциальной проводимостью (до 1 ТГц)</a:t>
            </a:r>
            <a:endParaRPr lang="en-US" b="1" dirty="0">
              <a:solidFill>
                <a:schemeClr val="tx1">
                  <a:lumMod val="95000"/>
                </a:schemeClr>
              </a:solidFill>
              <a:latin typeface="+mn-lt"/>
              <a:cs typeface="Arial" charset="0"/>
            </a:endParaRPr>
          </a:p>
        </p:txBody>
      </p:sp>
      <p:pic>
        <p:nvPicPr>
          <p:cNvPr id="6" name="Picture 5"/>
          <p:cNvPicPr>
            <a:picLocks noChangeAspect="1" noChangeArrowheads="1"/>
          </p:cNvPicPr>
          <p:nvPr/>
        </p:nvPicPr>
        <p:blipFill>
          <a:blip r:embed="rId3" cstate="print"/>
          <a:srcRect/>
          <a:stretch>
            <a:fillRect/>
          </a:stretch>
        </p:blipFill>
        <p:spPr bwMode="auto">
          <a:xfrm>
            <a:off x="214313" y="3143250"/>
            <a:ext cx="2727325" cy="1928813"/>
          </a:xfrm>
          <a:prstGeom prst="rect">
            <a:avLst/>
          </a:prstGeom>
          <a:noFill/>
          <a:ln w="12700">
            <a:solidFill>
              <a:schemeClr val="tx2">
                <a:lumMod val="25000"/>
              </a:schemeClr>
            </a:solidFill>
            <a:miter lim="800000"/>
            <a:headEnd/>
            <a:tailEnd/>
          </a:ln>
        </p:spPr>
      </p:pic>
      <p:graphicFrame>
        <p:nvGraphicFramePr>
          <p:cNvPr id="1026" name="Object 4"/>
          <p:cNvGraphicFramePr>
            <a:graphicFrameLocks noChangeAspect="1"/>
          </p:cNvGraphicFramePr>
          <p:nvPr/>
        </p:nvGraphicFramePr>
        <p:xfrm>
          <a:off x="3071813" y="3143250"/>
          <a:ext cx="2906712" cy="1928813"/>
        </p:xfrm>
        <a:graphic>
          <a:graphicData uri="http://schemas.openxmlformats.org/presentationml/2006/ole">
            <p:oleObj spid="_x0000_s813058" name="Bitmap Image" r:id="rId4" imgW="4172532" imgH="2762636" progId="PBrush">
              <p:embed/>
            </p:oleObj>
          </a:graphicData>
        </a:graphic>
      </p:graphicFrame>
      <p:sp>
        <p:nvSpPr>
          <p:cNvPr id="1029" name="Rectangle 8"/>
          <p:cNvSpPr>
            <a:spLocks noChangeArrowheads="1"/>
          </p:cNvSpPr>
          <p:nvPr/>
        </p:nvSpPr>
        <p:spPr bwMode="auto">
          <a:xfrm>
            <a:off x="0" y="5286375"/>
            <a:ext cx="5572125" cy="1200150"/>
          </a:xfrm>
          <a:prstGeom prst="rect">
            <a:avLst/>
          </a:prstGeom>
          <a:noFill/>
          <a:ln w="9525" algn="ctr">
            <a:solidFill>
              <a:srgbClr val="FFFFFF"/>
            </a:solidFill>
            <a:miter lim="800000"/>
            <a:headEnd/>
            <a:tailEnd/>
          </a:ln>
        </p:spPr>
        <p:txBody>
          <a:bodyPr anchor="ctr">
            <a:spAutoFit/>
          </a:bodyPr>
          <a:lstStyle/>
          <a:p>
            <a:pPr>
              <a:buFontTx/>
              <a:buChar char="•"/>
            </a:pPr>
            <a:r>
              <a:rPr lang="en-US"/>
              <a:t>  </a:t>
            </a:r>
            <a:r>
              <a:rPr lang="ru-RU"/>
              <a:t>приложением внешнего электрического поля</a:t>
            </a:r>
            <a:r>
              <a:rPr lang="ru-RU">
                <a:cs typeface="Arial" pitchFamily="34" charset="0"/>
              </a:rPr>
              <a:t> можно менять подвижность электронов</a:t>
            </a:r>
            <a:r>
              <a:rPr lang="en-US">
                <a:cs typeface="Arial" pitchFamily="34" charset="0"/>
              </a:rPr>
              <a:t> </a:t>
            </a:r>
          </a:p>
          <a:p>
            <a:pPr>
              <a:buFontTx/>
              <a:buChar char="•"/>
            </a:pPr>
            <a:r>
              <a:rPr lang="en-US">
                <a:cs typeface="Arial" pitchFamily="34" charset="0"/>
              </a:rPr>
              <a:t> </a:t>
            </a:r>
            <a:r>
              <a:rPr lang="ru-RU">
                <a:cs typeface="Arial" pitchFamily="34" charset="0"/>
              </a:rPr>
              <a:t>уменьшение подвижности электронов с увеличением приложенного поля</a:t>
            </a:r>
          </a:p>
        </p:txBody>
      </p:sp>
      <p:pic>
        <p:nvPicPr>
          <p:cNvPr id="1030" name="Picture 7" descr="harmonics 54.bmp"/>
          <p:cNvPicPr>
            <a:picLocks noChangeAspect="1"/>
          </p:cNvPicPr>
          <p:nvPr/>
        </p:nvPicPr>
        <p:blipFill>
          <a:blip r:embed="rId5" cstate="print"/>
          <a:srcRect/>
          <a:stretch>
            <a:fillRect/>
          </a:stretch>
        </p:blipFill>
        <p:spPr bwMode="auto">
          <a:xfrm>
            <a:off x="6046788" y="3143250"/>
            <a:ext cx="3097212" cy="1928813"/>
          </a:xfrm>
          <a:prstGeom prst="rect">
            <a:avLst/>
          </a:prstGeom>
          <a:noFill/>
          <a:ln w="9525">
            <a:noFill/>
            <a:miter lim="800000"/>
            <a:headEnd/>
            <a:tailEnd/>
          </a:ln>
        </p:spPr>
      </p:pic>
      <p:sp>
        <p:nvSpPr>
          <p:cNvPr id="1031" name="Прямоугольник 10"/>
          <p:cNvSpPr>
            <a:spLocks noChangeArrowheads="1"/>
          </p:cNvSpPr>
          <p:nvPr/>
        </p:nvSpPr>
        <p:spPr bwMode="auto">
          <a:xfrm>
            <a:off x="5715000" y="5214938"/>
            <a:ext cx="3429000" cy="1477962"/>
          </a:xfrm>
          <a:prstGeom prst="rect">
            <a:avLst/>
          </a:prstGeom>
          <a:noFill/>
          <a:ln w="9525">
            <a:noFill/>
            <a:miter lim="800000"/>
            <a:headEnd/>
            <a:tailEnd/>
          </a:ln>
        </p:spPr>
        <p:txBody>
          <a:bodyPr>
            <a:spAutoFit/>
          </a:bodyPr>
          <a:lstStyle/>
          <a:p>
            <a:pPr algn="just"/>
            <a:r>
              <a:rPr lang="ru-RU">
                <a:solidFill>
                  <a:schemeClr val="tx2"/>
                </a:solidFill>
              </a:rPr>
              <a:t>Генерация гармоник в ТГц диапазоне с использованием  синтезатора (11</a:t>
            </a:r>
            <a:r>
              <a:rPr lang="en-US">
                <a:solidFill>
                  <a:schemeClr val="tx2"/>
                </a:solidFill>
              </a:rPr>
              <a:t>7-178 </a:t>
            </a:r>
            <a:r>
              <a:rPr lang="ru-RU">
                <a:solidFill>
                  <a:schemeClr val="tx2"/>
                </a:solidFill>
              </a:rPr>
              <a:t>ГГц) и умножителя на сверхрешетках</a:t>
            </a:r>
          </a:p>
        </p:txBody>
      </p:sp>
      <p:pic>
        <p:nvPicPr>
          <p:cNvPr id="1032" name="Рисунок 22" descr="IMG_2048.jpg"/>
          <p:cNvPicPr>
            <a:picLocks noChangeAspect="1" noChangeArrowheads="1"/>
          </p:cNvPicPr>
          <p:nvPr/>
        </p:nvPicPr>
        <p:blipFill>
          <a:blip r:embed="rId6" cstate="print"/>
          <a:srcRect b="20547"/>
          <a:stretch>
            <a:fillRect/>
          </a:stretch>
        </p:blipFill>
        <p:spPr bwMode="auto">
          <a:xfrm>
            <a:off x="7080250" y="1142984"/>
            <a:ext cx="2063750" cy="1143000"/>
          </a:xfrm>
          <a:prstGeom prst="rect">
            <a:avLst/>
          </a:prstGeom>
          <a:noFill/>
          <a:ln w="9525">
            <a:noFill/>
            <a:miter lim="800000"/>
            <a:headEnd/>
            <a:tailEnd/>
          </a:ln>
        </p:spPr>
      </p:pic>
      <p:sp>
        <p:nvSpPr>
          <p:cNvPr id="10" name="Заголовок 1"/>
          <p:cNvSpPr txBox="1">
            <a:spLocks/>
          </p:cNvSpPr>
          <p:nvPr/>
        </p:nvSpPr>
        <p:spPr>
          <a:xfrm>
            <a:off x="0" y="1"/>
            <a:ext cx="9144000" cy="572756"/>
          </a:xfrm>
          <a:prstGeom prst="rect">
            <a:avLst/>
          </a:prstGeom>
          <a:solidFill>
            <a:srgbClr val="7030A0"/>
          </a:solidFill>
        </p:spPr>
        <p:txBody>
          <a:bodyPr vert="horz" anchor="t">
            <a:noAutofit/>
          </a:bodyPr>
          <a:lstStyle/>
          <a:p>
            <a:pPr lvl="0">
              <a:spcBef>
                <a:spcPct val="0"/>
              </a:spcBef>
              <a:defRPr/>
            </a:pPr>
            <a:r>
              <a:rPr lang="ru-RU" sz="2400" b="1" dirty="0" smtClean="0">
                <a:solidFill>
                  <a:schemeClr val="bg1"/>
                </a:solidFill>
              </a:rPr>
              <a:t>Источники излучения  с использованием умножителей частоты</a:t>
            </a:r>
            <a:endParaRPr kumimoji="0" lang="ru-RU" sz="2400" b="1" i="0" u="none" strike="noStrike" kern="1200" cap="none" spc="-10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 name="TextBox 50"/>
          <p:cNvSpPr txBox="1"/>
          <p:nvPr/>
        </p:nvSpPr>
        <p:spPr>
          <a:xfrm>
            <a:off x="642910" y="1142984"/>
            <a:ext cx="6429452" cy="4170372"/>
          </a:xfrm>
          <a:prstGeom prst="rect">
            <a:avLst/>
          </a:prstGeom>
          <a:noFill/>
        </p:spPr>
        <p:txBody>
          <a:bodyPr wrap="square" rtlCol="0">
            <a:spAutoFit/>
          </a:bodyPr>
          <a:lstStyle/>
          <a:p>
            <a:pPr>
              <a:lnSpc>
                <a:spcPct val="125000"/>
              </a:lnSpc>
              <a:spcAft>
                <a:spcPts val="600"/>
              </a:spcAft>
              <a:buFont typeface="Wingdings" pitchFamily="2" charset="2"/>
              <a:buChar char="Ø"/>
            </a:pPr>
            <a:r>
              <a:rPr lang="ru-RU" sz="2400" dirty="0" smtClean="0">
                <a:cs typeface="Arial" pitchFamily="34" charset="0"/>
              </a:rPr>
              <a:t>Актуальность проблемы диагностики  </a:t>
            </a:r>
            <a:endParaRPr lang="en-US" sz="2400" dirty="0" smtClean="0">
              <a:cs typeface="Arial" pitchFamily="34" charset="0"/>
            </a:endParaRPr>
          </a:p>
          <a:p>
            <a:pPr>
              <a:lnSpc>
                <a:spcPct val="125000"/>
              </a:lnSpc>
              <a:spcAft>
                <a:spcPts val="600"/>
              </a:spcAft>
              <a:buFont typeface="Wingdings" pitchFamily="2" charset="2"/>
              <a:buChar char="Ø"/>
            </a:pPr>
            <a:r>
              <a:rPr lang="ru-RU" sz="2400" dirty="0" smtClean="0"/>
              <a:t>Методы и приборы нестационарной спектроскопии ТГц диапазона частот</a:t>
            </a:r>
            <a:endParaRPr lang="en-US" sz="2400" dirty="0" smtClean="0"/>
          </a:p>
          <a:p>
            <a:pPr>
              <a:lnSpc>
                <a:spcPct val="125000"/>
              </a:lnSpc>
              <a:spcAft>
                <a:spcPts val="600"/>
              </a:spcAft>
              <a:buFont typeface="Wingdings" pitchFamily="2" charset="2"/>
              <a:buChar char="Ø"/>
            </a:pPr>
            <a:r>
              <a:rPr lang="ru-RU" sz="2400" dirty="0" smtClean="0"/>
              <a:t>Применение ТГц спектроскопии для ветеринарии и сельского хозяйства</a:t>
            </a:r>
          </a:p>
          <a:p>
            <a:pPr>
              <a:lnSpc>
                <a:spcPct val="125000"/>
              </a:lnSpc>
              <a:spcAft>
                <a:spcPts val="600"/>
              </a:spcAft>
              <a:buFont typeface="Wingdings" pitchFamily="2" charset="2"/>
              <a:buChar char="Ø"/>
            </a:pPr>
            <a:endParaRPr lang="ru-RU" sz="2400" dirty="0" smtClean="0"/>
          </a:p>
          <a:p>
            <a:pPr>
              <a:lnSpc>
                <a:spcPct val="125000"/>
              </a:lnSpc>
              <a:spcAft>
                <a:spcPts val="600"/>
              </a:spcAft>
              <a:buFont typeface="Wingdings" pitchFamily="2" charset="2"/>
              <a:buChar char="Ø"/>
            </a:pPr>
            <a:endParaRPr lang="ru-RU" sz="2400" dirty="0" smtClean="0"/>
          </a:p>
          <a:p>
            <a:pPr>
              <a:lnSpc>
                <a:spcPct val="125000"/>
              </a:lnSpc>
              <a:spcAft>
                <a:spcPts val="600"/>
              </a:spcAft>
              <a:buFont typeface="Wingdings" pitchFamily="2" charset="2"/>
              <a:buChar char="Ø"/>
            </a:pPr>
            <a:endParaRPr lang="en-GB" sz="2400" b="1" dirty="0"/>
          </a:p>
        </p:txBody>
      </p:sp>
      <p:sp>
        <p:nvSpPr>
          <p:cNvPr id="9" name="Прямоугольник 8"/>
          <p:cNvSpPr/>
          <p:nvPr/>
        </p:nvSpPr>
        <p:spPr>
          <a:xfrm>
            <a:off x="428596" y="642918"/>
            <a:ext cx="998991" cy="523220"/>
          </a:xfrm>
          <a:prstGeom prst="rect">
            <a:avLst/>
          </a:prstGeom>
        </p:spPr>
        <p:txBody>
          <a:bodyPr wrap="none">
            <a:spAutoFit/>
          </a:bodyPr>
          <a:lstStyle/>
          <a:p>
            <a:r>
              <a:rPr lang="ru-RU" sz="2800" b="1" dirty="0" smtClean="0">
                <a:solidFill>
                  <a:schemeClr val="tx2"/>
                </a:solidFill>
                <a:cs typeface="Arial" pitchFamily="34" charset="0"/>
              </a:rPr>
              <a:t>План</a:t>
            </a:r>
            <a:endParaRPr lang="ru-RU" sz="2800" b="1" dirty="0">
              <a:solidFill>
                <a:schemeClr val="tx2"/>
              </a:solidFill>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7502" y="2097273"/>
            <a:ext cx="7697844" cy="1533526"/>
            <a:chOff x="189" y="1056"/>
            <a:chExt cx="5293" cy="966"/>
          </a:xfrm>
        </p:grpSpPr>
        <p:sp>
          <p:nvSpPr>
            <p:cNvPr id="7" name="Text Box 3"/>
            <p:cNvSpPr txBox="1">
              <a:spLocks noChangeArrowheads="1"/>
            </p:cNvSpPr>
            <p:nvPr/>
          </p:nvSpPr>
          <p:spPr bwMode="auto">
            <a:xfrm>
              <a:off x="189" y="1194"/>
              <a:ext cx="1196" cy="828"/>
            </a:xfrm>
            <a:prstGeom prst="rect">
              <a:avLst/>
            </a:prstGeom>
            <a:solidFill>
              <a:srgbClr val="FFFF00"/>
            </a:solidFill>
            <a:ln w="12600">
              <a:solidFill>
                <a:schemeClr val="tx1"/>
              </a:solidFill>
              <a:miter lim="800000"/>
              <a:headEnd/>
              <a:tailEnd/>
            </a:ln>
          </p:spPr>
          <p:txBody>
            <a:bodyPr lIns="0" tIns="0" rIns="0" bIns="0"/>
            <a:lstStyle/>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smtClean="0">
                  <a:cs typeface="Arial" charset="0"/>
                </a:rPr>
                <a:t>Полупроводниковый </a:t>
              </a:r>
              <a:r>
                <a:rPr lang="ru-RU" dirty="0" smtClean="0">
                  <a:cs typeface="Arial" charset="0"/>
                </a:rPr>
                <a:t>синтезатор</a:t>
              </a:r>
              <a:endParaRPr lang="ru-RU" dirty="0">
                <a:cs typeface="Arial" charset="0"/>
              </a:endParaRPr>
            </a:p>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a:cs typeface="Arial" charset="0"/>
                </a:rPr>
                <a:t>(3 </a:t>
              </a:r>
              <a:r>
                <a:rPr lang="ru-RU" dirty="0" smtClean="0">
                  <a:cs typeface="Arial" charset="0"/>
                </a:rPr>
                <a:t>мм)</a:t>
              </a:r>
              <a:endParaRPr lang="ru-RU" dirty="0">
                <a:cs typeface="Arial" charset="0"/>
              </a:endParaRPr>
            </a:p>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2000" dirty="0">
                <a:cs typeface="Arial" charset="0"/>
              </a:endParaRPr>
            </a:p>
          </p:txBody>
        </p:sp>
        <p:sp>
          <p:nvSpPr>
            <p:cNvPr id="8" name="Text Box 4"/>
            <p:cNvSpPr txBox="1">
              <a:spLocks noChangeArrowheads="1"/>
            </p:cNvSpPr>
            <p:nvPr/>
          </p:nvSpPr>
          <p:spPr bwMode="auto">
            <a:xfrm>
              <a:off x="1845" y="1374"/>
              <a:ext cx="1016" cy="526"/>
            </a:xfrm>
            <a:prstGeom prst="rect">
              <a:avLst/>
            </a:prstGeom>
            <a:solidFill>
              <a:schemeClr val="bg1">
                <a:lumMod val="85000"/>
              </a:schemeClr>
            </a:solidFill>
            <a:ln w="12600">
              <a:solidFill>
                <a:schemeClr val="tx1"/>
              </a:solidFill>
              <a:miter lim="800000"/>
              <a:headEnd/>
              <a:tailEnd/>
            </a:ln>
          </p:spPr>
          <p:txBody>
            <a:bodyPr lIns="0" tIns="46800" rIns="0" bIns="46800"/>
            <a:lstStyle/>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dirty="0" smtClean="0">
                  <a:cs typeface="Arial" charset="0"/>
                </a:rPr>
                <a:t>умножитель</a:t>
              </a:r>
              <a:endParaRPr lang="ru-RU" sz="2000" dirty="0">
                <a:cs typeface="Arial" charset="0"/>
              </a:endParaRPr>
            </a:p>
          </p:txBody>
        </p:sp>
        <p:sp>
          <p:nvSpPr>
            <p:cNvPr id="9" name="Text Box 5"/>
            <p:cNvSpPr txBox="1">
              <a:spLocks noChangeArrowheads="1"/>
            </p:cNvSpPr>
            <p:nvPr/>
          </p:nvSpPr>
          <p:spPr bwMode="auto">
            <a:xfrm>
              <a:off x="3455" y="1447"/>
              <a:ext cx="771" cy="290"/>
            </a:xfrm>
            <a:prstGeom prst="rect">
              <a:avLst/>
            </a:prstGeom>
            <a:solidFill>
              <a:schemeClr val="accent5">
                <a:lumMod val="20000"/>
                <a:lumOff val="80000"/>
              </a:schemeClr>
            </a:solidFill>
            <a:ln w="9360">
              <a:solidFill>
                <a:schemeClr val="tx1"/>
              </a:solidFill>
              <a:miter lim="800000"/>
              <a:headEnd/>
              <a:tailEnd/>
            </a:ln>
          </p:spPr>
          <p:txBody>
            <a:bodyPr lIns="0" tIns="0" rIns="0" bIns="0"/>
            <a:lstStyle/>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dirty="0" smtClean="0">
                  <a:cs typeface="Arial" charset="0"/>
                </a:rPr>
                <a:t>ячейка</a:t>
              </a:r>
              <a:endParaRPr lang="ru-RU" sz="2000" dirty="0">
                <a:cs typeface="Arial" charset="0"/>
              </a:endParaRPr>
            </a:p>
          </p:txBody>
        </p:sp>
        <p:sp>
          <p:nvSpPr>
            <p:cNvPr id="10" name="Text Box 6"/>
            <p:cNvSpPr txBox="1">
              <a:spLocks noChangeArrowheads="1"/>
            </p:cNvSpPr>
            <p:nvPr/>
          </p:nvSpPr>
          <p:spPr bwMode="auto">
            <a:xfrm>
              <a:off x="4683" y="1355"/>
              <a:ext cx="799" cy="462"/>
            </a:xfrm>
            <a:prstGeom prst="rect">
              <a:avLst/>
            </a:prstGeom>
            <a:solidFill>
              <a:schemeClr val="bg1">
                <a:lumMod val="85000"/>
              </a:schemeClr>
            </a:solidFill>
            <a:ln w="9360">
              <a:solidFill>
                <a:schemeClr val="tx1"/>
              </a:solidFill>
              <a:miter lim="800000"/>
              <a:headEnd/>
              <a:tailEnd/>
            </a:ln>
          </p:spPr>
          <p:txBody>
            <a:bodyPr lIns="0" tIns="72000" rIns="0" bIns="0"/>
            <a:lstStyle/>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dirty="0" smtClean="0">
                  <a:cs typeface="Arial" charset="0"/>
                </a:rPr>
                <a:t>Детектор</a:t>
              </a:r>
              <a:endParaRPr lang="ru-RU" sz="2000" dirty="0">
                <a:cs typeface="Arial" charset="0"/>
              </a:endParaRPr>
            </a:p>
          </p:txBody>
        </p:sp>
        <p:grpSp>
          <p:nvGrpSpPr>
            <p:cNvPr id="3" name="Group 7"/>
            <p:cNvGrpSpPr>
              <a:grpSpLocks/>
            </p:cNvGrpSpPr>
            <p:nvPr/>
          </p:nvGrpSpPr>
          <p:grpSpPr bwMode="auto">
            <a:xfrm>
              <a:off x="4236" y="1446"/>
              <a:ext cx="442" cy="283"/>
              <a:chOff x="4236" y="1446"/>
              <a:chExt cx="442" cy="283"/>
            </a:xfrm>
          </p:grpSpPr>
          <p:sp>
            <p:nvSpPr>
              <p:cNvPr id="16" name="Line 8"/>
              <p:cNvSpPr>
                <a:spLocks noChangeShapeType="1"/>
              </p:cNvSpPr>
              <p:nvPr/>
            </p:nvSpPr>
            <p:spPr bwMode="auto">
              <a:xfrm flipH="1" flipV="1">
                <a:off x="4236" y="1446"/>
                <a:ext cx="442" cy="77"/>
              </a:xfrm>
              <a:prstGeom prst="line">
                <a:avLst/>
              </a:prstGeom>
              <a:noFill/>
              <a:ln w="28440">
                <a:solidFill>
                  <a:schemeClr val="tx1"/>
                </a:solidFill>
                <a:miter lim="800000"/>
                <a:headEnd/>
                <a:tailEnd/>
              </a:ln>
            </p:spPr>
            <p:txBody>
              <a:bodyPr/>
              <a:lstStyle/>
              <a:p>
                <a:endParaRPr lang="ru-RU"/>
              </a:p>
            </p:txBody>
          </p:sp>
          <p:sp>
            <p:nvSpPr>
              <p:cNvPr id="17" name="Line 9"/>
              <p:cNvSpPr>
                <a:spLocks noChangeShapeType="1"/>
              </p:cNvSpPr>
              <p:nvPr/>
            </p:nvSpPr>
            <p:spPr bwMode="auto">
              <a:xfrm flipH="1">
                <a:off x="4236" y="1654"/>
                <a:ext cx="442" cy="75"/>
              </a:xfrm>
              <a:prstGeom prst="line">
                <a:avLst/>
              </a:prstGeom>
              <a:noFill/>
              <a:ln w="28440">
                <a:solidFill>
                  <a:schemeClr val="tx1"/>
                </a:solidFill>
                <a:miter lim="800000"/>
                <a:headEnd/>
                <a:tailEnd/>
              </a:ln>
            </p:spPr>
            <p:txBody>
              <a:bodyPr/>
              <a:lstStyle/>
              <a:p>
                <a:endParaRPr lang="ru-RU"/>
              </a:p>
            </p:txBody>
          </p:sp>
        </p:grpSp>
        <p:sp>
          <p:nvSpPr>
            <p:cNvPr id="12" name="AutoShape 10"/>
            <p:cNvSpPr>
              <a:spLocks noChangeArrowheads="1"/>
            </p:cNvSpPr>
            <p:nvPr/>
          </p:nvSpPr>
          <p:spPr bwMode="auto">
            <a:xfrm>
              <a:off x="2857" y="1470"/>
              <a:ext cx="589" cy="227"/>
            </a:xfrm>
            <a:prstGeom prst="rightArrow">
              <a:avLst>
                <a:gd name="adj1" fmla="val 50000"/>
                <a:gd name="adj2" fmla="val 64868"/>
              </a:avLst>
            </a:prstGeom>
            <a:gradFill rotWithShape="0">
              <a:gsLst>
                <a:gs pos="0">
                  <a:srgbClr val="F8B049"/>
                </a:gs>
                <a:gs pos="100000">
                  <a:srgbClr val="FC9FCB"/>
                </a:gs>
              </a:gsLst>
              <a:lin ang="10800000" scaled="1"/>
            </a:gradFill>
            <a:ln w="12600">
              <a:solidFill>
                <a:schemeClr val="tx1"/>
              </a:solidFill>
              <a:miter lim="800000"/>
              <a:headEnd/>
              <a:tailEnd/>
            </a:ln>
          </p:spPr>
          <p:txBody>
            <a:bodyPr wrap="none" anchor="ctr"/>
            <a:lstStyle/>
            <a:p>
              <a:endParaRPr lang="ru-RU">
                <a:cs typeface="Arial" charset="0"/>
              </a:endParaRPr>
            </a:p>
          </p:txBody>
        </p:sp>
        <p:sp>
          <p:nvSpPr>
            <p:cNvPr id="13" name="Text Box 11"/>
            <p:cNvSpPr txBox="1">
              <a:spLocks noChangeArrowheads="1"/>
            </p:cNvSpPr>
            <p:nvPr/>
          </p:nvSpPr>
          <p:spPr bwMode="auto">
            <a:xfrm>
              <a:off x="2673" y="1056"/>
              <a:ext cx="1310" cy="318"/>
            </a:xfrm>
            <a:prstGeom prst="rect">
              <a:avLst/>
            </a:prstGeom>
            <a:noFill/>
            <a:ln w="9525">
              <a:noFill/>
              <a:round/>
              <a:headEnd/>
              <a:tailEnd/>
            </a:ln>
          </p:spPr>
          <p:txBody>
            <a:bodyPr lIns="90000" tIns="46800" rIns="90000" bIns="46800"/>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dirty="0" smtClean="0">
                  <a:cs typeface="Arial" charset="0"/>
                </a:rPr>
                <a:t>ТГц излучение</a:t>
              </a:r>
              <a:endParaRPr lang="ru-RU" sz="2000" dirty="0">
                <a:cs typeface="Arial" charset="0"/>
              </a:endParaRPr>
            </a:p>
          </p:txBody>
        </p:sp>
        <p:sp>
          <p:nvSpPr>
            <p:cNvPr id="14" name="AutoShape 12"/>
            <p:cNvSpPr>
              <a:spLocks noChangeArrowheads="1"/>
            </p:cNvSpPr>
            <p:nvPr/>
          </p:nvSpPr>
          <p:spPr bwMode="auto">
            <a:xfrm>
              <a:off x="1408" y="1424"/>
              <a:ext cx="408" cy="317"/>
            </a:xfrm>
            <a:prstGeom prst="rightArrow">
              <a:avLst>
                <a:gd name="adj1" fmla="val 50000"/>
                <a:gd name="adj2" fmla="val 32177"/>
              </a:avLst>
            </a:prstGeom>
            <a:noFill/>
            <a:ln w="9360">
              <a:solidFill>
                <a:schemeClr val="tx1"/>
              </a:solidFill>
              <a:miter lim="800000"/>
              <a:headEnd/>
              <a:tailEnd/>
            </a:ln>
          </p:spPr>
          <p:txBody>
            <a:bodyPr wrap="none" anchor="ctr"/>
            <a:lstStyle/>
            <a:p>
              <a:endParaRPr lang="ru-RU">
                <a:cs typeface="Arial" charset="0"/>
              </a:endParaRPr>
            </a:p>
          </p:txBody>
        </p:sp>
        <p:sp>
          <p:nvSpPr>
            <p:cNvPr id="15" name="Text Box 13"/>
            <p:cNvSpPr txBox="1">
              <a:spLocks noChangeArrowheads="1"/>
            </p:cNvSpPr>
            <p:nvPr/>
          </p:nvSpPr>
          <p:spPr bwMode="auto">
            <a:xfrm>
              <a:off x="4182" y="1192"/>
              <a:ext cx="589" cy="251"/>
            </a:xfrm>
            <a:prstGeom prst="rect">
              <a:avLst/>
            </a:prstGeom>
            <a:noFill/>
            <a:ln w="9525">
              <a:noFill/>
              <a:round/>
              <a:headEnd/>
              <a:tailEnd/>
            </a:ln>
          </p:spPr>
          <p:txBody>
            <a:bodyPr lIns="90000" tIns="46800" rIns="90000" bIns="46800">
              <a:spAutoFit/>
            </a:bodyPr>
            <a:lstStyle/>
            <a:p>
              <a:pPr algn="ctr" defTabSz="449263">
                <a:spcBef>
                  <a:spcPts val="125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dirty="0" smtClean="0">
                  <a:solidFill>
                    <a:srgbClr val="FFFFFF"/>
                  </a:solidFill>
                  <a:cs typeface="Arial" charset="0"/>
                </a:rPr>
                <a:t>рупор</a:t>
              </a:r>
              <a:endParaRPr lang="ru-RU" sz="2000" dirty="0">
                <a:solidFill>
                  <a:srgbClr val="FFFFFF"/>
                </a:solidFill>
                <a:cs typeface="Arial" charset="0"/>
              </a:endParaRPr>
            </a:p>
          </p:txBody>
        </p:sp>
      </p:grpSp>
      <p:sp>
        <p:nvSpPr>
          <p:cNvPr id="19" name="Прямоугольник 9"/>
          <p:cNvSpPr>
            <a:spLocks noChangeArrowheads="1"/>
          </p:cNvSpPr>
          <p:nvPr/>
        </p:nvSpPr>
        <p:spPr bwMode="auto">
          <a:xfrm>
            <a:off x="4916943" y="4643446"/>
            <a:ext cx="4227057" cy="1323439"/>
          </a:xfrm>
          <a:prstGeom prst="rect">
            <a:avLst/>
          </a:prstGeom>
          <a:noFill/>
          <a:ln w="9525">
            <a:noFill/>
            <a:miter lim="800000"/>
            <a:headEnd/>
            <a:tailEnd/>
          </a:ln>
        </p:spPr>
        <p:txBody>
          <a:bodyPr wrap="square">
            <a:spAutoFit/>
          </a:bodyPr>
          <a:lstStyle/>
          <a:p>
            <a:pPr>
              <a:buFont typeface="Arial" charset="0"/>
              <a:buChar char="•"/>
            </a:pPr>
            <a:r>
              <a:rPr lang="ru-RU" dirty="0"/>
              <a:t>   </a:t>
            </a:r>
            <a:r>
              <a:rPr lang="ru-RU" sz="2000" dirty="0" smtClean="0"/>
              <a:t>на основе генератора Ганна,  </a:t>
            </a:r>
            <a:endParaRPr lang="en-US" sz="2000" dirty="0" smtClean="0"/>
          </a:p>
          <a:p>
            <a:pPr>
              <a:buFont typeface="Arial" charset="0"/>
              <a:buChar char="•"/>
            </a:pPr>
            <a:r>
              <a:rPr lang="en-US" sz="2000" dirty="0"/>
              <a:t> </a:t>
            </a:r>
            <a:r>
              <a:rPr lang="en-US" sz="2000" dirty="0" smtClean="0"/>
              <a:t>  </a:t>
            </a:r>
            <a:r>
              <a:rPr lang="ru-RU" sz="2000" dirty="0" smtClean="0"/>
              <a:t>Диапазон частот </a:t>
            </a:r>
            <a:r>
              <a:rPr lang="en-US" sz="2000" dirty="0" smtClean="0"/>
              <a:t>1-2,8</a:t>
            </a:r>
            <a:r>
              <a:rPr lang="en-US" sz="2000" dirty="0"/>
              <a:t> </a:t>
            </a:r>
            <a:r>
              <a:rPr lang="ru-RU" sz="2000" dirty="0" smtClean="0"/>
              <a:t>ТГц</a:t>
            </a:r>
            <a:endParaRPr lang="en-US" sz="2000" dirty="0"/>
          </a:p>
          <a:p>
            <a:pPr>
              <a:buFont typeface="Arial" charset="0"/>
              <a:buChar char="•"/>
            </a:pPr>
            <a:r>
              <a:rPr lang="ru-RU" sz="2000" dirty="0"/>
              <a:t>  </a:t>
            </a:r>
            <a:r>
              <a:rPr lang="en-US" sz="2000" dirty="0" smtClean="0"/>
              <a:t> </a:t>
            </a:r>
            <a:r>
              <a:rPr lang="ru-RU" sz="2000" dirty="0" smtClean="0"/>
              <a:t>спектральное разрешение </a:t>
            </a:r>
            <a:r>
              <a:rPr lang="en-US" sz="2000" dirty="0" smtClean="0"/>
              <a:t>10 </a:t>
            </a:r>
            <a:r>
              <a:rPr lang="ru-RU" sz="2000" dirty="0" smtClean="0"/>
              <a:t>кГц</a:t>
            </a:r>
            <a:endParaRPr lang="ru-RU" sz="2000" dirty="0"/>
          </a:p>
          <a:p>
            <a:pPr>
              <a:buFont typeface="Arial" charset="0"/>
              <a:buChar char="•"/>
            </a:pPr>
            <a:r>
              <a:rPr lang="ru-RU" sz="2000" dirty="0"/>
              <a:t>  </a:t>
            </a:r>
            <a:r>
              <a:rPr lang="en-US" sz="2000" dirty="0" smtClean="0"/>
              <a:t> </a:t>
            </a:r>
            <a:r>
              <a:rPr lang="ru-RU" sz="2000" dirty="0" smtClean="0">
                <a:cs typeface="Arial" charset="0"/>
              </a:rPr>
              <a:t>Чувствительность</a:t>
            </a:r>
            <a:r>
              <a:rPr lang="en-US" sz="2000" dirty="0" smtClean="0">
                <a:cs typeface="Arial" charset="0"/>
              </a:rPr>
              <a:t> </a:t>
            </a:r>
            <a:r>
              <a:rPr lang="ru-RU" sz="2000" dirty="0" smtClean="0">
                <a:cs typeface="Arial" charset="0"/>
              </a:rPr>
              <a:t> </a:t>
            </a:r>
            <a:r>
              <a:rPr lang="ru-RU" sz="2000" dirty="0">
                <a:cs typeface="Arial" charset="0"/>
              </a:rPr>
              <a:t>5</a:t>
            </a:r>
            <a:r>
              <a:rPr lang="en-US" sz="2000" dirty="0">
                <a:cs typeface="Arial" charset="0"/>
                <a:sym typeface="Symbol" pitchFamily="18" charset="2"/>
              </a:rPr>
              <a:t></a:t>
            </a:r>
            <a:r>
              <a:rPr lang="ru-RU" sz="2000" dirty="0" smtClean="0">
                <a:cs typeface="Arial" charset="0"/>
              </a:rPr>
              <a:t>10</a:t>
            </a:r>
            <a:r>
              <a:rPr lang="ru-RU" sz="2000" baseline="30000" dirty="0" smtClean="0">
                <a:cs typeface="Arial" charset="0"/>
                <a:sym typeface="Symbol" pitchFamily="18" charset="2"/>
              </a:rPr>
              <a:t>-7</a:t>
            </a:r>
            <a:r>
              <a:rPr lang="ru-RU" sz="2000" dirty="0" smtClean="0">
                <a:cs typeface="Arial" charset="0"/>
                <a:sym typeface="Symbol" pitchFamily="18" charset="2"/>
              </a:rPr>
              <a:t> см</a:t>
            </a:r>
            <a:r>
              <a:rPr lang="ru-RU" sz="2000" baseline="30000" dirty="0" smtClean="0">
                <a:cs typeface="Arial" charset="0"/>
                <a:sym typeface="Symbol" pitchFamily="18" charset="2"/>
              </a:rPr>
              <a:t>-1 </a:t>
            </a:r>
            <a:endParaRPr lang="ru-RU" sz="2000" dirty="0">
              <a:cs typeface="Arial" charset="0"/>
            </a:endParaRPr>
          </a:p>
        </p:txBody>
      </p:sp>
      <p:sp>
        <p:nvSpPr>
          <p:cNvPr id="20" name="Прямоугольник 19"/>
          <p:cNvSpPr/>
          <p:nvPr/>
        </p:nvSpPr>
        <p:spPr>
          <a:xfrm>
            <a:off x="668762" y="1170202"/>
            <a:ext cx="7811205" cy="830997"/>
          </a:xfrm>
          <a:prstGeom prst="rect">
            <a:avLst/>
          </a:prstGeom>
        </p:spPr>
        <p:txBody>
          <a:bodyPr wrap="square">
            <a:spAutoFit/>
          </a:bodyPr>
          <a:lstStyle/>
          <a:p>
            <a:r>
              <a:rPr lang="ru-RU" sz="2400" dirty="0" smtClean="0">
                <a:cs typeface="Arial" charset="0"/>
              </a:rPr>
              <a:t>Спектрометр ТГц частотного диапазона с твердотельным источником излучения (на основе генератора Ганна)</a:t>
            </a:r>
            <a:endParaRPr lang="ru-RU" sz="2400" dirty="0"/>
          </a:p>
        </p:txBody>
      </p:sp>
      <p:sp>
        <p:nvSpPr>
          <p:cNvPr id="22" name="Заголовок 1"/>
          <p:cNvSpPr>
            <a:spLocks noGrp="1"/>
          </p:cNvSpPr>
          <p:nvPr>
            <p:ph type="title"/>
          </p:nvPr>
        </p:nvSpPr>
        <p:spPr>
          <a:xfrm>
            <a:off x="0" y="0"/>
            <a:ext cx="9144000" cy="1052622"/>
          </a:xfrm>
          <a:solidFill>
            <a:schemeClr val="accent1">
              <a:lumMod val="50000"/>
            </a:schemeClr>
          </a:solidFill>
        </p:spPr>
        <p:txBody>
          <a:bodyPr/>
          <a:lstStyle/>
          <a:p>
            <a:r>
              <a:rPr lang="ru-RU" sz="2800" dirty="0" smtClean="0">
                <a:solidFill>
                  <a:schemeClr val="accent1">
                    <a:lumMod val="40000"/>
                    <a:lumOff val="60000"/>
                  </a:schemeClr>
                </a:solidFill>
              </a:rPr>
              <a:t>ТГц спектроскопия высокого разрешения: спектрометры</a:t>
            </a:r>
            <a:endParaRPr lang="ru-RU" sz="2800" dirty="0">
              <a:solidFill>
                <a:schemeClr val="accent1">
                  <a:lumMod val="40000"/>
                  <a:lumOff val="60000"/>
                </a:schemeClr>
              </a:solidFill>
            </a:endParaRPr>
          </a:p>
        </p:txBody>
      </p:sp>
      <p:pic>
        <p:nvPicPr>
          <p:cNvPr id="24" name="Рисунок 23" descr="DSCN1973.JPG"/>
          <p:cNvPicPr>
            <a:picLocks noChangeAspect="1"/>
          </p:cNvPicPr>
          <p:nvPr/>
        </p:nvPicPr>
        <p:blipFill>
          <a:blip r:embed="rId3" cstate="print"/>
          <a:stretch>
            <a:fillRect/>
          </a:stretch>
        </p:blipFill>
        <p:spPr>
          <a:xfrm>
            <a:off x="714348" y="3786190"/>
            <a:ext cx="3786214" cy="283304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0298" y="3143248"/>
            <a:ext cx="4572032" cy="642942"/>
          </a:xfrm>
        </p:spPr>
        <p:txBody>
          <a:bodyPr>
            <a:noAutofit/>
          </a:bodyPr>
          <a:lstStyle/>
          <a:p>
            <a:pPr algn="ctr">
              <a:buNone/>
            </a:pPr>
            <a:r>
              <a:rPr lang="en-US" sz="2000" b="1" dirty="0" smtClean="0"/>
              <a:t> </a:t>
            </a:r>
            <a:r>
              <a:rPr lang="ru-RU" sz="2000" b="1" dirty="0" smtClean="0"/>
              <a:t>экспериментальная установка</a:t>
            </a:r>
            <a:endParaRPr lang="ru-RU" sz="2000" b="1" dirty="0"/>
          </a:p>
        </p:txBody>
      </p:sp>
      <p:grpSp>
        <p:nvGrpSpPr>
          <p:cNvPr id="2" name="Группа 100"/>
          <p:cNvGrpSpPr/>
          <p:nvPr/>
        </p:nvGrpSpPr>
        <p:grpSpPr>
          <a:xfrm>
            <a:off x="1357290" y="1000108"/>
            <a:ext cx="7715304" cy="3714776"/>
            <a:chOff x="857224" y="2643182"/>
            <a:chExt cx="7858180" cy="3857652"/>
          </a:xfrm>
        </p:grpSpPr>
        <p:sp>
          <p:nvSpPr>
            <p:cNvPr id="5" name="Скругленный прямоугольник 4"/>
            <p:cNvSpPr/>
            <p:nvPr/>
          </p:nvSpPr>
          <p:spPr>
            <a:xfrm>
              <a:off x="1214414" y="2643182"/>
              <a:ext cx="857256" cy="42862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857224" y="4000504"/>
              <a:ext cx="1357322" cy="500066"/>
            </a:xfrm>
            <a:prstGeom prst="roundRect">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7" name="Скругленный прямоугольник 6"/>
            <p:cNvSpPr/>
            <p:nvPr/>
          </p:nvSpPr>
          <p:spPr>
            <a:xfrm>
              <a:off x="4000496" y="3286124"/>
              <a:ext cx="2214578" cy="35719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7000892" y="3214686"/>
              <a:ext cx="1143008" cy="428628"/>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6643702" y="4071942"/>
              <a:ext cx="2071702" cy="10001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единительная линия 9"/>
            <p:cNvCxnSpPr/>
            <p:nvPr/>
          </p:nvCxnSpPr>
          <p:spPr>
            <a:xfrm rot="5400000">
              <a:off x="7430314" y="5357032"/>
              <a:ext cx="571504"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7358082" y="5643578"/>
              <a:ext cx="785818" cy="57150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данные 11"/>
            <p:cNvSpPr/>
            <p:nvPr/>
          </p:nvSpPr>
          <p:spPr>
            <a:xfrm>
              <a:off x="7215206" y="6286520"/>
              <a:ext cx="928694" cy="214314"/>
            </a:xfrm>
            <a:prstGeom prst="flowChartInputOutpu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87"/>
            <p:cNvPicPr>
              <a:picLocks noChangeAspect="1" noChangeArrowheads="1"/>
            </p:cNvPicPr>
            <p:nvPr/>
          </p:nvPicPr>
          <p:blipFill>
            <a:blip r:embed="rId3" cstate="print"/>
            <a:srcRect/>
            <a:stretch>
              <a:fillRect/>
            </a:stretch>
          </p:blipFill>
          <p:spPr bwMode="auto">
            <a:xfrm>
              <a:off x="7500958" y="5715016"/>
              <a:ext cx="500066" cy="440953"/>
            </a:xfrm>
            <a:prstGeom prst="rect">
              <a:avLst/>
            </a:prstGeom>
            <a:noFill/>
            <a:ln w="9525">
              <a:noFill/>
              <a:miter lim="800000"/>
              <a:headEnd/>
              <a:tailEnd/>
            </a:ln>
            <a:effectLst/>
          </p:spPr>
        </p:pic>
        <p:sp>
          <p:nvSpPr>
            <p:cNvPr id="15" name="TextBox 14"/>
            <p:cNvSpPr txBox="1"/>
            <p:nvPr/>
          </p:nvSpPr>
          <p:spPr>
            <a:xfrm>
              <a:off x="7072330" y="3214686"/>
              <a:ext cx="1357322" cy="369332"/>
            </a:xfrm>
            <a:prstGeom prst="rect">
              <a:avLst/>
            </a:prstGeom>
            <a:noFill/>
          </p:spPr>
          <p:txBody>
            <a:bodyPr wrap="square" rtlCol="0">
              <a:spAutoFit/>
            </a:bodyPr>
            <a:lstStyle/>
            <a:p>
              <a:r>
                <a:rPr lang="ru-RU" dirty="0" smtClean="0"/>
                <a:t>детектор</a:t>
              </a:r>
              <a:endParaRPr lang="ru-RU" dirty="0"/>
            </a:p>
          </p:txBody>
        </p:sp>
        <p:sp>
          <p:nvSpPr>
            <p:cNvPr id="16" name="Text Box 71"/>
            <p:cNvSpPr txBox="1">
              <a:spLocks noChangeArrowheads="1"/>
            </p:cNvSpPr>
            <p:nvPr/>
          </p:nvSpPr>
          <p:spPr bwMode="auto">
            <a:xfrm>
              <a:off x="928662" y="4000504"/>
              <a:ext cx="1285884" cy="5715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lgn="ctr" fontAlgn="base">
                <a:spcBef>
                  <a:spcPct val="0"/>
                </a:spcBef>
                <a:spcAft>
                  <a:spcPts val="1000"/>
                </a:spcAft>
              </a:pPr>
              <a:r>
                <a:rPr kumimoji="0" lang="ru-RU" sz="2000" b="0" i="0" u="none" strike="noStrike" cap="none" normalizeH="0" baseline="0" dirty="0" smtClean="0">
                  <a:ln>
                    <a:noFill/>
                  </a:ln>
                  <a:solidFill>
                    <a:schemeClr val="bg1"/>
                  </a:solidFill>
                  <a:effectLst/>
                </a:rPr>
                <a:t>синтезатор</a:t>
              </a:r>
            </a:p>
          </p:txBody>
        </p:sp>
        <p:sp>
          <p:nvSpPr>
            <p:cNvPr id="17" name="Овал 16"/>
            <p:cNvSpPr/>
            <p:nvPr/>
          </p:nvSpPr>
          <p:spPr>
            <a:xfrm>
              <a:off x="2714612" y="4214818"/>
              <a:ext cx="214314" cy="21431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4357686" y="2857496"/>
              <a:ext cx="1857388" cy="369332"/>
            </a:xfrm>
            <a:prstGeom prst="rect">
              <a:avLst/>
            </a:prstGeom>
            <a:noFill/>
          </p:spPr>
          <p:txBody>
            <a:bodyPr wrap="square" rtlCol="0">
              <a:spAutoFit/>
            </a:bodyPr>
            <a:lstStyle/>
            <a:p>
              <a:pPr algn="ctr"/>
              <a:r>
                <a:rPr lang="ru-RU" dirty="0" smtClean="0"/>
                <a:t>Ячейка с газом</a:t>
              </a:r>
              <a:endParaRPr lang="ru-RU" dirty="0"/>
            </a:p>
          </p:txBody>
        </p:sp>
        <p:sp>
          <p:nvSpPr>
            <p:cNvPr id="19" name="TextBox 18"/>
            <p:cNvSpPr txBox="1"/>
            <p:nvPr/>
          </p:nvSpPr>
          <p:spPr>
            <a:xfrm>
              <a:off x="1214414" y="2643182"/>
              <a:ext cx="928694" cy="400110"/>
            </a:xfrm>
            <a:prstGeom prst="rect">
              <a:avLst/>
            </a:prstGeom>
            <a:noFill/>
          </p:spPr>
          <p:txBody>
            <a:bodyPr wrap="square" rtlCol="0">
              <a:spAutoFit/>
            </a:bodyPr>
            <a:lstStyle/>
            <a:p>
              <a:r>
                <a:rPr lang="ru-RU" sz="2000" dirty="0" smtClean="0">
                  <a:solidFill>
                    <a:schemeClr val="bg1"/>
                  </a:solidFill>
                </a:rPr>
                <a:t>лазер</a:t>
              </a:r>
              <a:endParaRPr lang="ru-RU" sz="2000" dirty="0">
                <a:solidFill>
                  <a:schemeClr val="bg1"/>
                </a:solidFill>
              </a:endParaRPr>
            </a:p>
          </p:txBody>
        </p:sp>
        <p:sp>
          <p:nvSpPr>
            <p:cNvPr id="21" name="TextBox 20"/>
            <p:cNvSpPr txBox="1"/>
            <p:nvPr/>
          </p:nvSpPr>
          <p:spPr>
            <a:xfrm>
              <a:off x="2214546" y="4429132"/>
              <a:ext cx="1500198" cy="369332"/>
            </a:xfrm>
            <a:prstGeom prst="rect">
              <a:avLst/>
            </a:prstGeom>
            <a:noFill/>
          </p:spPr>
          <p:txBody>
            <a:bodyPr wrap="square" rtlCol="0">
              <a:spAutoFit/>
            </a:bodyPr>
            <a:lstStyle/>
            <a:p>
              <a:pPr algn="ctr"/>
              <a:r>
                <a:rPr lang="ru-RU" dirty="0" smtClean="0"/>
                <a:t>умножитель</a:t>
              </a:r>
              <a:endParaRPr lang="ru-RU" dirty="0"/>
            </a:p>
          </p:txBody>
        </p:sp>
        <p:sp>
          <p:nvSpPr>
            <p:cNvPr id="22" name="TextBox 21"/>
            <p:cNvSpPr txBox="1"/>
            <p:nvPr/>
          </p:nvSpPr>
          <p:spPr>
            <a:xfrm>
              <a:off x="6786578" y="4143380"/>
              <a:ext cx="1785950" cy="923330"/>
            </a:xfrm>
            <a:prstGeom prst="rect">
              <a:avLst/>
            </a:prstGeom>
            <a:noFill/>
          </p:spPr>
          <p:txBody>
            <a:bodyPr wrap="square" rtlCol="0">
              <a:spAutoFit/>
            </a:bodyPr>
            <a:lstStyle/>
            <a:p>
              <a:pPr algn="ctr"/>
              <a:r>
                <a:rPr lang="ru-RU" dirty="0" smtClean="0"/>
                <a:t>Блок хранения и обработки данных</a:t>
              </a:r>
              <a:endParaRPr lang="ru-RU" dirty="0"/>
            </a:p>
          </p:txBody>
        </p:sp>
        <p:cxnSp>
          <p:nvCxnSpPr>
            <p:cNvPr id="26" name="Прямая со стрелкой 25"/>
            <p:cNvCxnSpPr/>
            <p:nvPr/>
          </p:nvCxnSpPr>
          <p:spPr>
            <a:xfrm>
              <a:off x="2214546" y="4286256"/>
              <a:ext cx="500066" cy="1588"/>
            </a:xfrm>
            <a:prstGeom prst="straightConnector1">
              <a:avLst/>
            </a:prstGeom>
            <a:ln w="9525">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rot="5400000">
              <a:off x="7430314" y="3856834"/>
              <a:ext cx="428628" cy="1588"/>
            </a:xfrm>
            <a:prstGeom prst="straightConnector1">
              <a:avLst/>
            </a:prstGeom>
            <a:ln w="9525">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2786050" y="3357562"/>
              <a:ext cx="1214446" cy="1588"/>
            </a:xfrm>
            <a:prstGeom prst="straightConnector1">
              <a:avLst/>
            </a:prstGeom>
            <a:ln w="9525">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2928926" y="4286256"/>
              <a:ext cx="642942" cy="1588"/>
            </a:xfrm>
            <a:prstGeom prst="straightConnector1">
              <a:avLst/>
            </a:prstGeom>
            <a:ln w="9525">
              <a:solidFill>
                <a:schemeClr val="tx1"/>
              </a:solidFill>
              <a:tailEnd type="none" w="med" len="med"/>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rot="5400000" flipH="1" flipV="1">
              <a:off x="2536811" y="3107529"/>
              <a:ext cx="499272" cy="79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a:off x="2071670" y="2857496"/>
              <a:ext cx="714380" cy="15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a:off x="2643174" y="2714620"/>
              <a:ext cx="285752" cy="2143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a:off x="2643174" y="3286124"/>
              <a:ext cx="285752" cy="2143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rot="5400000" flipH="1" flipV="1">
              <a:off x="3464711" y="4179099"/>
              <a:ext cx="285752" cy="2143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p:cNvCxnSpPr/>
            <p:nvPr/>
          </p:nvCxnSpPr>
          <p:spPr>
            <a:xfrm rot="5400000" flipH="1" flipV="1">
              <a:off x="3215472" y="3928272"/>
              <a:ext cx="714380" cy="15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p:cNvCxnSpPr/>
            <p:nvPr/>
          </p:nvCxnSpPr>
          <p:spPr>
            <a:xfrm rot="5400000" flipH="1" flipV="1">
              <a:off x="3428992" y="3500438"/>
              <a:ext cx="214314" cy="2143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a:off x="3571868" y="3571876"/>
              <a:ext cx="428628" cy="1588"/>
            </a:xfrm>
            <a:prstGeom prst="straightConnector1">
              <a:avLst/>
            </a:prstGeom>
            <a:ln w="9525">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94" name="Стрелка вправо 93"/>
            <p:cNvSpPr/>
            <p:nvPr/>
          </p:nvSpPr>
          <p:spPr>
            <a:xfrm>
              <a:off x="6215074" y="3357562"/>
              <a:ext cx="714380" cy="214314"/>
            </a:xfrm>
            <a:prstGeom prst="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TextBox 98"/>
            <p:cNvSpPr txBox="1"/>
            <p:nvPr/>
          </p:nvSpPr>
          <p:spPr>
            <a:xfrm>
              <a:off x="2714612" y="2928934"/>
              <a:ext cx="1357322" cy="369332"/>
            </a:xfrm>
            <a:prstGeom prst="rect">
              <a:avLst/>
            </a:prstGeom>
            <a:noFill/>
          </p:spPr>
          <p:txBody>
            <a:bodyPr wrap="square" rtlCol="0">
              <a:spAutoFit/>
            </a:bodyPr>
            <a:lstStyle/>
            <a:p>
              <a:pPr algn="ctr"/>
              <a:r>
                <a:rPr lang="ru-RU" b="1" dirty="0" smtClean="0"/>
                <a:t>ИК</a:t>
              </a:r>
              <a:endParaRPr lang="ru-RU" b="1" dirty="0"/>
            </a:p>
          </p:txBody>
        </p:sp>
        <p:sp>
          <p:nvSpPr>
            <p:cNvPr id="100" name="TextBox 99"/>
            <p:cNvSpPr txBox="1"/>
            <p:nvPr/>
          </p:nvSpPr>
          <p:spPr>
            <a:xfrm>
              <a:off x="2786050" y="3857628"/>
              <a:ext cx="785818" cy="369332"/>
            </a:xfrm>
            <a:prstGeom prst="rect">
              <a:avLst/>
            </a:prstGeom>
            <a:noFill/>
          </p:spPr>
          <p:txBody>
            <a:bodyPr wrap="square" rtlCol="0">
              <a:spAutoFit/>
            </a:bodyPr>
            <a:lstStyle/>
            <a:p>
              <a:pPr algn="ctr"/>
              <a:r>
                <a:rPr lang="ru-RU" b="1" dirty="0" smtClean="0"/>
                <a:t>ТГц</a:t>
              </a:r>
              <a:endParaRPr lang="ru-RU" b="1" dirty="0"/>
            </a:p>
          </p:txBody>
        </p:sp>
      </p:grpSp>
      <p:sp>
        <p:nvSpPr>
          <p:cNvPr id="36" name="Rectangle 4"/>
          <p:cNvSpPr>
            <a:spLocks noChangeArrowheads="1"/>
          </p:cNvSpPr>
          <p:nvPr/>
        </p:nvSpPr>
        <p:spPr bwMode="auto">
          <a:xfrm>
            <a:off x="0" y="0"/>
            <a:ext cx="9144000" cy="1000108"/>
          </a:xfrm>
          <a:prstGeom prst="rect">
            <a:avLst/>
          </a:prstGeom>
          <a:solidFill>
            <a:srgbClr val="7030A0"/>
          </a:solidFill>
          <a:ln w="9525">
            <a:noFill/>
            <a:miter lim="800000"/>
            <a:headEnd/>
            <a:tailEnd/>
          </a:ln>
        </p:spPr>
        <p:txBody>
          <a:bodyPr anchor="ctr">
            <a:noAutofit/>
          </a:bodyPr>
          <a:lstStyle/>
          <a:p>
            <a:pPr algn="just" eaLnBrk="0" hangingPunct="0"/>
            <a:r>
              <a:rPr lang="ru-RU" sz="2400" b="1" dirty="0" smtClean="0">
                <a:solidFill>
                  <a:schemeClr val="bg1"/>
                </a:solidFill>
              </a:rPr>
              <a:t>Комбинированный ИК-ТГц газовый спектрометр</a:t>
            </a:r>
          </a:p>
          <a:p>
            <a:pPr algn="just" eaLnBrk="0" hangingPunct="0"/>
            <a:r>
              <a:rPr lang="ru-RU" sz="2400" b="1" dirty="0" smtClean="0">
                <a:solidFill>
                  <a:schemeClr val="bg1"/>
                </a:solidFill>
                <a:ea typeface="Calibri" pitchFamily="34" charset="0"/>
                <a:cs typeface="Arial" pitchFamily="34" charset="0"/>
              </a:rPr>
              <a:t>для </a:t>
            </a:r>
            <a:r>
              <a:rPr lang="ru-RU" sz="2400" b="1" dirty="0">
                <a:solidFill>
                  <a:schemeClr val="bg1"/>
                </a:solidFill>
                <a:ea typeface="Calibri" pitchFamily="34" charset="0"/>
                <a:cs typeface="Arial" pitchFamily="34" charset="0"/>
              </a:rPr>
              <a:t>аналитических исследований</a:t>
            </a:r>
            <a:endParaRPr lang="ru-RU" sz="2400" dirty="0">
              <a:solidFill>
                <a:schemeClr val="bg1"/>
              </a:solidFill>
              <a:ea typeface="Calibri" pitchFamily="34" charset="0"/>
              <a:cs typeface="Arial" pitchFamily="34" charset="0"/>
            </a:endParaRPr>
          </a:p>
        </p:txBody>
      </p:sp>
      <p:sp>
        <p:nvSpPr>
          <p:cNvPr id="39" name="Rectangle 3"/>
          <p:cNvSpPr>
            <a:spLocks noChangeArrowheads="1"/>
          </p:cNvSpPr>
          <p:nvPr/>
        </p:nvSpPr>
        <p:spPr bwMode="auto">
          <a:xfrm>
            <a:off x="5500694" y="5357826"/>
            <a:ext cx="342899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000" dirty="0" smtClean="0">
                <a:solidFill>
                  <a:schemeClr val="accent4">
                    <a:lumMod val="50000"/>
                  </a:schemeClr>
                </a:solidFill>
                <a:latin typeface="+mj-lt"/>
                <a:cs typeface="Times New Roman" pitchFamily="18" charset="0"/>
              </a:rPr>
              <a:t>Источник  излучения ТГц частотного диапазона на основе генератора Ганна и умножителя частоты</a:t>
            </a:r>
            <a:endParaRPr kumimoji="0" lang="ru-RU" sz="2000" b="0" i="0" u="none" strike="noStrike" cap="none" normalizeH="0" baseline="0" dirty="0" smtClean="0">
              <a:ln>
                <a:noFill/>
              </a:ln>
              <a:solidFill>
                <a:schemeClr val="accent4">
                  <a:lumMod val="50000"/>
                </a:schemeClr>
              </a:solidFill>
              <a:effectLst/>
              <a:latin typeface="+mj-lt"/>
            </a:endParaRPr>
          </a:p>
        </p:txBody>
      </p:sp>
      <p:pic>
        <p:nvPicPr>
          <p:cNvPr id="40" name="Рисунок 39" descr="синтезатор на генераторе Ганна с подписями.JPG"/>
          <p:cNvPicPr>
            <a:picLocks noChangeAspect="1"/>
          </p:cNvPicPr>
          <p:nvPr/>
        </p:nvPicPr>
        <p:blipFill>
          <a:blip r:embed="rId4" cstate="print"/>
          <a:stretch>
            <a:fillRect/>
          </a:stretch>
        </p:blipFill>
        <p:spPr>
          <a:xfrm>
            <a:off x="0" y="3550334"/>
            <a:ext cx="5072098" cy="330766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4" descr="C:\Documents and Settings\Katja.DIZZY.000\Рабочий стол\фотки\research.jpg"/>
          <p:cNvPicPr>
            <a:picLocks noChangeAspect="1" noChangeArrowheads="1"/>
          </p:cNvPicPr>
          <p:nvPr/>
        </p:nvPicPr>
        <p:blipFill>
          <a:blip r:embed="rId2" cstate="print"/>
          <a:srcRect/>
          <a:stretch>
            <a:fillRect/>
          </a:stretch>
        </p:blipFill>
        <p:spPr bwMode="auto">
          <a:xfrm>
            <a:off x="5429250" y="4429125"/>
            <a:ext cx="3511550" cy="2428875"/>
          </a:xfrm>
          <a:prstGeom prst="rect">
            <a:avLst/>
          </a:prstGeom>
          <a:noFill/>
          <a:ln w="9525">
            <a:noFill/>
            <a:miter lim="800000"/>
            <a:headEnd/>
            <a:tailEnd/>
          </a:ln>
        </p:spPr>
      </p:pic>
      <p:pic>
        <p:nvPicPr>
          <p:cNvPr id="48131" name="Picture 6" descr="C:\Documents and Settings\Katja.DIZZY.000\Рабочий стол\фотки\patient1.jpg"/>
          <p:cNvPicPr>
            <a:picLocks noChangeAspect="1" noChangeArrowheads="1"/>
          </p:cNvPicPr>
          <p:nvPr/>
        </p:nvPicPr>
        <p:blipFill>
          <a:blip r:embed="rId3" cstate="print"/>
          <a:srcRect/>
          <a:stretch>
            <a:fillRect/>
          </a:stretch>
        </p:blipFill>
        <p:spPr bwMode="auto">
          <a:xfrm>
            <a:off x="214313" y="1408113"/>
            <a:ext cx="3857625" cy="2663825"/>
          </a:xfrm>
          <a:prstGeom prst="rect">
            <a:avLst/>
          </a:prstGeom>
          <a:noFill/>
          <a:ln w="9525">
            <a:noFill/>
            <a:miter lim="800000"/>
            <a:headEnd/>
            <a:tailEnd/>
          </a:ln>
        </p:spPr>
      </p:pic>
      <p:pic>
        <p:nvPicPr>
          <p:cNvPr id="48132" name="Picture 8" descr="C:\Documents and Settings\Katja.DIZZY.000\Рабочий стол\фотки\spectrometer2.jpg"/>
          <p:cNvPicPr>
            <a:picLocks noChangeAspect="1" noChangeArrowheads="1"/>
          </p:cNvPicPr>
          <p:nvPr/>
        </p:nvPicPr>
        <p:blipFill>
          <a:blip r:embed="rId4" cstate="print"/>
          <a:srcRect/>
          <a:stretch>
            <a:fillRect/>
          </a:stretch>
        </p:blipFill>
        <p:spPr bwMode="auto">
          <a:xfrm>
            <a:off x="142875" y="4017963"/>
            <a:ext cx="4857750" cy="2840037"/>
          </a:xfrm>
          <a:prstGeom prst="rect">
            <a:avLst/>
          </a:prstGeom>
          <a:noFill/>
          <a:ln w="9525">
            <a:noFill/>
            <a:miter lim="800000"/>
            <a:headEnd/>
            <a:tailEnd/>
          </a:ln>
        </p:spPr>
      </p:pic>
      <p:pic>
        <p:nvPicPr>
          <p:cNvPr id="48133" name="Рисунок 4" descr="IMG_7577.jpg"/>
          <p:cNvPicPr>
            <a:picLocks noChangeAspect="1"/>
          </p:cNvPicPr>
          <p:nvPr/>
        </p:nvPicPr>
        <p:blipFill>
          <a:blip r:embed="rId5" cstate="print"/>
          <a:srcRect/>
          <a:stretch>
            <a:fillRect/>
          </a:stretch>
        </p:blipFill>
        <p:spPr bwMode="auto">
          <a:xfrm>
            <a:off x="5000625" y="1408113"/>
            <a:ext cx="3524250" cy="2643187"/>
          </a:xfrm>
          <a:prstGeom prst="rect">
            <a:avLst/>
          </a:prstGeom>
          <a:noFill/>
          <a:ln w="9525">
            <a:noFill/>
            <a:miter lim="800000"/>
            <a:headEnd/>
            <a:tailEnd/>
          </a:ln>
        </p:spPr>
      </p:pic>
      <p:sp>
        <p:nvSpPr>
          <p:cNvPr id="8" name="Заголовок 1"/>
          <p:cNvSpPr txBox="1">
            <a:spLocks/>
          </p:cNvSpPr>
          <p:nvPr/>
        </p:nvSpPr>
        <p:spPr bwMode="auto">
          <a:xfrm>
            <a:off x="0" y="0"/>
            <a:ext cx="9144000" cy="914400"/>
          </a:xfrm>
          <a:prstGeom prst="rect">
            <a:avLst/>
          </a:prstGeom>
          <a:solidFill>
            <a:schemeClr val="accent6">
              <a:lumMod val="50000"/>
            </a:schemeClr>
          </a:solidFill>
          <a:ln w="9525">
            <a:noFill/>
            <a:miter lim="800000"/>
            <a:headEnd/>
            <a:tailEnd/>
          </a:ln>
        </p:spPr>
        <p:txBody>
          <a:bodyPr anchor="ctr"/>
          <a:lstStyle/>
          <a:p>
            <a:pPr lvl="0" eaLnBrk="0" hangingPunct="0">
              <a:defRPr/>
            </a:pPr>
            <a:r>
              <a:rPr lang="ru-RU" sz="2800" dirty="0" smtClean="0">
                <a:solidFill>
                  <a:schemeClr val="bg1"/>
                </a:solidFill>
                <a:latin typeface="+mj-lt"/>
                <a:ea typeface="+mj-ea"/>
                <a:cs typeface="+mj-cs"/>
              </a:rPr>
              <a:t>Анализ </a:t>
            </a:r>
            <a:r>
              <a:rPr lang="ru-RU" sz="2800" dirty="0">
                <a:solidFill>
                  <a:schemeClr val="bg1"/>
                </a:solidFill>
                <a:latin typeface="+mj-lt"/>
                <a:ea typeface="+mj-ea"/>
                <a:cs typeface="+mj-cs"/>
              </a:rPr>
              <a:t>выдыхаемого воздуха</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85750" y="1143000"/>
            <a:ext cx="8715375" cy="430213"/>
          </a:xfrm>
          <a:prstGeom prst="rect">
            <a:avLst/>
          </a:prstGeom>
        </p:spPr>
        <p:txBody>
          <a:bodyPr>
            <a:spAutoFit/>
          </a:bodyPr>
          <a:lstStyle/>
          <a:p>
            <a:pPr fontAlgn="auto">
              <a:spcBef>
                <a:spcPts val="0"/>
              </a:spcBef>
              <a:spcAft>
                <a:spcPts val="0"/>
              </a:spcAft>
              <a:defRPr/>
            </a:pPr>
            <a:r>
              <a:rPr lang="ru-RU" sz="2200" b="1" kern="0" dirty="0">
                <a:solidFill>
                  <a:srgbClr val="002060"/>
                </a:solidFill>
                <a:cs typeface="Tahoma" pitchFamily="34" charset="0"/>
              </a:rPr>
              <a:t>Заболевания ЖКТ</a:t>
            </a:r>
            <a:r>
              <a:rPr lang="en-US" sz="2200" b="1" kern="0" dirty="0">
                <a:solidFill>
                  <a:srgbClr val="002060"/>
                </a:solidFill>
                <a:cs typeface="Tahoma" pitchFamily="34" charset="0"/>
              </a:rPr>
              <a:t>: </a:t>
            </a:r>
            <a:r>
              <a:rPr lang="ru-RU" sz="2200" b="1" kern="0" dirty="0">
                <a:solidFill>
                  <a:srgbClr val="002060"/>
                </a:solidFill>
                <a:cs typeface="Tahoma" pitchFamily="34" charset="0"/>
              </a:rPr>
              <a:t> концентрации </a:t>
            </a:r>
            <a:r>
              <a:rPr lang="en-US" sz="2200" b="1" kern="0" dirty="0">
                <a:solidFill>
                  <a:srgbClr val="002060"/>
                </a:solidFill>
                <a:cs typeface="Tahoma" pitchFamily="34" charset="0"/>
              </a:rPr>
              <a:t>NH</a:t>
            </a:r>
            <a:r>
              <a:rPr lang="en-US" sz="2200" b="1" kern="0" baseline="-25000" dirty="0">
                <a:solidFill>
                  <a:srgbClr val="002060"/>
                </a:solidFill>
                <a:cs typeface="Tahoma" pitchFamily="34" charset="0"/>
              </a:rPr>
              <a:t>3</a:t>
            </a:r>
            <a:r>
              <a:rPr lang="en-US" sz="2200" b="1" kern="0" dirty="0">
                <a:solidFill>
                  <a:srgbClr val="002060"/>
                </a:solidFill>
                <a:cs typeface="Tahoma" pitchFamily="34" charset="0"/>
              </a:rPr>
              <a:t> </a:t>
            </a:r>
            <a:r>
              <a:rPr lang="ru-RU" sz="2200" b="1" kern="0" dirty="0">
                <a:solidFill>
                  <a:srgbClr val="002060"/>
                </a:solidFill>
                <a:cs typeface="Tahoma" pitchFamily="34" charset="0"/>
              </a:rPr>
              <a:t>в выдыхаемом воздухе</a:t>
            </a:r>
          </a:p>
        </p:txBody>
      </p:sp>
      <p:sp>
        <p:nvSpPr>
          <p:cNvPr id="7" name="Прямоугольник 6"/>
          <p:cNvSpPr>
            <a:spLocks noChangeArrowheads="1"/>
          </p:cNvSpPr>
          <p:nvPr/>
        </p:nvSpPr>
        <p:spPr bwMode="auto">
          <a:xfrm>
            <a:off x="357188" y="1643063"/>
            <a:ext cx="8572500" cy="1323439"/>
          </a:xfrm>
          <a:prstGeom prst="rect">
            <a:avLst/>
          </a:prstGeom>
          <a:noFill/>
          <a:ln w="9525">
            <a:noFill/>
            <a:miter lim="800000"/>
            <a:headEnd/>
            <a:tailEnd/>
          </a:ln>
        </p:spPr>
        <p:txBody>
          <a:bodyPr>
            <a:spAutoFit/>
          </a:bodyPr>
          <a:lstStyle/>
          <a:p>
            <a:pPr fontAlgn="auto">
              <a:spcBef>
                <a:spcPts val="0"/>
              </a:spcBef>
              <a:spcAft>
                <a:spcPts val="0"/>
              </a:spcAft>
              <a:buFont typeface="Arial" pitchFamily="34" charset="0"/>
              <a:buChar char="•"/>
              <a:defRPr/>
            </a:pPr>
            <a:r>
              <a:rPr lang="en-US" sz="2000" kern="0" dirty="0"/>
              <a:t> </a:t>
            </a:r>
            <a:r>
              <a:rPr lang="ru-RU" sz="2000" kern="0" dirty="0"/>
              <a:t>измерения концентрации аммиака проводились в образцах выдыхаемого воздуха, в образце воздуха, взятом непосредственно из желудка с использованием эндоскопического оборудования пациентов с </a:t>
            </a:r>
            <a:r>
              <a:rPr lang="en-US" sz="2000" kern="0" dirty="0"/>
              <a:t>Helicobacter pylori </a:t>
            </a:r>
            <a:r>
              <a:rPr lang="ru-RU" sz="2000" kern="0" dirty="0"/>
              <a:t>и в образце воздуха здоровых добровольцев</a:t>
            </a:r>
            <a:endParaRPr lang="ru-RU" kern="0" dirty="0">
              <a:cs typeface="Tahoma" pitchFamily="34" charset="0"/>
            </a:endParaRPr>
          </a:p>
        </p:txBody>
      </p:sp>
      <p:graphicFrame>
        <p:nvGraphicFramePr>
          <p:cNvPr id="11" name="Таблица 10"/>
          <p:cNvGraphicFramePr>
            <a:graphicFrameLocks noGrp="1"/>
          </p:cNvGraphicFramePr>
          <p:nvPr/>
        </p:nvGraphicFramePr>
        <p:xfrm>
          <a:off x="1071563" y="3214688"/>
          <a:ext cx="6572296" cy="3509138"/>
        </p:xfrm>
        <a:graphic>
          <a:graphicData uri="http://schemas.openxmlformats.org/drawingml/2006/table">
            <a:tbl>
              <a:tblPr>
                <a:tableStyleId>{E8B1032C-EA38-4F05-BA0D-38AFFFC7BED3}</a:tableStyleId>
              </a:tblPr>
              <a:tblGrid>
                <a:gridCol w="762006"/>
                <a:gridCol w="2645904"/>
                <a:gridCol w="3164386"/>
              </a:tblGrid>
              <a:tr h="470518">
                <a:tc>
                  <a:txBody>
                    <a:bodyPr/>
                    <a:lstStyle/>
                    <a:p>
                      <a:pPr algn="ctr">
                        <a:lnSpc>
                          <a:spcPct val="150000"/>
                        </a:lnSpc>
                        <a:spcAft>
                          <a:spcPts val="0"/>
                        </a:spcAft>
                      </a:pPr>
                      <a:r>
                        <a:rPr lang="en-US" sz="1800" dirty="0">
                          <a:solidFill>
                            <a:schemeClr val="tx1"/>
                          </a:solidFill>
                        </a:rPr>
                        <a:t>No</a:t>
                      </a:r>
                      <a:endParaRPr lang="ru-RU" sz="1800" dirty="0">
                        <a:solidFill>
                          <a:schemeClr val="tx1"/>
                        </a:solidFill>
                        <a:latin typeface="+mn-lt"/>
                        <a:ea typeface="Times New Roman"/>
                        <a:cs typeface="Arial" pitchFamily="34" charset="0"/>
                      </a:endParaRPr>
                    </a:p>
                  </a:txBody>
                  <a:tcPr marL="68580" marR="68580" marT="36195" marB="36195" anchor="b"/>
                </a:tc>
                <a:tc gridSpan="2">
                  <a:txBody>
                    <a:bodyPr/>
                    <a:lstStyle/>
                    <a:p>
                      <a:pPr algn="ctr">
                        <a:lnSpc>
                          <a:spcPct val="150000"/>
                        </a:lnSpc>
                        <a:spcAft>
                          <a:spcPts val="0"/>
                        </a:spcAft>
                      </a:pPr>
                      <a:r>
                        <a:rPr lang="ru-RU" sz="1800" dirty="0" smtClean="0">
                          <a:solidFill>
                            <a:schemeClr val="tx1"/>
                          </a:solidFill>
                        </a:rPr>
                        <a:t>Концентрация аммиака</a:t>
                      </a:r>
                      <a:r>
                        <a:rPr lang="en-US" sz="1800" dirty="0" smtClean="0">
                          <a:solidFill>
                            <a:schemeClr val="tx1"/>
                          </a:solidFill>
                        </a:rPr>
                        <a:t>, </a:t>
                      </a:r>
                      <a:r>
                        <a:rPr lang="en-US" sz="1800" dirty="0" err="1" smtClean="0">
                          <a:solidFill>
                            <a:schemeClr val="tx1"/>
                          </a:solidFill>
                        </a:rPr>
                        <a:t>ppm</a:t>
                      </a:r>
                      <a:endParaRPr lang="ru-RU" sz="1800" baseline="30000" dirty="0">
                        <a:solidFill>
                          <a:schemeClr val="tx1"/>
                        </a:solidFill>
                        <a:latin typeface="+mn-lt"/>
                        <a:ea typeface="Times New Roman"/>
                        <a:cs typeface="Arial" pitchFamily="34" charset="0"/>
                      </a:endParaRPr>
                    </a:p>
                  </a:txBody>
                  <a:tcPr marL="68580" marR="68580" marT="36195" marB="36195" anchor="b"/>
                </a:tc>
                <a:tc hMerge="1">
                  <a:txBody>
                    <a:bodyPr/>
                    <a:lstStyle/>
                    <a:p>
                      <a:pPr algn="ctr">
                        <a:lnSpc>
                          <a:spcPct val="150000"/>
                        </a:lnSpc>
                        <a:spcAft>
                          <a:spcPts val="0"/>
                        </a:spcAft>
                      </a:pPr>
                      <a:endParaRPr lang="ru-RU" sz="1800" dirty="0">
                        <a:solidFill>
                          <a:schemeClr val="bg1"/>
                        </a:solidFill>
                        <a:latin typeface="Arial" pitchFamily="34" charset="0"/>
                        <a:ea typeface="Times New Roman"/>
                        <a:cs typeface="Arial" pitchFamily="34" charset="0"/>
                      </a:endParaRPr>
                    </a:p>
                  </a:txBody>
                  <a:tcPr marL="68580" marR="68580" marT="36195" marB="36195" anchor="b">
                    <a:lnL>
                      <a:noFill/>
                    </a:lnL>
                    <a:lnR>
                      <a:noFill/>
                    </a:lnR>
                    <a:lnT>
                      <a:noFill/>
                    </a:lnT>
                    <a:lnB w="12700" cap="flat" cmpd="sng" algn="ctr">
                      <a:solidFill>
                        <a:srgbClr val="000000"/>
                      </a:solidFill>
                      <a:prstDash val="solid"/>
                      <a:round/>
                      <a:headEnd type="none" w="med" len="med"/>
                      <a:tailEnd type="none" w="med" len="med"/>
                    </a:lnB>
                  </a:tcPr>
                </a:tc>
              </a:tr>
              <a:tr h="605918">
                <a:tc gridSpan="2">
                  <a:txBody>
                    <a:bodyPr/>
                    <a:lstStyle/>
                    <a:p>
                      <a:pPr algn="ctr">
                        <a:lnSpc>
                          <a:spcPct val="100000"/>
                        </a:lnSpc>
                        <a:spcAft>
                          <a:spcPts val="0"/>
                        </a:spcAft>
                      </a:pPr>
                      <a:r>
                        <a:rPr lang="ru-RU" sz="1800" dirty="0" smtClean="0">
                          <a:solidFill>
                            <a:schemeClr val="tx1"/>
                          </a:solidFill>
                        </a:rPr>
                        <a:t>Здоровые добровольцы</a:t>
                      </a:r>
                      <a:endParaRPr lang="ru-RU" sz="1800" dirty="0">
                        <a:solidFill>
                          <a:schemeClr val="tx1"/>
                        </a:solidFill>
                        <a:latin typeface="+mn-lt"/>
                        <a:ea typeface="Times New Roman"/>
                        <a:cs typeface="Arial" pitchFamily="34" charset="0"/>
                      </a:endParaRPr>
                    </a:p>
                  </a:txBody>
                  <a:tcPr marL="68580" marR="68580" marT="36195" marB="36195" anchor="b"/>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solidFill>
                            <a:schemeClr val="tx1"/>
                          </a:solidFill>
                        </a:rPr>
                        <a:t>Пациенты</a:t>
                      </a:r>
                      <a:r>
                        <a:rPr lang="ru-RU" sz="1800" baseline="0" dirty="0" smtClean="0">
                          <a:solidFill>
                            <a:schemeClr val="tx1"/>
                          </a:solidFill>
                        </a:rPr>
                        <a:t> с </a:t>
                      </a:r>
                      <a:r>
                        <a:rPr lang="en-US" sz="1800" dirty="0" smtClean="0">
                          <a:solidFill>
                            <a:schemeClr val="tx1"/>
                          </a:solidFill>
                        </a:rPr>
                        <a:t>Helicobacter pylori </a:t>
                      </a:r>
                      <a:endParaRPr lang="ru-RU" sz="1800" dirty="0" smtClean="0">
                        <a:solidFill>
                          <a:schemeClr val="tx1"/>
                        </a:solidFill>
                        <a:latin typeface="+mn-lt"/>
                        <a:ea typeface="Times New Roman"/>
                        <a:cs typeface="Arial" pitchFamily="34" charset="0"/>
                      </a:endParaRPr>
                    </a:p>
                  </a:txBody>
                  <a:tcPr marL="68580" marR="68580" marT="36195" marB="36195" anchor="b"/>
                </a:tc>
              </a:tr>
              <a:tr h="470518">
                <a:tc>
                  <a:txBody>
                    <a:bodyPr/>
                    <a:lstStyle/>
                    <a:p>
                      <a:pPr algn="ctr">
                        <a:lnSpc>
                          <a:spcPct val="150000"/>
                        </a:lnSpc>
                        <a:spcAft>
                          <a:spcPts val="0"/>
                        </a:spcAft>
                      </a:pPr>
                      <a:r>
                        <a:rPr lang="en-US" sz="1800">
                          <a:solidFill>
                            <a:schemeClr val="tx1"/>
                          </a:solidFill>
                        </a:rPr>
                        <a:t>1</a:t>
                      </a:r>
                      <a:endParaRPr lang="ru-RU" sz="1800">
                        <a:solidFill>
                          <a:schemeClr val="tx1"/>
                        </a:solidFill>
                        <a:latin typeface="+mn-lt"/>
                        <a:ea typeface="Times New Roman"/>
                        <a:cs typeface="Arial" pitchFamily="34" charset="0"/>
                      </a:endParaRPr>
                    </a:p>
                  </a:txBody>
                  <a:tcPr marL="68580" marR="68580" marT="36195" marB="36195"/>
                </a:tc>
                <a:tc>
                  <a:txBody>
                    <a:bodyPr/>
                    <a:lstStyle/>
                    <a:p>
                      <a:pPr algn="ctr">
                        <a:lnSpc>
                          <a:spcPct val="150000"/>
                        </a:lnSpc>
                        <a:spcAft>
                          <a:spcPts val="0"/>
                        </a:spcAft>
                      </a:pPr>
                      <a:r>
                        <a:rPr lang="de-DE" sz="1800" dirty="0" smtClean="0">
                          <a:solidFill>
                            <a:schemeClr val="tx1"/>
                          </a:solidFill>
                        </a:rPr>
                        <a:t>9,8651</a:t>
                      </a:r>
                      <a:endParaRPr lang="ru-RU" sz="1800" dirty="0">
                        <a:solidFill>
                          <a:schemeClr val="tx1"/>
                        </a:solidFill>
                        <a:latin typeface="+mn-lt"/>
                        <a:ea typeface="Times New Roman"/>
                        <a:cs typeface="Arial" pitchFamily="34" charset="0"/>
                      </a:endParaRPr>
                    </a:p>
                  </a:txBody>
                  <a:tcPr marL="68580" marR="68580" marT="36195" marB="36195" anchor="b"/>
                </a:tc>
                <a:tc>
                  <a:txBody>
                    <a:bodyPr/>
                    <a:lstStyle/>
                    <a:p>
                      <a:pPr algn="ctr">
                        <a:lnSpc>
                          <a:spcPct val="150000"/>
                        </a:lnSpc>
                        <a:spcAft>
                          <a:spcPts val="0"/>
                        </a:spcAft>
                      </a:pPr>
                      <a:r>
                        <a:rPr lang="de-DE" sz="1800" dirty="0" smtClean="0">
                          <a:solidFill>
                            <a:schemeClr val="tx1"/>
                          </a:solidFill>
                        </a:rPr>
                        <a:t>90,5624</a:t>
                      </a:r>
                      <a:endParaRPr lang="ru-RU" sz="1800" dirty="0">
                        <a:solidFill>
                          <a:schemeClr val="tx1"/>
                        </a:solidFill>
                        <a:latin typeface="+mn-lt"/>
                        <a:ea typeface="Times New Roman"/>
                        <a:cs typeface="Arial" pitchFamily="34" charset="0"/>
                      </a:endParaRPr>
                    </a:p>
                  </a:txBody>
                  <a:tcPr marL="68580" marR="68580" marT="36195" marB="36195" anchor="b"/>
                </a:tc>
              </a:tr>
              <a:tr h="470518">
                <a:tc>
                  <a:txBody>
                    <a:bodyPr/>
                    <a:lstStyle/>
                    <a:p>
                      <a:pPr algn="ctr">
                        <a:lnSpc>
                          <a:spcPct val="150000"/>
                        </a:lnSpc>
                        <a:spcAft>
                          <a:spcPts val="0"/>
                        </a:spcAft>
                      </a:pPr>
                      <a:r>
                        <a:rPr lang="en-US" sz="1800">
                          <a:solidFill>
                            <a:schemeClr val="tx1"/>
                          </a:solidFill>
                        </a:rPr>
                        <a:t>2</a:t>
                      </a:r>
                      <a:endParaRPr lang="ru-RU" sz="1800">
                        <a:solidFill>
                          <a:schemeClr val="tx1"/>
                        </a:solidFill>
                        <a:latin typeface="+mn-lt"/>
                        <a:ea typeface="Times New Roman"/>
                        <a:cs typeface="Arial" pitchFamily="34" charset="0"/>
                      </a:endParaRPr>
                    </a:p>
                  </a:txBody>
                  <a:tcPr marL="68580" marR="68580" marT="36195" marB="36195"/>
                </a:tc>
                <a:tc>
                  <a:txBody>
                    <a:bodyPr/>
                    <a:lstStyle/>
                    <a:p>
                      <a:pPr algn="ctr">
                        <a:lnSpc>
                          <a:spcPct val="150000"/>
                        </a:lnSpc>
                        <a:spcAft>
                          <a:spcPts val="0"/>
                        </a:spcAft>
                      </a:pPr>
                      <a:r>
                        <a:rPr lang="de-DE" sz="1800" dirty="0" smtClean="0">
                          <a:solidFill>
                            <a:schemeClr val="tx1"/>
                          </a:solidFill>
                        </a:rPr>
                        <a:t>10,45328</a:t>
                      </a:r>
                      <a:endParaRPr lang="ru-RU" sz="1800" dirty="0">
                        <a:solidFill>
                          <a:schemeClr val="tx1"/>
                        </a:solidFill>
                        <a:latin typeface="+mn-lt"/>
                        <a:ea typeface="Times New Roman"/>
                        <a:cs typeface="Arial" pitchFamily="34" charset="0"/>
                      </a:endParaRPr>
                    </a:p>
                  </a:txBody>
                  <a:tcPr marL="68580" marR="68580" marT="36195" marB="36195" anchor="b"/>
                </a:tc>
                <a:tc>
                  <a:txBody>
                    <a:bodyPr/>
                    <a:lstStyle/>
                    <a:p>
                      <a:pPr algn="ctr">
                        <a:lnSpc>
                          <a:spcPct val="150000"/>
                        </a:lnSpc>
                        <a:spcAft>
                          <a:spcPts val="0"/>
                        </a:spcAft>
                      </a:pPr>
                      <a:r>
                        <a:rPr lang="de-DE" sz="1800" dirty="0" smtClean="0">
                          <a:solidFill>
                            <a:schemeClr val="tx1"/>
                          </a:solidFill>
                        </a:rPr>
                        <a:t>75,1254</a:t>
                      </a:r>
                      <a:endParaRPr lang="ru-RU" sz="1800" dirty="0">
                        <a:solidFill>
                          <a:schemeClr val="tx1"/>
                        </a:solidFill>
                        <a:latin typeface="+mn-lt"/>
                        <a:ea typeface="Times New Roman"/>
                        <a:cs typeface="Arial" pitchFamily="34" charset="0"/>
                      </a:endParaRPr>
                    </a:p>
                  </a:txBody>
                  <a:tcPr marL="68580" marR="68580" marT="36195" marB="36195" anchor="b"/>
                </a:tc>
              </a:tr>
              <a:tr h="470518">
                <a:tc>
                  <a:txBody>
                    <a:bodyPr/>
                    <a:lstStyle/>
                    <a:p>
                      <a:pPr algn="ctr">
                        <a:lnSpc>
                          <a:spcPct val="150000"/>
                        </a:lnSpc>
                        <a:spcAft>
                          <a:spcPts val="0"/>
                        </a:spcAft>
                      </a:pPr>
                      <a:r>
                        <a:rPr lang="de-DE" sz="1800">
                          <a:solidFill>
                            <a:schemeClr val="tx1"/>
                          </a:solidFill>
                        </a:rPr>
                        <a:t>3</a:t>
                      </a:r>
                      <a:endParaRPr lang="ru-RU" sz="1800">
                        <a:solidFill>
                          <a:schemeClr val="tx1"/>
                        </a:solidFill>
                        <a:latin typeface="+mn-lt"/>
                        <a:ea typeface="Times New Roman"/>
                        <a:cs typeface="Arial" pitchFamily="34" charset="0"/>
                      </a:endParaRPr>
                    </a:p>
                  </a:txBody>
                  <a:tcPr marL="68580" marR="68580" marT="36195" marB="36195" anchor="b"/>
                </a:tc>
                <a:tc>
                  <a:txBody>
                    <a:bodyPr/>
                    <a:lstStyle/>
                    <a:p>
                      <a:pPr algn="ctr">
                        <a:lnSpc>
                          <a:spcPct val="150000"/>
                        </a:lnSpc>
                        <a:spcAft>
                          <a:spcPts val="0"/>
                        </a:spcAft>
                      </a:pPr>
                      <a:r>
                        <a:rPr lang="de-DE" sz="1800" dirty="0" smtClean="0">
                          <a:solidFill>
                            <a:schemeClr val="tx1"/>
                          </a:solidFill>
                        </a:rPr>
                        <a:t>8,7523</a:t>
                      </a:r>
                      <a:endParaRPr lang="ru-RU" sz="1800" dirty="0">
                        <a:solidFill>
                          <a:schemeClr val="tx1"/>
                        </a:solidFill>
                        <a:latin typeface="+mn-lt"/>
                        <a:ea typeface="Times New Roman"/>
                        <a:cs typeface="Arial" pitchFamily="34" charset="0"/>
                      </a:endParaRPr>
                    </a:p>
                  </a:txBody>
                  <a:tcPr marL="68580" marR="68580" marT="36195" marB="36195" anchor="b"/>
                </a:tc>
                <a:tc>
                  <a:txBody>
                    <a:bodyPr/>
                    <a:lstStyle/>
                    <a:p>
                      <a:pPr algn="ctr">
                        <a:lnSpc>
                          <a:spcPct val="150000"/>
                        </a:lnSpc>
                        <a:spcAft>
                          <a:spcPts val="0"/>
                        </a:spcAft>
                      </a:pPr>
                      <a:r>
                        <a:rPr lang="de-DE" sz="1800" dirty="0" smtClean="0">
                          <a:solidFill>
                            <a:schemeClr val="tx1"/>
                          </a:solidFill>
                        </a:rPr>
                        <a:t>100,415</a:t>
                      </a:r>
                      <a:endParaRPr lang="ru-RU" sz="1800" dirty="0">
                        <a:solidFill>
                          <a:schemeClr val="tx1"/>
                        </a:solidFill>
                        <a:latin typeface="+mn-lt"/>
                        <a:ea typeface="Times New Roman"/>
                        <a:cs typeface="Arial" pitchFamily="34" charset="0"/>
                      </a:endParaRPr>
                    </a:p>
                  </a:txBody>
                  <a:tcPr marL="68580" marR="68580" marT="36195" marB="36195" anchor="b"/>
                </a:tc>
              </a:tr>
              <a:tr h="470518">
                <a:tc>
                  <a:txBody>
                    <a:bodyPr/>
                    <a:lstStyle/>
                    <a:p>
                      <a:pPr algn="ctr">
                        <a:lnSpc>
                          <a:spcPct val="150000"/>
                        </a:lnSpc>
                        <a:spcAft>
                          <a:spcPts val="0"/>
                        </a:spcAft>
                      </a:pPr>
                      <a:r>
                        <a:rPr lang="ru-RU" sz="1800" dirty="0" smtClean="0">
                          <a:solidFill>
                            <a:schemeClr val="tx1"/>
                          </a:solidFill>
                        </a:rPr>
                        <a:t>4</a:t>
                      </a:r>
                      <a:endParaRPr lang="ru-RU" sz="1800" dirty="0">
                        <a:solidFill>
                          <a:schemeClr val="tx1"/>
                        </a:solidFill>
                        <a:latin typeface="+mn-lt"/>
                        <a:ea typeface="Times New Roman"/>
                        <a:cs typeface="Arial" pitchFamily="34" charset="0"/>
                      </a:endParaRPr>
                    </a:p>
                  </a:txBody>
                  <a:tcPr marL="68580" marR="68580" marT="36195" marB="36195" anchor="b"/>
                </a:tc>
                <a:tc>
                  <a:txBody>
                    <a:bodyPr/>
                    <a:lstStyle/>
                    <a:p>
                      <a:endParaRPr lang="ru-RU" sz="1800" dirty="0">
                        <a:solidFill>
                          <a:schemeClr val="tx1"/>
                        </a:solidFill>
                        <a:latin typeface="+mn-lt"/>
                        <a:cs typeface="Arial" pitchFamily="34" charset="0"/>
                      </a:endParaRPr>
                    </a:p>
                  </a:txBody>
                  <a:tcPr marL="68580" marR="68580" marT="36195" marB="36195" anchor="b"/>
                </a:tc>
                <a:tc>
                  <a:txBody>
                    <a:bodyPr/>
                    <a:lstStyle/>
                    <a:p>
                      <a:pPr algn="ctr">
                        <a:lnSpc>
                          <a:spcPct val="150000"/>
                        </a:lnSpc>
                        <a:spcAft>
                          <a:spcPts val="0"/>
                        </a:spcAft>
                      </a:pPr>
                      <a:r>
                        <a:rPr lang="de-DE" sz="1800" dirty="0" smtClean="0">
                          <a:solidFill>
                            <a:schemeClr val="tx1"/>
                          </a:solidFill>
                        </a:rPr>
                        <a:t>76,4129</a:t>
                      </a:r>
                      <a:endParaRPr lang="ru-RU" sz="1800" dirty="0">
                        <a:solidFill>
                          <a:schemeClr val="tx1"/>
                        </a:solidFill>
                        <a:latin typeface="+mn-lt"/>
                        <a:ea typeface="Times New Roman"/>
                        <a:cs typeface="Arial" pitchFamily="34" charset="0"/>
                      </a:endParaRPr>
                    </a:p>
                  </a:txBody>
                  <a:tcPr marL="68580" marR="68580" marT="36195" marB="36195" anchor="b"/>
                </a:tc>
              </a:tr>
              <a:tr h="470518">
                <a:tc>
                  <a:txBody>
                    <a:bodyPr/>
                    <a:lstStyle/>
                    <a:p>
                      <a:pPr algn="ctr">
                        <a:lnSpc>
                          <a:spcPct val="150000"/>
                        </a:lnSpc>
                        <a:spcAft>
                          <a:spcPts val="0"/>
                        </a:spcAft>
                      </a:pPr>
                      <a:r>
                        <a:rPr lang="ru-RU" sz="1800" dirty="0" smtClean="0">
                          <a:solidFill>
                            <a:schemeClr val="tx1"/>
                          </a:solidFill>
                        </a:rPr>
                        <a:t>5</a:t>
                      </a:r>
                      <a:endParaRPr lang="ru-RU" sz="1800" dirty="0">
                        <a:solidFill>
                          <a:schemeClr val="tx1"/>
                        </a:solidFill>
                        <a:latin typeface="+mn-lt"/>
                        <a:ea typeface="Times New Roman"/>
                        <a:cs typeface="Arial" pitchFamily="34" charset="0"/>
                      </a:endParaRPr>
                    </a:p>
                  </a:txBody>
                  <a:tcPr marL="68580" marR="68580" marT="36195" marB="36195" anchor="b"/>
                </a:tc>
                <a:tc>
                  <a:txBody>
                    <a:bodyPr/>
                    <a:lstStyle/>
                    <a:p>
                      <a:endParaRPr lang="ru-RU" sz="1800" dirty="0">
                        <a:solidFill>
                          <a:schemeClr val="tx1"/>
                        </a:solidFill>
                        <a:latin typeface="+mn-lt"/>
                        <a:cs typeface="Arial" pitchFamily="34" charset="0"/>
                      </a:endParaRPr>
                    </a:p>
                  </a:txBody>
                  <a:tcPr marL="68580" marR="68580" marT="36195" marB="36195" anchor="b"/>
                </a:tc>
                <a:tc>
                  <a:txBody>
                    <a:bodyPr/>
                    <a:lstStyle/>
                    <a:p>
                      <a:pPr algn="ctr">
                        <a:lnSpc>
                          <a:spcPct val="150000"/>
                        </a:lnSpc>
                        <a:spcAft>
                          <a:spcPts val="0"/>
                        </a:spcAft>
                      </a:pPr>
                      <a:r>
                        <a:rPr lang="en-US" sz="1800" dirty="0" smtClean="0">
                          <a:solidFill>
                            <a:schemeClr val="tx1"/>
                          </a:solidFill>
                        </a:rPr>
                        <a:t>87,43</a:t>
                      </a:r>
                      <a:endParaRPr lang="ru-RU" sz="1800" dirty="0">
                        <a:solidFill>
                          <a:schemeClr val="tx1"/>
                        </a:solidFill>
                        <a:latin typeface="+mn-lt"/>
                        <a:ea typeface="Times New Roman"/>
                        <a:cs typeface="Arial" pitchFamily="34" charset="0"/>
                      </a:endParaRPr>
                    </a:p>
                  </a:txBody>
                  <a:tcPr marL="68580" marR="68580" marT="36195" marB="36195" anchor="b"/>
                </a:tc>
              </a:tr>
            </a:tbl>
          </a:graphicData>
        </a:graphic>
      </p:graphicFrame>
      <p:sp>
        <p:nvSpPr>
          <p:cNvPr id="9" name="Заголовок 1"/>
          <p:cNvSpPr txBox="1">
            <a:spLocks/>
          </p:cNvSpPr>
          <p:nvPr/>
        </p:nvSpPr>
        <p:spPr bwMode="auto">
          <a:xfrm>
            <a:off x="0" y="0"/>
            <a:ext cx="9144000" cy="914400"/>
          </a:xfrm>
          <a:prstGeom prst="rect">
            <a:avLst/>
          </a:prstGeom>
          <a:solidFill>
            <a:schemeClr val="accent6">
              <a:lumMod val="50000"/>
            </a:schemeClr>
          </a:solidFill>
          <a:ln w="9525">
            <a:noFill/>
            <a:miter lim="800000"/>
            <a:headEnd/>
            <a:tailEnd/>
          </a:ln>
        </p:spPr>
        <p:txBody>
          <a:bodyPr anchor="ctr"/>
          <a:lstStyle/>
          <a:p>
            <a:pPr lvl="0" eaLnBrk="0" hangingPunct="0">
              <a:defRPr/>
            </a:pPr>
            <a:r>
              <a:rPr lang="ru-RU" sz="2800" dirty="0" smtClean="0">
                <a:solidFill>
                  <a:schemeClr val="bg1"/>
                </a:solidFill>
                <a:latin typeface="+mj-lt"/>
                <a:ea typeface="+mj-ea"/>
                <a:cs typeface="+mj-cs"/>
              </a:rPr>
              <a:t>Анализ </a:t>
            </a:r>
            <a:r>
              <a:rPr lang="ru-RU" sz="2800" dirty="0">
                <a:solidFill>
                  <a:schemeClr val="bg1"/>
                </a:solidFill>
                <a:latin typeface="+mj-lt"/>
                <a:ea typeface="+mj-ea"/>
                <a:cs typeface="+mj-cs"/>
              </a:rPr>
              <a:t>выдыхаемого воздуха</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ChangeArrowheads="1"/>
          </p:cNvSpPr>
          <p:nvPr/>
        </p:nvSpPr>
        <p:spPr bwMode="auto">
          <a:xfrm>
            <a:off x="0" y="1357313"/>
            <a:ext cx="8964613" cy="1311275"/>
          </a:xfrm>
          <a:prstGeom prst="rect">
            <a:avLst/>
          </a:prstGeom>
          <a:noFill/>
          <a:ln w="9525">
            <a:noFill/>
            <a:miter lim="800000"/>
            <a:headEnd/>
            <a:tailEnd/>
          </a:ln>
        </p:spPr>
        <p:txBody>
          <a:bodyPr anchor="ctr">
            <a:spAutoFit/>
          </a:bodyPr>
          <a:lstStyle/>
          <a:p>
            <a:pPr algn="ctr"/>
            <a:r>
              <a:rPr lang="ru-RU" sz="2000" dirty="0"/>
              <a:t>Линия </a:t>
            </a:r>
            <a:r>
              <a:rPr lang="en-US" sz="2000" dirty="0"/>
              <a:t>NO</a:t>
            </a:r>
            <a:r>
              <a:rPr lang="ru-RU" sz="2000" dirty="0"/>
              <a:t> вблизи частоты 150,176 ГГц в образце выдыхаемого воздуха онкологического больного: красный график  соответствует выдыхаемому воздуху больного до сеанса лучевой терапии (ЛТ), синий график соответствует выдыхаемому воздуху больного после сеанса ЛТ. </a:t>
            </a:r>
          </a:p>
        </p:txBody>
      </p:sp>
      <p:pic>
        <p:nvPicPr>
          <p:cNvPr id="55299" name="Рисунок 11" descr="ris new испр1.JPG"/>
          <p:cNvPicPr>
            <a:picLocks noChangeAspect="1"/>
          </p:cNvPicPr>
          <p:nvPr/>
        </p:nvPicPr>
        <p:blipFill>
          <a:blip r:embed="rId2" cstate="print"/>
          <a:srcRect/>
          <a:stretch>
            <a:fillRect/>
          </a:stretch>
        </p:blipFill>
        <p:spPr bwMode="auto">
          <a:xfrm>
            <a:off x="1428750" y="2778125"/>
            <a:ext cx="6832600" cy="4079875"/>
          </a:xfrm>
          <a:prstGeom prst="rect">
            <a:avLst/>
          </a:prstGeom>
          <a:noFill/>
          <a:ln w="9525">
            <a:noFill/>
            <a:miter lim="800000"/>
            <a:headEnd/>
            <a:tailEnd/>
          </a:ln>
        </p:spPr>
      </p:pic>
      <p:sp>
        <p:nvSpPr>
          <p:cNvPr id="8" name="Text Box 5"/>
          <p:cNvSpPr txBox="1">
            <a:spLocks noChangeArrowheads="1"/>
          </p:cNvSpPr>
          <p:nvPr/>
        </p:nvSpPr>
        <p:spPr bwMode="auto">
          <a:xfrm>
            <a:off x="714375" y="928688"/>
            <a:ext cx="7786688" cy="428625"/>
          </a:xfrm>
          <a:prstGeom prst="rect">
            <a:avLst/>
          </a:prstGeom>
          <a:noFill/>
          <a:ln w="9525">
            <a:noFill/>
            <a:miter lim="800000"/>
            <a:headEnd/>
            <a:tailEnd/>
          </a:ln>
        </p:spPr>
        <p:txBody>
          <a:bodyPr>
            <a:spAutoFit/>
          </a:bodyPr>
          <a:lstStyle/>
          <a:p>
            <a:pPr algn="ctr">
              <a:spcBef>
                <a:spcPct val="50000"/>
              </a:spcBef>
              <a:defRPr/>
            </a:pPr>
            <a:r>
              <a:rPr lang="ru-RU" sz="2200" b="1" dirty="0" smtClean="0">
                <a:solidFill>
                  <a:schemeClr val="accent3">
                    <a:lumMod val="50000"/>
                  </a:schemeClr>
                </a:solidFill>
                <a:latin typeface="Arial" pitchFamily="34" charset="0"/>
                <a:cs typeface="Arial" pitchFamily="34" charset="0"/>
              </a:rPr>
              <a:t>Контроль </a:t>
            </a:r>
            <a:r>
              <a:rPr lang="ru-RU" sz="2200" b="1" dirty="0">
                <a:solidFill>
                  <a:schemeClr val="accent3">
                    <a:lumMod val="50000"/>
                  </a:schemeClr>
                </a:solidFill>
                <a:latin typeface="Arial" pitchFamily="34" charset="0"/>
                <a:cs typeface="Arial" pitchFamily="34" charset="0"/>
              </a:rPr>
              <a:t>лучевой терапии</a:t>
            </a:r>
          </a:p>
        </p:txBody>
      </p:sp>
      <p:sp>
        <p:nvSpPr>
          <p:cNvPr id="6" name="Заголовок 1"/>
          <p:cNvSpPr txBox="1">
            <a:spLocks/>
          </p:cNvSpPr>
          <p:nvPr/>
        </p:nvSpPr>
        <p:spPr bwMode="auto">
          <a:xfrm>
            <a:off x="0" y="0"/>
            <a:ext cx="9144000" cy="914400"/>
          </a:xfrm>
          <a:prstGeom prst="rect">
            <a:avLst/>
          </a:prstGeom>
          <a:solidFill>
            <a:schemeClr val="accent6">
              <a:lumMod val="50000"/>
            </a:schemeClr>
          </a:solidFill>
          <a:ln w="9525">
            <a:noFill/>
            <a:miter lim="800000"/>
            <a:headEnd/>
            <a:tailEnd/>
          </a:ln>
        </p:spPr>
        <p:txBody>
          <a:bodyPr anchor="ctr"/>
          <a:lstStyle/>
          <a:p>
            <a:pPr lvl="0" eaLnBrk="0" hangingPunct="0">
              <a:defRPr/>
            </a:pPr>
            <a:r>
              <a:rPr lang="ru-RU" sz="2800" dirty="0" smtClean="0">
                <a:solidFill>
                  <a:schemeClr val="bg1"/>
                </a:solidFill>
                <a:latin typeface="+mj-lt"/>
                <a:ea typeface="+mj-ea"/>
                <a:cs typeface="+mj-cs"/>
              </a:rPr>
              <a:t>Анализ </a:t>
            </a:r>
            <a:r>
              <a:rPr lang="ru-RU" sz="2800" dirty="0">
                <a:solidFill>
                  <a:schemeClr val="bg1"/>
                </a:solidFill>
                <a:latin typeface="+mj-lt"/>
                <a:ea typeface="+mj-ea"/>
                <a:cs typeface="+mj-cs"/>
              </a:rPr>
              <a:t>выдыхаемого воздуха</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00" name="Прямоугольник 2"/>
          <p:cNvSpPr>
            <a:spLocks noChangeArrowheads="1"/>
          </p:cNvSpPr>
          <p:nvPr/>
        </p:nvSpPr>
        <p:spPr bwMode="auto">
          <a:xfrm>
            <a:off x="142875" y="1214422"/>
            <a:ext cx="9001125" cy="707886"/>
          </a:xfrm>
          <a:prstGeom prst="rect">
            <a:avLst/>
          </a:prstGeom>
          <a:noFill/>
          <a:ln w="9525">
            <a:noFill/>
            <a:miter lim="800000"/>
            <a:headEnd/>
            <a:tailEnd/>
          </a:ln>
        </p:spPr>
        <p:txBody>
          <a:bodyPr>
            <a:spAutoFit/>
          </a:bodyPr>
          <a:lstStyle/>
          <a:p>
            <a:pPr algn="ctr"/>
            <a:r>
              <a:rPr lang="ru-RU" sz="2000" b="1" dirty="0">
                <a:solidFill>
                  <a:srgbClr val="7030A0"/>
                </a:solidFill>
                <a:cs typeface="Times New Roman" pitchFamily="18" charset="0"/>
              </a:rPr>
              <a:t>Контроль изменений концентрации </a:t>
            </a:r>
            <a:r>
              <a:rPr lang="en-US" sz="2000" b="1" dirty="0">
                <a:solidFill>
                  <a:srgbClr val="7030A0"/>
                </a:solidFill>
                <a:cs typeface="Times New Roman" pitchFamily="18" charset="0"/>
              </a:rPr>
              <a:t>NO</a:t>
            </a:r>
            <a:r>
              <a:rPr lang="ru-RU" sz="2000" b="1" dirty="0">
                <a:solidFill>
                  <a:srgbClr val="7030A0"/>
                </a:solidFill>
                <a:cs typeface="Times New Roman" pitchFamily="18" charset="0"/>
              </a:rPr>
              <a:t> в выдыхаемом воздухе при проведении лучевой терапии</a:t>
            </a:r>
            <a:endParaRPr lang="ru-RU" sz="2000" b="1" dirty="0">
              <a:solidFill>
                <a:srgbClr val="7030A0"/>
              </a:solidFill>
            </a:endParaRPr>
          </a:p>
        </p:txBody>
      </p:sp>
      <p:graphicFrame>
        <p:nvGraphicFramePr>
          <p:cNvPr id="4" name="Таблица 3"/>
          <p:cNvGraphicFramePr>
            <a:graphicFrameLocks noGrp="1"/>
          </p:cNvGraphicFramePr>
          <p:nvPr/>
        </p:nvGraphicFramePr>
        <p:xfrm>
          <a:off x="357158" y="1928802"/>
          <a:ext cx="8358245" cy="4572000"/>
        </p:xfrm>
        <a:graphic>
          <a:graphicData uri="http://schemas.openxmlformats.org/drawingml/2006/table">
            <a:tbl>
              <a:tblPr/>
              <a:tblGrid>
                <a:gridCol w="2292287"/>
                <a:gridCol w="3032514"/>
                <a:gridCol w="3033444"/>
              </a:tblGrid>
              <a:tr h="508315">
                <a:tc>
                  <a:txBody>
                    <a:bodyPr/>
                    <a:lstStyle/>
                    <a:p>
                      <a:pPr algn="l">
                        <a:lnSpc>
                          <a:spcPct val="100000"/>
                        </a:lnSpc>
                        <a:spcAft>
                          <a:spcPts val="0"/>
                        </a:spcAft>
                      </a:pPr>
                      <a:endParaRPr lang="en-US" sz="2000" dirty="0">
                        <a:latin typeface="+mn-lt"/>
                        <a:ea typeface="Times New Roman"/>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r">
                        <a:lnSpc>
                          <a:spcPct val="100000"/>
                        </a:lnSpc>
                        <a:spcAft>
                          <a:spcPts val="0"/>
                        </a:spcAft>
                      </a:pPr>
                      <a:r>
                        <a:rPr lang="ru-RU" sz="2000" dirty="0" smtClean="0">
                          <a:latin typeface="+mn-lt"/>
                          <a:ea typeface="Times New Roman"/>
                          <a:cs typeface="Times New Roman"/>
                        </a:rPr>
                        <a:t>Концентрация </a:t>
                      </a:r>
                      <a:r>
                        <a:rPr lang="en-US" sz="2000" dirty="0" smtClean="0">
                          <a:latin typeface="+mn-lt"/>
                          <a:ea typeface="Times New Roman"/>
                          <a:cs typeface="Times New Roman"/>
                        </a:rPr>
                        <a:t>NO</a:t>
                      </a:r>
                      <a:r>
                        <a:rPr lang="ru-RU" sz="2000" dirty="0" smtClean="0">
                          <a:latin typeface="+mn-lt"/>
                          <a:ea typeface="Times New Roman"/>
                          <a:cs typeface="Times New Roman"/>
                        </a:rPr>
                        <a:t> до лучевой терапии</a:t>
                      </a:r>
                      <a:r>
                        <a:rPr lang="en-US" sz="2000" dirty="0" smtClean="0">
                          <a:latin typeface="+mn-lt"/>
                          <a:ea typeface="Times New Roman"/>
                          <a:cs typeface="Times New Roman"/>
                        </a:rPr>
                        <a:t>, </a:t>
                      </a:r>
                      <a:r>
                        <a:rPr lang="en-US" sz="2000" dirty="0" err="1" smtClean="0">
                          <a:solidFill>
                            <a:schemeClr val="tx1"/>
                          </a:solidFill>
                          <a:latin typeface="+mn-lt"/>
                          <a:ea typeface="Times New Roman"/>
                          <a:cs typeface="Times New Roman"/>
                        </a:rPr>
                        <a:t>ppm</a:t>
                      </a:r>
                      <a:endParaRPr lang="ru-RU" sz="2000" dirty="0">
                        <a:latin typeface="+mn-lt"/>
                        <a:ea typeface="Times New Roman"/>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r">
                        <a:lnSpc>
                          <a:spcPct val="100000"/>
                        </a:lnSpc>
                        <a:spcAft>
                          <a:spcPts val="0"/>
                        </a:spcAft>
                      </a:pPr>
                      <a:r>
                        <a:rPr lang="ru-RU" sz="2000" dirty="0" smtClean="0">
                          <a:latin typeface="+mn-lt"/>
                          <a:ea typeface="Times New Roman"/>
                          <a:cs typeface="Times New Roman"/>
                        </a:rPr>
                        <a:t>Концентрация </a:t>
                      </a:r>
                      <a:r>
                        <a:rPr lang="en-US" sz="2000" dirty="0" smtClean="0">
                          <a:latin typeface="+mn-lt"/>
                          <a:ea typeface="Times New Roman"/>
                          <a:cs typeface="Times New Roman"/>
                        </a:rPr>
                        <a:t>NO </a:t>
                      </a:r>
                      <a:r>
                        <a:rPr lang="ru-RU" sz="2000" dirty="0" smtClean="0">
                          <a:latin typeface="+mn-lt"/>
                          <a:ea typeface="Times New Roman"/>
                          <a:cs typeface="Times New Roman"/>
                        </a:rPr>
                        <a:t>после лучевой терапии</a:t>
                      </a:r>
                      <a:r>
                        <a:rPr lang="en-US" sz="2000" dirty="0" smtClean="0">
                          <a:latin typeface="+mn-lt"/>
                          <a:ea typeface="Times New Roman"/>
                          <a:cs typeface="Times New Roman"/>
                        </a:rPr>
                        <a:t>, </a:t>
                      </a:r>
                      <a:r>
                        <a:rPr lang="en-US" sz="2000" dirty="0" err="1" smtClean="0">
                          <a:latin typeface="+mn-lt"/>
                          <a:ea typeface="Times New Roman"/>
                          <a:cs typeface="Times New Roman"/>
                        </a:rPr>
                        <a:t>ppm</a:t>
                      </a:r>
                      <a:endParaRPr lang="ru-RU" sz="2000" dirty="0">
                        <a:latin typeface="+mn-lt"/>
                        <a:ea typeface="Times New Roman"/>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563255">
                <a:tc>
                  <a:txBody>
                    <a:bodyPr/>
                    <a:lstStyle/>
                    <a:p>
                      <a:pPr algn="l">
                        <a:lnSpc>
                          <a:spcPct val="100000"/>
                        </a:lnSpc>
                        <a:spcAft>
                          <a:spcPts val="0"/>
                        </a:spcAft>
                      </a:pPr>
                      <a:r>
                        <a:rPr lang="ru-RU" sz="2000" baseline="0" dirty="0" smtClean="0">
                          <a:latin typeface="+mn-lt"/>
                          <a:ea typeface="Times New Roman"/>
                          <a:cs typeface="Times New Roman"/>
                        </a:rPr>
                        <a:t>Условно здоровые добровольцы </a:t>
                      </a:r>
                      <a:r>
                        <a:rPr lang="en-US" sz="2000" baseline="0" dirty="0" smtClean="0">
                          <a:latin typeface="+mn-lt"/>
                          <a:ea typeface="Times New Roman"/>
                          <a:cs typeface="Times New Roman"/>
                        </a:rPr>
                        <a:t>n=5</a:t>
                      </a:r>
                      <a:endParaRPr lang="ru-RU" sz="2000" dirty="0">
                        <a:latin typeface="+mn-lt"/>
                        <a:ea typeface="Times New Roman"/>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r" fontAlgn="b"/>
                      <a:r>
                        <a:rPr lang="ru-RU" sz="1800" b="0" i="0" u="none" strike="noStrike" dirty="0" smtClean="0">
                          <a:latin typeface="Arial Cyr"/>
                        </a:rPr>
                        <a:t>53</a:t>
                      </a:r>
                      <a:r>
                        <a:rPr lang="en-US" sz="1800" b="0" i="0" u="none" strike="noStrike" dirty="0" smtClean="0">
                          <a:latin typeface="Arial Cyr"/>
                        </a:rPr>
                        <a:t> [33; 75]</a:t>
                      </a:r>
                      <a:endParaRPr lang="ru-RU" sz="1800" b="0" i="0" u="none" strike="noStrike" dirty="0">
                        <a:latin typeface="Arial Cyr"/>
                      </a:endParaRPr>
                    </a:p>
                  </a:txBody>
                  <a:tcPr marL="9525" marR="9525" marT="9525" marB="0" anchor="b">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ctr" fontAlgn="b"/>
                      <a:r>
                        <a:rPr lang="en-US" sz="2000" b="1" i="0" u="none" strike="noStrike" dirty="0" smtClean="0">
                          <a:latin typeface="Arial Cyr"/>
                        </a:rPr>
                        <a:t>-</a:t>
                      </a:r>
                      <a:endParaRPr lang="ru-RU" sz="2000" b="1" i="0" u="none" strike="noStrike" dirty="0">
                        <a:latin typeface="Arial Cyr"/>
                      </a:endParaRPr>
                    </a:p>
                  </a:txBody>
                  <a:tcPr marL="9525" marR="9525" marT="9525" marB="0" anchor="b">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0">
                <a:tc>
                  <a:txBody>
                    <a:bodyPr/>
                    <a:lstStyle/>
                    <a:p>
                      <a:pPr algn="l">
                        <a:lnSpc>
                          <a:spcPct val="100000"/>
                        </a:lnSpc>
                        <a:spcAft>
                          <a:spcPts val="0"/>
                        </a:spcAft>
                      </a:pPr>
                      <a:r>
                        <a:rPr lang="ru-RU" sz="2000" dirty="0" err="1" smtClean="0">
                          <a:latin typeface="+mn-lt"/>
                          <a:ea typeface="Times New Roman"/>
                          <a:cs typeface="Times New Roman"/>
                        </a:rPr>
                        <a:t>Лимфома</a:t>
                      </a:r>
                      <a:r>
                        <a:rPr lang="ru-RU" sz="2000" dirty="0" smtClean="0">
                          <a:latin typeface="+mn-lt"/>
                          <a:ea typeface="Times New Roman"/>
                          <a:cs typeface="Times New Roman"/>
                        </a:rPr>
                        <a:t> </a:t>
                      </a:r>
                      <a:r>
                        <a:rPr lang="ru-RU" sz="2000" dirty="0" err="1" smtClean="0">
                          <a:latin typeface="+mn-lt"/>
                          <a:ea typeface="Times New Roman"/>
                          <a:cs typeface="Times New Roman"/>
                        </a:rPr>
                        <a:t>Ходжкина</a:t>
                      </a:r>
                      <a:r>
                        <a:rPr lang="ru-RU" sz="2000" dirty="0" smtClean="0">
                          <a:latin typeface="+mn-lt"/>
                          <a:ea typeface="Times New Roman"/>
                          <a:cs typeface="Times New Roman"/>
                        </a:rPr>
                        <a:t> (2</a:t>
                      </a:r>
                      <a:r>
                        <a:rPr lang="ru-RU" sz="2000" baseline="0" dirty="0" smtClean="0">
                          <a:latin typeface="+mn-lt"/>
                          <a:ea typeface="Times New Roman"/>
                          <a:cs typeface="Times New Roman"/>
                        </a:rPr>
                        <a:t> степени)</a:t>
                      </a:r>
                      <a:r>
                        <a:rPr lang="ru-RU" sz="2000" dirty="0" smtClean="0">
                          <a:latin typeface="+mn-lt"/>
                          <a:ea typeface="Times New Roman"/>
                          <a:cs typeface="Times New Roman"/>
                        </a:rPr>
                        <a:t> </a:t>
                      </a:r>
                      <a:r>
                        <a:rPr lang="en-US" sz="2000" dirty="0" smtClean="0">
                          <a:latin typeface="+mn-lt"/>
                          <a:ea typeface="Times New Roman"/>
                          <a:cs typeface="Times New Roman"/>
                        </a:rPr>
                        <a:t>n=2 </a:t>
                      </a:r>
                      <a:endParaRPr lang="ru-RU" sz="2000" dirty="0">
                        <a:latin typeface="+mn-lt"/>
                        <a:ea typeface="Times New Roman"/>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r" fontAlgn="b"/>
                      <a:r>
                        <a:rPr lang="ru-RU" sz="1800" b="0" i="0" u="none" strike="noStrike" dirty="0" smtClean="0">
                          <a:latin typeface="Arial Cyr"/>
                        </a:rPr>
                        <a:t>135</a:t>
                      </a:r>
                      <a:r>
                        <a:rPr lang="en-US" sz="1800" b="0" i="0" u="none" strike="noStrike" dirty="0" smtClean="0">
                          <a:latin typeface="Arial Cyr"/>
                        </a:rPr>
                        <a:t> [120;149]</a:t>
                      </a:r>
                      <a:endParaRPr lang="ru-RU" sz="1800" b="0" i="0" u="none" strike="noStrike" dirty="0">
                        <a:latin typeface="Arial Cyr"/>
                      </a:endParaRPr>
                    </a:p>
                  </a:txBody>
                  <a:tcPr marL="9525" marR="9525" marT="9525" marB="0" anchor="b">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r" fontAlgn="b"/>
                      <a:r>
                        <a:rPr lang="ru-RU" sz="1800" b="0" i="0" u="none" strike="noStrike" dirty="0" smtClean="0">
                          <a:latin typeface="Arial Cyr"/>
                        </a:rPr>
                        <a:t>237</a:t>
                      </a:r>
                      <a:r>
                        <a:rPr lang="en-US" sz="1800" b="0" i="0" u="none" strike="noStrike" dirty="0" smtClean="0">
                          <a:latin typeface="Arial Cyr"/>
                        </a:rPr>
                        <a:t> [220; 254]</a:t>
                      </a:r>
                      <a:endParaRPr lang="ru-RU" sz="1800" b="0" i="0" u="none" strike="noStrike" dirty="0">
                        <a:latin typeface="Arial Cyr"/>
                      </a:endParaRPr>
                    </a:p>
                  </a:txBody>
                  <a:tcPr marL="9525" marR="9525" marT="9525" marB="0" anchor="b">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0">
                <a:tc>
                  <a:txBody>
                    <a:bodyPr/>
                    <a:lstStyle/>
                    <a:p>
                      <a:pPr algn="l">
                        <a:lnSpc>
                          <a:spcPct val="100000"/>
                        </a:lnSpc>
                        <a:spcAft>
                          <a:spcPts val="0"/>
                        </a:spcAft>
                      </a:pPr>
                      <a:r>
                        <a:rPr lang="ru-RU" sz="2000" dirty="0" smtClean="0">
                          <a:latin typeface="+mn-lt"/>
                          <a:ea typeface="Times New Roman"/>
                          <a:cs typeface="Times New Roman"/>
                        </a:rPr>
                        <a:t>Центральный эндобронхиальный рак легкого (3 степень) </a:t>
                      </a:r>
                      <a:r>
                        <a:rPr lang="en-US" sz="2000" dirty="0" smtClean="0">
                          <a:latin typeface="+mn-lt"/>
                          <a:ea typeface="Times New Roman"/>
                          <a:cs typeface="Times New Roman"/>
                        </a:rPr>
                        <a:t>n=5</a:t>
                      </a:r>
                      <a:endParaRPr lang="ru-RU" sz="2000" dirty="0">
                        <a:latin typeface="+mn-lt"/>
                        <a:ea typeface="Times New Roman"/>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r" fontAlgn="b"/>
                      <a:r>
                        <a:rPr lang="ru-RU" sz="1800" b="0" i="0" u="none" strike="noStrike" dirty="0" smtClean="0">
                          <a:latin typeface="Arial Cyr"/>
                        </a:rPr>
                        <a:t>182</a:t>
                      </a:r>
                      <a:r>
                        <a:rPr lang="en-US" sz="1800" b="0" i="0" u="none" strike="noStrike" dirty="0" smtClean="0">
                          <a:latin typeface="Arial Cyr"/>
                        </a:rPr>
                        <a:t> [149; 254]] </a:t>
                      </a:r>
                      <a:endParaRPr lang="ru-RU" sz="1800" b="0" i="0" u="none" strike="noStrike" dirty="0">
                        <a:latin typeface="Arial Cyr"/>
                      </a:endParaRPr>
                    </a:p>
                  </a:txBody>
                  <a:tcPr marL="9525" marR="9525" marT="9525" marB="0" anchor="b">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r" fontAlgn="b"/>
                      <a:r>
                        <a:rPr lang="ru-RU" sz="1800" b="0" i="0" u="none" strike="noStrike" dirty="0" smtClean="0">
                          <a:latin typeface="Arial Cyr"/>
                        </a:rPr>
                        <a:t>536</a:t>
                      </a:r>
                      <a:r>
                        <a:rPr lang="en-US" sz="1800" b="0" i="0" u="none" strike="noStrike" dirty="0" smtClean="0">
                          <a:latin typeface="Arial Cyr"/>
                        </a:rPr>
                        <a:t> [335; 750]</a:t>
                      </a:r>
                      <a:endParaRPr lang="ru-RU" sz="1800" b="0" i="0" u="none" strike="noStrike" dirty="0">
                        <a:latin typeface="Arial Cyr"/>
                      </a:endParaRPr>
                    </a:p>
                  </a:txBody>
                  <a:tcPr marL="9525" marR="9525" marT="9525" marB="0" anchor="b">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r h="0">
                <a:tc>
                  <a:txBody>
                    <a:bodyPr/>
                    <a:lstStyle/>
                    <a:p>
                      <a:pPr algn="l">
                        <a:lnSpc>
                          <a:spcPct val="100000"/>
                        </a:lnSpc>
                        <a:spcAft>
                          <a:spcPts val="0"/>
                        </a:spcAft>
                      </a:pPr>
                      <a:r>
                        <a:rPr lang="ru-RU" sz="2000" dirty="0" smtClean="0">
                          <a:latin typeface="+mn-lt"/>
                          <a:ea typeface="Times New Roman"/>
                          <a:cs typeface="Times New Roman"/>
                        </a:rPr>
                        <a:t>Центральный эндобронхиальный рак легкого (4 степень) </a:t>
                      </a:r>
                      <a:r>
                        <a:rPr lang="en-US" sz="2000" dirty="0" smtClean="0">
                          <a:latin typeface="+mn-lt"/>
                          <a:ea typeface="Times New Roman"/>
                          <a:cs typeface="Times New Roman"/>
                        </a:rPr>
                        <a:t>n=1</a:t>
                      </a:r>
                      <a:endParaRPr lang="ru-RU" sz="2000" dirty="0">
                        <a:latin typeface="+mn-lt"/>
                        <a:ea typeface="Times New Roman"/>
                        <a:cs typeface="Times New Roman"/>
                      </a:endParaRPr>
                    </a:p>
                  </a:txBody>
                  <a:tcPr marL="68580" marR="68580"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r" fontAlgn="b"/>
                      <a:r>
                        <a:rPr lang="ru-RU" sz="1800" b="0" i="0" u="none" strike="noStrike">
                          <a:latin typeface="Arial Cyr"/>
                        </a:rPr>
                        <a:t>1200</a:t>
                      </a:r>
                    </a:p>
                  </a:txBody>
                  <a:tcPr marL="9525" marR="9525" marT="9525" marB="0" anchor="b">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r" fontAlgn="b"/>
                      <a:r>
                        <a:rPr lang="ru-RU" sz="1800" b="0" i="0" u="none" strike="noStrike" dirty="0">
                          <a:latin typeface="Arial Cyr"/>
                        </a:rPr>
                        <a:t>2240</a:t>
                      </a:r>
                    </a:p>
                  </a:txBody>
                  <a:tcPr marL="9525" marR="9525" marT="9525" marB="0" anchor="b">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r>
            </a:tbl>
          </a:graphicData>
        </a:graphic>
      </p:graphicFrame>
      <p:sp>
        <p:nvSpPr>
          <p:cNvPr id="6" name="Заголовок 1"/>
          <p:cNvSpPr txBox="1">
            <a:spLocks/>
          </p:cNvSpPr>
          <p:nvPr/>
        </p:nvSpPr>
        <p:spPr bwMode="auto">
          <a:xfrm>
            <a:off x="0" y="0"/>
            <a:ext cx="9144000" cy="914400"/>
          </a:xfrm>
          <a:prstGeom prst="rect">
            <a:avLst/>
          </a:prstGeom>
          <a:solidFill>
            <a:schemeClr val="accent6">
              <a:lumMod val="50000"/>
            </a:schemeClr>
          </a:solidFill>
          <a:ln w="9525">
            <a:noFill/>
            <a:miter lim="800000"/>
            <a:headEnd/>
            <a:tailEnd/>
          </a:ln>
        </p:spPr>
        <p:txBody>
          <a:bodyPr anchor="ctr"/>
          <a:lstStyle/>
          <a:p>
            <a:pPr lvl="0" eaLnBrk="0" hangingPunct="0">
              <a:defRPr/>
            </a:pPr>
            <a:r>
              <a:rPr lang="ru-RU" sz="2800" dirty="0" smtClean="0">
                <a:solidFill>
                  <a:schemeClr val="bg1"/>
                </a:solidFill>
                <a:latin typeface="+mj-lt"/>
                <a:ea typeface="+mj-ea"/>
                <a:cs typeface="+mj-cs"/>
              </a:rPr>
              <a:t>Анализ </a:t>
            </a:r>
            <a:r>
              <a:rPr lang="ru-RU" sz="2800" dirty="0">
                <a:solidFill>
                  <a:schemeClr val="bg1"/>
                </a:solidFill>
                <a:latin typeface="+mj-lt"/>
                <a:ea typeface="+mj-ea"/>
                <a:cs typeface="+mj-cs"/>
              </a:rPr>
              <a:t>выдыхаемого воздуха</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nvGraphicFramePr>
        <p:xfrm>
          <a:off x="1190847" y="3354779"/>
          <a:ext cx="6804837" cy="3364992"/>
        </p:xfrm>
        <a:graphic>
          <a:graphicData uri="http://schemas.openxmlformats.org/drawingml/2006/table">
            <a:tbl>
              <a:tblPr/>
              <a:tblGrid>
                <a:gridCol w="3574832"/>
                <a:gridCol w="3230005"/>
              </a:tblGrid>
              <a:tr h="0">
                <a:tc>
                  <a:txBody>
                    <a:bodyPr/>
                    <a:lstStyle/>
                    <a:p>
                      <a:pPr>
                        <a:lnSpc>
                          <a:spcPct val="115000"/>
                        </a:lnSpc>
                        <a:spcAft>
                          <a:spcPts val="0"/>
                        </a:spcAft>
                      </a:pPr>
                      <a:r>
                        <a:rPr lang="ru-RU" sz="2400" dirty="0" smtClean="0">
                          <a:solidFill>
                            <a:schemeClr val="tx1"/>
                          </a:solidFill>
                          <a:latin typeface="Arial" pitchFamily="34" charset="0"/>
                          <a:ea typeface="Calibri"/>
                          <a:cs typeface="Arial" pitchFamily="34" charset="0"/>
                        </a:rPr>
                        <a:t>Вещество</a:t>
                      </a:r>
                      <a:endParaRPr lang="ru-RU" sz="24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2400" dirty="0" smtClean="0">
                          <a:solidFill>
                            <a:schemeClr val="tx1"/>
                          </a:solidFill>
                          <a:latin typeface="Arial" pitchFamily="34" charset="0"/>
                          <a:ea typeface="Calibri"/>
                          <a:cs typeface="Arial" pitchFamily="34" charset="0"/>
                        </a:rPr>
                        <a:t>Число линий в полученных спектрах</a:t>
                      </a:r>
                      <a:r>
                        <a:rPr lang="ru-RU" sz="2400" baseline="0" dirty="0" smtClean="0">
                          <a:solidFill>
                            <a:schemeClr val="tx1"/>
                          </a:solidFill>
                          <a:latin typeface="Arial" pitchFamily="34" charset="0"/>
                          <a:ea typeface="Calibri"/>
                          <a:cs typeface="Arial" pitchFamily="34" charset="0"/>
                        </a:rPr>
                        <a:t> поглощения</a:t>
                      </a:r>
                      <a:endParaRPr lang="ru-RU" sz="24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nSpc>
                          <a:spcPct val="115000"/>
                        </a:lnSpc>
                        <a:spcAft>
                          <a:spcPts val="0"/>
                        </a:spcAft>
                      </a:pPr>
                      <a:r>
                        <a:rPr lang="ru-RU" sz="2400">
                          <a:solidFill>
                            <a:schemeClr val="tx1"/>
                          </a:solidFill>
                          <a:latin typeface="Arial" pitchFamily="34" charset="0"/>
                          <a:ea typeface="Arial Unicode MS"/>
                          <a:cs typeface="Arial" pitchFamily="34" charset="0"/>
                        </a:rPr>
                        <a:t>C4H9CN</a:t>
                      </a:r>
                      <a:endParaRPr lang="ru-RU" sz="240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2400">
                          <a:solidFill>
                            <a:schemeClr val="tx1"/>
                          </a:solidFill>
                          <a:latin typeface="Arial" pitchFamily="34" charset="0"/>
                          <a:ea typeface="Arial Unicode MS"/>
                          <a:cs typeface="Arial" pitchFamily="34" charset="0"/>
                        </a:rPr>
                        <a:t>10</a:t>
                      </a:r>
                      <a:endParaRPr lang="ru-RU" sz="240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nSpc>
                          <a:spcPct val="115000"/>
                        </a:lnSpc>
                        <a:spcAft>
                          <a:spcPts val="0"/>
                        </a:spcAft>
                      </a:pPr>
                      <a:r>
                        <a:rPr lang="ru-RU" sz="2400">
                          <a:solidFill>
                            <a:schemeClr val="tx1"/>
                          </a:solidFill>
                          <a:latin typeface="Arial" pitchFamily="34" charset="0"/>
                          <a:ea typeface="Arial Unicode MS"/>
                          <a:cs typeface="Arial" pitchFamily="34" charset="0"/>
                        </a:rPr>
                        <a:t>c-C6H5CN</a:t>
                      </a:r>
                      <a:endParaRPr lang="ru-RU" sz="240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2400">
                          <a:solidFill>
                            <a:schemeClr val="tx1"/>
                          </a:solidFill>
                          <a:latin typeface="Arial" pitchFamily="34" charset="0"/>
                          <a:ea typeface="Arial Unicode MS"/>
                          <a:cs typeface="Arial" pitchFamily="34" charset="0"/>
                        </a:rPr>
                        <a:t>2</a:t>
                      </a:r>
                      <a:endParaRPr lang="ru-RU" sz="240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nSpc>
                          <a:spcPct val="115000"/>
                        </a:lnSpc>
                        <a:spcAft>
                          <a:spcPts val="0"/>
                        </a:spcAft>
                      </a:pPr>
                      <a:r>
                        <a:rPr lang="ru-RU" sz="2400">
                          <a:solidFill>
                            <a:schemeClr val="tx1"/>
                          </a:solidFill>
                          <a:latin typeface="Arial" pitchFamily="34" charset="0"/>
                          <a:ea typeface="Arial Unicode MS"/>
                          <a:cs typeface="Arial" pitchFamily="34" charset="0"/>
                        </a:rPr>
                        <a:t>C3H7CN</a:t>
                      </a:r>
                      <a:endParaRPr lang="ru-RU" sz="240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2400">
                          <a:solidFill>
                            <a:schemeClr val="tx1"/>
                          </a:solidFill>
                          <a:latin typeface="Arial" pitchFamily="34" charset="0"/>
                          <a:ea typeface="Arial Unicode MS"/>
                          <a:cs typeface="Arial" pitchFamily="34" charset="0"/>
                        </a:rPr>
                        <a:t>4</a:t>
                      </a:r>
                      <a:endParaRPr lang="ru-RU" sz="240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nSpc>
                          <a:spcPct val="115000"/>
                        </a:lnSpc>
                        <a:spcAft>
                          <a:spcPts val="0"/>
                        </a:spcAft>
                      </a:pPr>
                      <a:r>
                        <a:rPr lang="ru-RU" sz="2400" dirty="0">
                          <a:solidFill>
                            <a:schemeClr val="tx1"/>
                          </a:solidFill>
                          <a:latin typeface="Arial" pitchFamily="34" charset="0"/>
                          <a:ea typeface="Arial Unicode MS"/>
                          <a:cs typeface="Arial" pitchFamily="34" charset="0"/>
                        </a:rPr>
                        <a:t>Z-HC2CHCHCN</a:t>
                      </a:r>
                      <a:r>
                        <a:rPr lang="en-US" sz="2400" dirty="0">
                          <a:solidFill>
                            <a:schemeClr val="tx1"/>
                          </a:solidFill>
                          <a:latin typeface="Arial" pitchFamily="34" charset="0"/>
                          <a:ea typeface="Arial Unicode MS"/>
                          <a:cs typeface="Arial" pitchFamily="34" charset="0"/>
                        </a:rPr>
                        <a:t> </a:t>
                      </a:r>
                      <a:r>
                        <a:rPr lang="en-US" sz="2400" dirty="0" smtClean="0">
                          <a:solidFill>
                            <a:schemeClr val="tx1"/>
                          </a:solidFill>
                          <a:latin typeface="Arial" pitchFamily="34" charset="0"/>
                          <a:ea typeface="Arial Unicode MS"/>
                          <a:cs typeface="Arial" pitchFamily="34" charset="0"/>
                        </a:rPr>
                        <a:t>(</a:t>
                      </a:r>
                      <a:r>
                        <a:rPr lang="ru-RU" sz="2400" dirty="0" err="1" smtClean="0">
                          <a:solidFill>
                            <a:schemeClr val="tx1"/>
                          </a:solidFill>
                          <a:latin typeface="Arial" pitchFamily="34" charset="0"/>
                          <a:ea typeface="Arial Unicode MS"/>
                          <a:cs typeface="Arial" pitchFamily="34" charset="0"/>
                        </a:rPr>
                        <a:t>циановинилацетилен</a:t>
                      </a:r>
                      <a:r>
                        <a:rPr lang="en-US" sz="2400" dirty="0" smtClean="0">
                          <a:solidFill>
                            <a:schemeClr val="tx1"/>
                          </a:solidFill>
                          <a:latin typeface="Arial" pitchFamily="34" charset="0"/>
                          <a:ea typeface="Arial Unicode MS"/>
                          <a:cs typeface="Arial" pitchFamily="34" charset="0"/>
                        </a:rPr>
                        <a:t>)</a:t>
                      </a:r>
                      <a:endParaRPr lang="ru-RU" sz="24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2400" dirty="0">
                          <a:solidFill>
                            <a:schemeClr val="tx1"/>
                          </a:solidFill>
                          <a:latin typeface="Arial" pitchFamily="34" charset="0"/>
                          <a:ea typeface="Arial Unicode MS"/>
                          <a:cs typeface="Arial" pitchFamily="34" charset="0"/>
                        </a:rPr>
                        <a:t>4</a:t>
                      </a:r>
                      <a:endParaRPr lang="ru-RU" sz="24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3" name="Прямая соединительная линия 12"/>
          <p:cNvCxnSpPr/>
          <p:nvPr/>
        </p:nvCxnSpPr>
        <p:spPr>
          <a:xfrm>
            <a:off x="0" y="785794"/>
            <a:ext cx="7715304" cy="1588"/>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965211" y="2292964"/>
            <a:ext cx="7429552" cy="830997"/>
          </a:xfrm>
          <a:prstGeom prst="rect">
            <a:avLst/>
          </a:prstGeom>
        </p:spPr>
        <p:txBody>
          <a:bodyPr wrap="square">
            <a:spAutoFit/>
          </a:bodyPr>
          <a:lstStyle/>
          <a:p>
            <a:r>
              <a:rPr lang="ru-RU" sz="2400" dirty="0" smtClean="0"/>
              <a:t>Возможные газы-маркеры онкологических заболеваний желудочно-кишечного тракта</a:t>
            </a:r>
            <a:endParaRPr lang="en-US" sz="2400" dirty="0"/>
          </a:p>
        </p:txBody>
      </p:sp>
      <p:sp>
        <p:nvSpPr>
          <p:cNvPr id="15" name="Прямоугольник 14"/>
          <p:cNvSpPr/>
          <p:nvPr/>
        </p:nvSpPr>
        <p:spPr>
          <a:xfrm>
            <a:off x="957570" y="991137"/>
            <a:ext cx="7500990" cy="1015663"/>
          </a:xfrm>
          <a:prstGeom prst="rect">
            <a:avLst/>
          </a:prstGeom>
        </p:spPr>
        <p:txBody>
          <a:bodyPr wrap="square">
            <a:spAutoFit/>
          </a:bodyPr>
          <a:lstStyle/>
          <a:p>
            <a:pPr algn="ctr">
              <a:defRPr/>
            </a:pPr>
            <a:r>
              <a:rPr lang="ru-RU" sz="2000" b="1" dirty="0" smtClean="0">
                <a:solidFill>
                  <a:schemeClr val="accent4">
                    <a:lumMod val="75000"/>
                  </a:schemeClr>
                </a:solidFill>
                <a:latin typeface="Arial" pitchFamily="34" charset="0"/>
                <a:cs typeface="Times New Roman" pitchFamily="18" charset="0"/>
              </a:rPr>
              <a:t>Исследование состава выдыхаемого воздуха пациентов с онкологическими заболеваниями желудочно-кишечного тракта</a:t>
            </a:r>
            <a:endParaRPr lang="ru-RU" sz="2000" b="1" dirty="0">
              <a:solidFill>
                <a:schemeClr val="accent4">
                  <a:lumMod val="75000"/>
                </a:schemeClr>
              </a:solidFill>
              <a:latin typeface="Arial" pitchFamily="34" charset="0"/>
            </a:endParaRPr>
          </a:p>
        </p:txBody>
      </p:sp>
      <p:sp>
        <p:nvSpPr>
          <p:cNvPr id="7" name="Заголовок 1"/>
          <p:cNvSpPr txBox="1">
            <a:spLocks/>
          </p:cNvSpPr>
          <p:nvPr/>
        </p:nvSpPr>
        <p:spPr bwMode="auto">
          <a:xfrm>
            <a:off x="0" y="0"/>
            <a:ext cx="9144000" cy="914400"/>
          </a:xfrm>
          <a:prstGeom prst="rect">
            <a:avLst/>
          </a:prstGeom>
          <a:solidFill>
            <a:schemeClr val="accent6">
              <a:lumMod val="50000"/>
            </a:schemeClr>
          </a:solidFill>
          <a:ln w="9525">
            <a:noFill/>
            <a:miter lim="800000"/>
            <a:headEnd/>
            <a:tailEnd/>
          </a:ln>
        </p:spPr>
        <p:txBody>
          <a:bodyPr anchor="ctr"/>
          <a:lstStyle/>
          <a:p>
            <a:pPr lvl="0" eaLnBrk="0" hangingPunct="0">
              <a:defRPr/>
            </a:pPr>
            <a:r>
              <a:rPr lang="ru-RU" sz="2800" dirty="0" smtClean="0">
                <a:solidFill>
                  <a:schemeClr val="bg1"/>
                </a:solidFill>
                <a:latin typeface="+mj-lt"/>
                <a:ea typeface="+mj-ea"/>
                <a:cs typeface="+mj-cs"/>
              </a:rPr>
              <a:t>Анализ </a:t>
            </a:r>
            <a:r>
              <a:rPr lang="ru-RU" sz="2800" dirty="0">
                <a:solidFill>
                  <a:schemeClr val="bg1"/>
                </a:solidFill>
                <a:latin typeface="+mj-lt"/>
                <a:ea typeface="+mj-ea"/>
                <a:cs typeface="+mj-cs"/>
              </a:rPr>
              <a:t>выдыхаемого воздуха</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1071563" y="1047750"/>
            <a:ext cx="7572375" cy="523875"/>
          </a:xfrm>
          <a:prstGeom prst="rect">
            <a:avLst/>
          </a:prstGeom>
          <a:noFill/>
          <a:ln w="9525">
            <a:noFill/>
            <a:miter lim="800000"/>
            <a:headEnd/>
            <a:tailEnd/>
          </a:ln>
        </p:spPr>
        <p:txBody>
          <a:bodyPr>
            <a:spAutoFit/>
          </a:bodyPr>
          <a:lstStyle/>
          <a:p>
            <a:pPr algn="ctr">
              <a:spcBef>
                <a:spcPct val="50000"/>
              </a:spcBef>
              <a:defRPr/>
            </a:pPr>
            <a:r>
              <a:rPr lang="ru-RU" sz="2800" b="1" dirty="0">
                <a:solidFill>
                  <a:srgbClr val="002060"/>
                </a:solidFill>
                <a:latin typeface="Arial" pitchFamily="34" charset="0"/>
                <a:cs typeface="Arial" pitchFamily="34" charset="0"/>
              </a:rPr>
              <a:t>Диагностика диабета</a:t>
            </a:r>
          </a:p>
        </p:txBody>
      </p:sp>
      <p:graphicFrame>
        <p:nvGraphicFramePr>
          <p:cNvPr id="7" name="Таблица 6"/>
          <p:cNvGraphicFramePr>
            <a:graphicFrameLocks noGrp="1"/>
          </p:cNvGraphicFramePr>
          <p:nvPr/>
        </p:nvGraphicFramePr>
        <p:xfrm>
          <a:off x="1000100" y="1785926"/>
          <a:ext cx="7247823" cy="4610504"/>
        </p:xfrm>
        <a:graphic>
          <a:graphicData uri="http://schemas.openxmlformats.org/drawingml/2006/table">
            <a:tbl>
              <a:tblPr/>
              <a:tblGrid>
                <a:gridCol w="605882"/>
                <a:gridCol w="2841670"/>
                <a:gridCol w="2355258"/>
                <a:gridCol w="1445013"/>
              </a:tblGrid>
              <a:tr h="1975928">
                <a:tc>
                  <a:txBody>
                    <a:bodyPr/>
                    <a:lstStyle/>
                    <a:p>
                      <a:pPr algn="ctr">
                        <a:spcAft>
                          <a:spcPts val="0"/>
                        </a:spcAft>
                      </a:pPr>
                      <a:r>
                        <a:rPr lang="ru-RU" sz="2000" dirty="0">
                          <a:latin typeface="+mn-lt"/>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latin typeface="+mn-lt"/>
                          <a:ea typeface="Times New Roman"/>
                        </a:rPr>
                        <a:t>Условно здоровые добровольцы, </a:t>
                      </a:r>
                      <a:r>
                        <a:rPr lang="en-US" sz="2000" dirty="0" err="1">
                          <a:latin typeface="+mn-lt"/>
                          <a:ea typeface="Times New Roman"/>
                        </a:rPr>
                        <a:t>ppm</a:t>
                      </a:r>
                      <a:r>
                        <a:rPr lang="en-US" sz="2000" kern="1200" dirty="0">
                          <a:solidFill>
                            <a:srgbClr val="FFFFFF"/>
                          </a:solidFill>
                          <a:latin typeface="+mn-lt"/>
                          <a:ea typeface="Times New Roman"/>
                          <a:cs typeface="Times New Roman"/>
                        </a:rPr>
                        <a:t> </a:t>
                      </a:r>
                      <a:endParaRPr lang="ru-RU" sz="20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latin typeface="+mn-lt"/>
                          <a:ea typeface="Times New Roman"/>
                        </a:rPr>
                        <a:t>Условно здоровые добровольцы после голодания, </a:t>
                      </a:r>
                      <a:r>
                        <a:rPr lang="en-US" sz="2000" dirty="0" err="1">
                          <a:latin typeface="+mn-lt"/>
                          <a:ea typeface="Times New Roman"/>
                        </a:rPr>
                        <a:t>ppm</a:t>
                      </a:r>
                      <a:endParaRPr lang="ru-RU" sz="20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latin typeface="+mn-lt"/>
                          <a:ea typeface="Times New Roman"/>
                        </a:rPr>
                        <a:t>Пациенты с диабетом, </a:t>
                      </a:r>
                      <a:r>
                        <a:rPr lang="en-US" sz="2000" dirty="0" err="1">
                          <a:latin typeface="+mn-lt"/>
                          <a:ea typeface="Times New Roman"/>
                        </a:rPr>
                        <a:t>ppm</a:t>
                      </a:r>
                      <a:endParaRPr lang="ru-RU" sz="20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322">
                <a:tc>
                  <a:txBody>
                    <a:bodyPr/>
                    <a:lstStyle/>
                    <a:p>
                      <a:pPr algn="ctr">
                        <a:spcAft>
                          <a:spcPts val="0"/>
                        </a:spcAft>
                      </a:pPr>
                      <a:r>
                        <a:rPr lang="ru-RU" sz="2000">
                          <a:latin typeface="+mn-lt"/>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mn-lt"/>
                          <a:ea typeface="Times New Roman"/>
                        </a:rPr>
                        <a:t>0,904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spcAft>
                          <a:spcPts val="0"/>
                        </a:spcAft>
                      </a:pPr>
                      <a:r>
                        <a:rPr lang="ru-RU" sz="2000">
                          <a:solidFill>
                            <a:srgbClr val="000000"/>
                          </a:solidFill>
                          <a:latin typeface="+mn-lt"/>
                          <a:ea typeface="Times New Roman"/>
                        </a:rPr>
                        <a:t>6,512</a:t>
                      </a:r>
                      <a:endParaRPr lang="ru-RU" sz="20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latin typeface="+mn-lt"/>
                          <a:ea typeface="Times New Roman"/>
                        </a:rPr>
                        <a:t>35,235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322">
                <a:tc>
                  <a:txBody>
                    <a:bodyPr/>
                    <a:lstStyle/>
                    <a:p>
                      <a:pPr algn="ctr">
                        <a:spcAft>
                          <a:spcPts val="0"/>
                        </a:spcAft>
                      </a:pPr>
                      <a:r>
                        <a:rPr lang="ru-RU" sz="2000">
                          <a:latin typeface="+mn-lt"/>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latin typeface="+mn-lt"/>
                          <a:ea typeface="Times New Roman"/>
                        </a:rPr>
                        <a:t>1,909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spcAft>
                          <a:spcPts val="0"/>
                        </a:spcAft>
                      </a:pPr>
                      <a:r>
                        <a:rPr lang="ru-RU" sz="2000">
                          <a:solidFill>
                            <a:srgbClr val="000000"/>
                          </a:solidFill>
                          <a:latin typeface="+mn-lt"/>
                          <a:ea typeface="Times New Roman"/>
                        </a:rPr>
                        <a:t>9,349</a:t>
                      </a:r>
                      <a:endParaRPr lang="ru-RU" sz="20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latin typeface="+mn-lt"/>
                          <a:ea typeface="Times New Roman"/>
                        </a:rPr>
                        <a:t>24,654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322">
                <a:tc>
                  <a:txBody>
                    <a:bodyPr/>
                    <a:lstStyle/>
                    <a:p>
                      <a:pPr algn="ctr">
                        <a:spcAft>
                          <a:spcPts val="0"/>
                        </a:spcAft>
                      </a:pPr>
                      <a:r>
                        <a:rPr lang="ru-RU" sz="2000">
                          <a:latin typeface="+mn-lt"/>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mn-lt"/>
                          <a:ea typeface="Times New Roman"/>
                        </a:rPr>
                        <a:t>2,212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spcAft>
                          <a:spcPts val="0"/>
                        </a:spcAft>
                      </a:pPr>
                      <a:r>
                        <a:rPr lang="ru-RU" sz="2000">
                          <a:solidFill>
                            <a:srgbClr val="000000"/>
                          </a:solidFill>
                          <a:latin typeface="+mn-lt"/>
                          <a:ea typeface="Times New Roman"/>
                        </a:rPr>
                        <a:t>7,202</a:t>
                      </a:r>
                      <a:endParaRPr lang="ru-RU" sz="20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latin typeface="+mn-lt"/>
                          <a:ea typeface="Times New Roman"/>
                        </a:rPr>
                        <a:t>27,356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322">
                <a:tc>
                  <a:txBody>
                    <a:bodyPr/>
                    <a:lstStyle/>
                    <a:p>
                      <a:pPr algn="ctr">
                        <a:spcAft>
                          <a:spcPts val="0"/>
                        </a:spcAft>
                      </a:pPr>
                      <a:r>
                        <a:rPr lang="ru-RU" sz="2000">
                          <a:latin typeface="+mn-lt"/>
                          <a:ea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mn-lt"/>
                          <a:ea typeface="Times New Roman"/>
                        </a:rPr>
                        <a:t>1,413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spcAft>
                          <a:spcPts val="0"/>
                        </a:spcAft>
                      </a:pPr>
                      <a:r>
                        <a:rPr lang="ru-RU" sz="2000">
                          <a:solidFill>
                            <a:srgbClr val="000000"/>
                          </a:solidFill>
                          <a:latin typeface="+mn-lt"/>
                          <a:ea typeface="Times New Roman"/>
                        </a:rPr>
                        <a:t>7,672</a:t>
                      </a:r>
                      <a:endParaRPr lang="ru-RU" sz="20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latin typeface="+mn-lt"/>
                          <a:ea typeface="Times New Roman"/>
                        </a:rPr>
                        <a:t>15,657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322">
                <a:tc>
                  <a:txBody>
                    <a:bodyPr/>
                    <a:lstStyle/>
                    <a:p>
                      <a:pPr algn="ctr">
                        <a:spcAft>
                          <a:spcPts val="0"/>
                        </a:spcAft>
                      </a:pPr>
                      <a:r>
                        <a:rPr lang="ru-RU" sz="2000">
                          <a:latin typeface="+mn-lt"/>
                          <a:ea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mn-lt"/>
                          <a:ea typeface="Times New Roman"/>
                        </a:rPr>
                        <a:t>1,356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spcAft>
                          <a:spcPts val="0"/>
                        </a:spcAft>
                      </a:pPr>
                      <a:r>
                        <a:rPr lang="ru-RU" sz="2000">
                          <a:solidFill>
                            <a:srgbClr val="000000"/>
                          </a:solidFill>
                          <a:latin typeface="+mn-lt"/>
                          <a:ea typeface="Times New Roman"/>
                        </a:rPr>
                        <a:t>9,613</a:t>
                      </a:r>
                      <a:endParaRPr lang="ru-RU" sz="20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latin typeface="+mn-lt"/>
                          <a:ea typeface="Times New Roman"/>
                        </a:rPr>
                        <a:t>26,458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322">
                <a:tc>
                  <a:txBody>
                    <a:bodyPr/>
                    <a:lstStyle/>
                    <a:p>
                      <a:pPr algn="ctr">
                        <a:spcAft>
                          <a:spcPts val="0"/>
                        </a:spcAft>
                      </a:pPr>
                      <a:r>
                        <a:rPr lang="ru-RU" sz="2000">
                          <a:latin typeface="+mn-lt"/>
                          <a:ea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latin typeface="+mn-lt"/>
                          <a:ea typeface="Times New Roman"/>
                        </a:rPr>
                        <a:t>1,172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095" algn="ctr">
                        <a:spcAft>
                          <a:spcPts val="0"/>
                        </a:spcAft>
                      </a:pPr>
                      <a:r>
                        <a:rPr lang="ru-RU" sz="2000">
                          <a:solidFill>
                            <a:srgbClr val="000000"/>
                          </a:solidFill>
                          <a:latin typeface="+mn-lt"/>
                          <a:ea typeface="Times New Roman"/>
                        </a:rPr>
                        <a:t>13,405</a:t>
                      </a:r>
                      <a:endParaRPr lang="ru-RU" sz="20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latin typeface="+mn-lt"/>
                          <a:ea typeface="Times New Roman"/>
                        </a:rPr>
                        <a:t>32,651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322">
                <a:tc>
                  <a:txBody>
                    <a:bodyPr/>
                    <a:lstStyle/>
                    <a:p>
                      <a:pPr algn="ctr">
                        <a:spcAft>
                          <a:spcPts val="0"/>
                        </a:spcAft>
                      </a:pPr>
                      <a:r>
                        <a:rPr lang="ru-RU" sz="2000">
                          <a:latin typeface="+mn-lt"/>
                          <a:ea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0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0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latin typeface="+mn-lt"/>
                          <a:ea typeface="Times New Roman"/>
                        </a:rPr>
                        <a:t>31,415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322">
                <a:tc>
                  <a:txBody>
                    <a:bodyPr/>
                    <a:lstStyle/>
                    <a:p>
                      <a:pPr algn="ctr">
                        <a:spcAft>
                          <a:spcPts val="0"/>
                        </a:spcAft>
                      </a:pPr>
                      <a:r>
                        <a:rPr lang="ru-RU" sz="2000">
                          <a:latin typeface="+mn-lt"/>
                          <a:ea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0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00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latin typeface="+mn-lt"/>
                          <a:ea typeface="Times New Roman"/>
                        </a:rPr>
                        <a:t>29,782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Заголовок 1"/>
          <p:cNvSpPr txBox="1">
            <a:spLocks/>
          </p:cNvSpPr>
          <p:nvPr/>
        </p:nvSpPr>
        <p:spPr bwMode="auto">
          <a:xfrm>
            <a:off x="0" y="0"/>
            <a:ext cx="9144000" cy="914400"/>
          </a:xfrm>
          <a:prstGeom prst="rect">
            <a:avLst/>
          </a:prstGeom>
          <a:solidFill>
            <a:schemeClr val="accent6">
              <a:lumMod val="50000"/>
            </a:schemeClr>
          </a:solidFill>
          <a:ln w="9525">
            <a:noFill/>
            <a:miter lim="800000"/>
            <a:headEnd/>
            <a:tailEnd/>
          </a:ln>
        </p:spPr>
        <p:txBody>
          <a:bodyPr anchor="ctr"/>
          <a:lstStyle/>
          <a:p>
            <a:pPr lvl="0" eaLnBrk="0" hangingPunct="0">
              <a:defRPr/>
            </a:pPr>
            <a:r>
              <a:rPr lang="ru-RU" sz="2800" dirty="0" smtClean="0">
                <a:solidFill>
                  <a:schemeClr val="bg1"/>
                </a:solidFill>
                <a:latin typeface="+mj-lt"/>
                <a:ea typeface="+mj-ea"/>
                <a:cs typeface="+mj-cs"/>
              </a:rPr>
              <a:t>Анализ </a:t>
            </a:r>
            <a:r>
              <a:rPr lang="ru-RU" sz="2800" dirty="0">
                <a:solidFill>
                  <a:schemeClr val="bg1"/>
                </a:solidFill>
                <a:latin typeface="+mj-lt"/>
                <a:ea typeface="+mj-ea"/>
                <a:cs typeface="+mj-cs"/>
              </a:rPr>
              <a:t>выдыхаемого воздуха</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5"/>
          <p:cNvSpPr txBox="1">
            <a:spLocks noChangeArrowheads="1"/>
          </p:cNvSpPr>
          <p:nvPr/>
        </p:nvSpPr>
        <p:spPr bwMode="auto">
          <a:xfrm>
            <a:off x="214313" y="1531625"/>
            <a:ext cx="8501062" cy="400110"/>
          </a:xfrm>
          <a:prstGeom prst="rect">
            <a:avLst/>
          </a:prstGeom>
          <a:noFill/>
          <a:ln w="9525">
            <a:noFill/>
            <a:miter lim="800000"/>
            <a:headEnd/>
            <a:tailEnd/>
          </a:ln>
        </p:spPr>
        <p:txBody>
          <a:bodyPr>
            <a:spAutoFit/>
          </a:bodyPr>
          <a:lstStyle/>
          <a:p>
            <a:pPr algn="ctr"/>
            <a:r>
              <a:rPr lang="ru-RU" sz="2000" dirty="0" smtClean="0">
                <a:cs typeface="Arial" pitchFamily="34" charset="0"/>
              </a:rPr>
              <a:t>Записи линий поглощения ацетона в образцах выдыхаемого воздуха : </a:t>
            </a:r>
          </a:p>
        </p:txBody>
      </p:sp>
      <p:sp>
        <p:nvSpPr>
          <p:cNvPr id="10" name="Прямоугольник 4"/>
          <p:cNvSpPr>
            <a:spLocks noChangeArrowheads="1"/>
          </p:cNvSpPr>
          <p:nvPr/>
        </p:nvSpPr>
        <p:spPr bwMode="auto">
          <a:xfrm>
            <a:off x="0" y="825020"/>
            <a:ext cx="9144000" cy="461665"/>
          </a:xfrm>
          <a:prstGeom prst="rect">
            <a:avLst/>
          </a:prstGeom>
          <a:noFill/>
          <a:ln w="9525">
            <a:noFill/>
            <a:miter lim="800000"/>
            <a:headEnd/>
            <a:tailEnd/>
          </a:ln>
        </p:spPr>
        <p:txBody>
          <a:bodyPr>
            <a:spAutoFit/>
          </a:bodyPr>
          <a:lstStyle/>
          <a:p>
            <a:pPr algn="ctr">
              <a:defRPr/>
            </a:pPr>
            <a:r>
              <a:rPr lang="ru-RU" sz="2400" b="1" dirty="0">
                <a:solidFill>
                  <a:srgbClr val="C00000"/>
                </a:solidFill>
              </a:rPr>
              <a:t>Диагностика диабета на основе  анализа выдыхаемого </a:t>
            </a:r>
            <a:r>
              <a:rPr lang="ru-RU" sz="2400" b="1" dirty="0" smtClean="0">
                <a:solidFill>
                  <a:srgbClr val="C00000"/>
                </a:solidFill>
              </a:rPr>
              <a:t>воздуха</a:t>
            </a:r>
            <a:endParaRPr lang="ru-RU" sz="2400" b="1"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cs typeface="Arial" pitchFamily="34" charset="0"/>
            </a:endParaRPr>
          </a:p>
        </p:txBody>
      </p:sp>
      <p:cxnSp>
        <p:nvCxnSpPr>
          <p:cNvPr id="12" name="Прямая соединительная линия 11"/>
          <p:cNvCxnSpPr/>
          <p:nvPr/>
        </p:nvCxnSpPr>
        <p:spPr>
          <a:xfrm>
            <a:off x="0" y="785794"/>
            <a:ext cx="7715304" cy="1588"/>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211756" y="6060790"/>
            <a:ext cx="3792354" cy="923330"/>
          </a:xfrm>
          <a:prstGeom prst="rect">
            <a:avLst/>
          </a:prstGeom>
        </p:spPr>
        <p:txBody>
          <a:bodyPr wrap="square">
            <a:spAutoFit/>
          </a:bodyPr>
          <a:lstStyle/>
          <a:p>
            <a:pPr marL="342900" indent="-342900">
              <a:buAutoNum type="arabicParenR"/>
            </a:pPr>
            <a:r>
              <a:rPr lang="ru-RU" dirty="0" smtClean="0">
                <a:cs typeface="Arial" pitchFamily="34" charset="0"/>
              </a:rPr>
              <a:t>условно здоровый доброволец </a:t>
            </a:r>
          </a:p>
          <a:p>
            <a:pPr marL="342900" indent="-342900"/>
            <a:r>
              <a:rPr lang="ru-RU" dirty="0" smtClean="0">
                <a:cs typeface="Arial" pitchFamily="34" charset="0"/>
              </a:rPr>
              <a:t>после периода голодания, 			</a:t>
            </a:r>
            <a:endParaRPr lang="ru-RU" dirty="0">
              <a:cs typeface="Arial" pitchFamily="34" charset="0"/>
            </a:endParaRPr>
          </a:p>
        </p:txBody>
      </p:sp>
      <p:sp>
        <p:nvSpPr>
          <p:cNvPr id="14" name="Прямоугольник 13"/>
          <p:cNvSpPr/>
          <p:nvPr/>
        </p:nvSpPr>
        <p:spPr>
          <a:xfrm>
            <a:off x="5631652" y="6131913"/>
            <a:ext cx="2404569" cy="369332"/>
          </a:xfrm>
          <a:prstGeom prst="rect">
            <a:avLst/>
          </a:prstGeom>
        </p:spPr>
        <p:txBody>
          <a:bodyPr wrap="square">
            <a:spAutoFit/>
          </a:bodyPr>
          <a:lstStyle/>
          <a:p>
            <a:r>
              <a:rPr lang="ru-RU" dirty="0" smtClean="0">
                <a:cs typeface="Arial" pitchFamily="34" charset="0"/>
              </a:rPr>
              <a:t>2) пациент с диабетом</a:t>
            </a:r>
            <a:endParaRPr lang="ru-RU" dirty="0"/>
          </a:p>
        </p:txBody>
      </p:sp>
      <p:pic>
        <p:nvPicPr>
          <p:cNvPr id="15" name="Рисунок 14" descr="ацетон (здоровый).jpg"/>
          <p:cNvPicPr>
            <a:picLocks noChangeAspect="1"/>
          </p:cNvPicPr>
          <p:nvPr/>
        </p:nvPicPr>
        <p:blipFill>
          <a:blip r:embed="rId3" cstate="print"/>
          <a:stretch>
            <a:fillRect/>
          </a:stretch>
        </p:blipFill>
        <p:spPr>
          <a:xfrm>
            <a:off x="571472" y="2335465"/>
            <a:ext cx="3852264" cy="3665303"/>
          </a:xfrm>
          <a:prstGeom prst="rect">
            <a:avLst/>
          </a:prstGeom>
        </p:spPr>
      </p:pic>
      <p:pic>
        <p:nvPicPr>
          <p:cNvPr id="16" name="Рисунок 15" descr="ацетон (диабет).jpg"/>
          <p:cNvPicPr>
            <a:picLocks noChangeAspect="1"/>
          </p:cNvPicPr>
          <p:nvPr/>
        </p:nvPicPr>
        <p:blipFill>
          <a:blip r:embed="rId4" cstate="print"/>
          <a:stretch>
            <a:fillRect/>
          </a:stretch>
        </p:blipFill>
        <p:spPr>
          <a:xfrm>
            <a:off x="4500562" y="2357430"/>
            <a:ext cx="4214096" cy="3643338"/>
          </a:xfrm>
          <a:prstGeom prst="rect">
            <a:avLst/>
          </a:prstGeom>
        </p:spPr>
      </p:pic>
      <p:sp>
        <p:nvSpPr>
          <p:cNvPr id="13" name="Заголовок 1"/>
          <p:cNvSpPr txBox="1">
            <a:spLocks/>
          </p:cNvSpPr>
          <p:nvPr/>
        </p:nvSpPr>
        <p:spPr bwMode="auto">
          <a:xfrm>
            <a:off x="0" y="0"/>
            <a:ext cx="9144000" cy="914400"/>
          </a:xfrm>
          <a:prstGeom prst="rect">
            <a:avLst/>
          </a:prstGeom>
          <a:solidFill>
            <a:schemeClr val="accent6">
              <a:lumMod val="50000"/>
            </a:schemeClr>
          </a:solidFill>
          <a:ln w="9525">
            <a:noFill/>
            <a:miter lim="800000"/>
            <a:headEnd/>
            <a:tailEnd/>
          </a:ln>
        </p:spPr>
        <p:txBody>
          <a:bodyPr anchor="ctr"/>
          <a:lstStyle/>
          <a:p>
            <a:pPr lvl="0" eaLnBrk="0" hangingPunct="0">
              <a:defRPr/>
            </a:pPr>
            <a:r>
              <a:rPr lang="ru-RU" sz="2800" dirty="0" smtClean="0">
                <a:solidFill>
                  <a:schemeClr val="bg1"/>
                </a:solidFill>
                <a:latin typeface="+mj-lt"/>
                <a:ea typeface="+mj-ea"/>
                <a:cs typeface="+mj-cs"/>
              </a:rPr>
              <a:t>Анализ </a:t>
            </a:r>
            <a:r>
              <a:rPr lang="ru-RU" sz="2800" dirty="0">
                <a:solidFill>
                  <a:schemeClr val="bg1"/>
                </a:solidFill>
                <a:latin typeface="+mj-lt"/>
                <a:ea typeface="+mj-ea"/>
                <a:cs typeface="+mj-cs"/>
              </a:rPr>
              <a:t>выдыхаемого воздуха</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285750" y="5500688"/>
            <a:ext cx="3714750" cy="708025"/>
          </a:xfrm>
          <a:prstGeom prst="rect">
            <a:avLst/>
          </a:prstGeom>
          <a:noFill/>
          <a:ln w="3175">
            <a:solidFill>
              <a:schemeClr val="bg2"/>
            </a:solidFill>
            <a:prstDash val="sysDot"/>
            <a:miter lim="800000"/>
            <a:headEnd/>
            <a:tailEnd/>
          </a:ln>
        </p:spPr>
        <p:txBody>
          <a:bodyPr>
            <a:spAutoFit/>
          </a:bodyPr>
          <a:lstStyle/>
          <a:p>
            <a:pPr algn="ctr">
              <a:spcBef>
                <a:spcPct val="50000"/>
              </a:spcBef>
            </a:pPr>
            <a:r>
              <a:rPr lang="ru-RU" sz="2000" b="1" dirty="0">
                <a:cs typeface="Arial" charset="0"/>
              </a:rPr>
              <a:t>Запись линии поглощения </a:t>
            </a:r>
            <a:r>
              <a:rPr lang="ru-RU" sz="2000" b="1" dirty="0">
                <a:solidFill>
                  <a:srgbClr val="7030A0"/>
                </a:solidFill>
                <a:cs typeface="Arial" charset="0"/>
              </a:rPr>
              <a:t>метанола</a:t>
            </a:r>
            <a:r>
              <a:rPr lang="en-US" sz="2000" b="1" dirty="0">
                <a:solidFill>
                  <a:srgbClr val="7030A0"/>
                </a:solidFill>
                <a:cs typeface="Arial" charset="0"/>
              </a:rPr>
              <a:t> </a:t>
            </a:r>
            <a:r>
              <a:rPr lang="en-US" sz="2000" b="1" i="1" dirty="0">
                <a:cs typeface="Arial" charset="0"/>
              </a:rPr>
              <a:t>f</a:t>
            </a:r>
            <a:r>
              <a:rPr lang="en-US" sz="2000" b="1" dirty="0">
                <a:cs typeface="Arial" charset="0"/>
              </a:rPr>
              <a:t>=</a:t>
            </a:r>
            <a:r>
              <a:rPr lang="ru-RU" sz="2000" b="1" dirty="0">
                <a:cs typeface="Arial" charset="0"/>
              </a:rPr>
              <a:t>167,931</a:t>
            </a:r>
            <a:r>
              <a:rPr lang="en-US" sz="2000" b="1" dirty="0">
                <a:cs typeface="Arial" charset="0"/>
              </a:rPr>
              <a:t> </a:t>
            </a:r>
            <a:r>
              <a:rPr lang="ru-RU" sz="2000" b="1" dirty="0">
                <a:cs typeface="Arial" charset="0"/>
              </a:rPr>
              <a:t>ГГц, </a:t>
            </a:r>
          </a:p>
        </p:txBody>
      </p:sp>
      <p:sp>
        <p:nvSpPr>
          <p:cNvPr id="5" name="Text Box 5"/>
          <p:cNvSpPr txBox="1">
            <a:spLocks noChangeArrowheads="1"/>
          </p:cNvSpPr>
          <p:nvPr/>
        </p:nvSpPr>
        <p:spPr bwMode="auto">
          <a:xfrm>
            <a:off x="1071563" y="928688"/>
            <a:ext cx="7572375" cy="523875"/>
          </a:xfrm>
          <a:prstGeom prst="rect">
            <a:avLst/>
          </a:prstGeom>
          <a:noFill/>
          <a:ln w="9525">
            <a:noFill/>
            <a:miter lim="800000"/>
            <a:headEnd/>
            <a:tailEnd/>
          </a:ln>
        </p:spPr>
        <p:txBody>
          <a:bodyPr>
            <a:spAutoFit/>
          </a:bodyPr>
          <a:lstStyle/>
          <a:p>
            <a:pPr algn="ctr">
              <a:spcBef>
                <a:spcPct val="50000"/>
              </a:spcBef>
              <a:defRPr/>
            </a:pPr>
            <a:r>
              <a:rPr lang="ru-RU" sz="2800" b="1" dirty="0">
                <a:solidFill>
                  <a:srgbClr val="002060"/>
                </a:solidFill>
                <a:latin typeface="Arial" pitchFamily="34" charset="0"/>
                <a:cs typeface="Arial" pitchFamily="34" charset="0"/>
              </a:rPr>
              <a:t>Диагностика диабета</a:t>
            </a:r>
          </a:p>
        </p:txBody>
      </p:sp>
      <p:sp>
        <p:nvSpPr>
          <p:cNvPr id="6" name="Text Box 5"/>
          <p:cNvSpPr txBox="1">
            <a:spLocks noChangeArrowheads="1"/>
          </p:cNvSpPr>
          <p:nvPr/>
        </p:nvSpPr>
        <p:spPr bwMode="auto">
          <a:xfrm>
            <a:off x="571500" y="1395413"/>
            <a:ext cx="8572500" cy="769937"/>
          </a:xfrm>
          <a:prstGeom prst="rect">
            <a:avLst/>
          </a:prstGeom>
          <a:noFill/>
          <a:ln w="9525">
            <a:noFill/>
            <a:miter lim="800000"/>
            <a:headEnd/>
            <a:tailEnd/>
          </a:ln>
        </p:spPr>
        <p:txBody>
          <a:bodyPr>
            <a:spAutoFit/>
          </a:bodyPr>
          <a:lstStyle/>
          <a:p>
            <a:pPr algn="ctr">
              <a:spcBef>
                <a:spcPct val="50000"/>
              </a:spcBef>
              <a:defRPr/>
            </a:pPr>
            <a:r>
              <a:rPr lang="ru-RU" sz="2200" b="1" dirty="0" smtClean="0">
                <a:solidFill>
                  <a:srgbClr val="FFFF66"/>
                </a:solidFill>
                <a:latin typeface="Arial" pitchFamily="34" charset="0"/>
                <a:cs typeface="Arial" pitchFamily="34" charset="0"/>
              </a:rPr>
              <a:t> </a:t>
            </a:r>
            <a:r>
              <a:rPr lang="ru-RU" sz="2200" b="1" dirty="0">
                <a:solidFill>
                  <a:srgbClr val="7030A0"/>
                </a:solidFill>
                <a:latin typeface="Arial" pitchFamily="34" charset="0"/>
                <a:cs typeface="Arial" pitchFamily="34" charset="0"/>
              </a:rPr>
              <a:t>Исследования образцов выдыхаемого воздуха больных диабетом</a:t>
            </a:r>
          </a:p>
        </p:txBody>
      </p:sp>
      <p:sp>
        <p:nvSpPr>
          <p:cNvPr id="51205" name="Text Box 4"/>
          <p:cNvSpPr txBox="1">
            <a:spLocks noChangeArrowheads="1"/>
          </p:cNvSpPr>
          <p:nvPr/>
        </p:nvSpPr>
        <p:spPr bwMode="auto">
          <a:xfrm>
            <a:off x="5143500" y="5572125"/>
            <a:ext cx="3714750" cy="708025"/>
          </a:xfrm>
          <a:prstGeom prst="rect">
            <a:avLst/>
          </a:prstGeom>
          <a:noFill/>
          <a:ln w="3175">
            <a:solidFill>
              <a:schemeClr val="bg2"/>
            </a:solidFill>
            <a:prstDash val="sysDot"/>
            <a:miter lim="800000"/>
            <a:headEnd/>
            <a:tailEnd/>
          </a:ln>
        </p:spPr>
        <p:txBody>
          <a:bodyPr>
            <a:spAutoFit/>
          </a:bodyPr>
          <a:lstStyle/>
          <a:p>
            <a:pPr algn="ctr">
              <a:spcBef>
                <a:spcPct val="50000"/>
              </a:spcBef>
            </a:pPr>
            <a:r>
              <a:rPr lang="ru-RU" sz="2000" b="1" dirty="0">
                <a:cs typeface="Arial" charset="0"/>
              </a:rPr>
              <a:t>Запись линии поглощения </a:t>
            </a:r>
            <a:r>
              <a:rPr lang="ru-RU" sz="2000" b="1" dirty="0">
                <a:solidFill>
                  <a:srgbClr val="7030A0"/>
                </a:solidFill>
                <a:cs typeface="Arial" charset="0"/>
              </a:rPr>
              <a:t>этанола</a:t>
            </a:r>
            <a:r>
              <a:rPr lang="en-US" sz="2000" b="1" dirty="0">
                <a:solidFill>
                  <a:srgbClr val="7030A0"/>
                </a:solidFill>
                <a:cs typeface="Arial" charset="0"/>
              </a:rPr>
              <a:t> </a:t>
            </a:r>
            <a:r>
              <a:rPr lang="en-US" sz="2000" b="1" i="1" dirty="0">
                <a:cs typeface="Arial" charset="0"/>
              </a:rPr>
              <a:t>f</a:t>
            </a:r>
            <a:r>
              <a:rPr lang="en-US" sz="2000" b="1" dirty="0">
                <a:cs typeface="Arial" charset="0"/>
              </a:rPr>
              <a:t>=1</a:t>
            </a:r>
            <a:r>
              <a:rPr lang="ru-RU" sz="2000" b="1" dirty="0">
                <a:cs typeface="Arial" charset="0"/>
              </a:rPr>
              <a:t>72,372</a:t>
            </a:r>
            <a:r>
              <a:rPr lang="en-US" sz="2000" b="1" dirty="0">
                <a:cs typeface="Arial" charset="0"/>
              </a:rPr>
              <a:t> </a:t>
            </a:r>
            <a:r>
              <a:rPr lang="ru-RU" sz="2000" b="1" dirty="0">
                <a:cs typeface="Arial" charset="0"/>
              </a:rPr>
              <a:t>ГГц, </a:t>
            </a:r>
          </a:p>
        </p:txBody>
      </p:sp>
      <p:pic>
        <p:nvPicPr>
          <p:cNvPr id="51206" name="Picture 8" descr="Figure4 Vaks1"/>
          <p:cNvPicPr>
            <a:picLocks noChangeAspect="1" noChangeArrowheads="1"/>
          </p:cNvPicPr>
          <p:nvPr/>
        </p:nvPicPr>
        <p:blipFill>
          <a:blip r:embed="rId3" cstate="print"/>
          <a:srcRect/>
          <a:stretch>
            <a:fillRect/>
          </a:stretch>
        </p:blipFill>
        <p:spPr bwMode="auto">
          <a:xfrm>
            <a:off x="0" y="2165350"/>
            <a:ext cx="4314825" cy="3190875"/>
          </a:xfrm>
          <a:prstGeom prst="rect">
            <a:avLst/>
          </a:prstGeom>
          <a:noFill/>
          <a:ln w="9525">
            <a:noFill/>
            <a:miter lim="800000"/>
            <a:headEnd/>
            <a:tailEnd/>
          </a:ln>
        </p:spPr>
      </p:pic>
      <p:pic>
        <p:nvPicPr>
          <p:cNvPr id="51207" name="Picture 9" descr="Figure3 Vaks1"/>
          <p:cNvPicPr>
            <a:picLocks noChangeAspect="1" noChangeArrowheads="1"/>
          </p:cNvPicPr>
          <p:nvPr/>
        </p:nvPicPr>
        <p:blipFill>
          <a:blip r:embed="rId4" cstate="print"/>
          <a:srcRect/>
          <a:stretch>
            <a:fillRect/>
          </a:stretch>
        </p:blipFill>
        <p:spPr bwMode="auto">
          <a:xfrm>
            <a:off x="4500563" y="2165350"/>
            <a:ext cx="4500562" cy="3263900"/>
          </a:xfrm>
          <a:prstGeom prst="rect">
            <a:avLst/>
          </a:prstGeom>
          <a:noFill/>
          <a:ln w="9525">
            <a:noFill/>
            <a:miter lim="800000"/>
            <a:headEnd/>
            <a:tailEnd/>
          </a:ln>
        </p:spPr>
      </p:pic>
      <p:sp>
        <p:nvSpPr>
          <p:cNvPr id="9" name="Заголовок 1"/>
          <p:cNvSpPr txBox="1">
            <a:spLocks/>
          </p:cNvSpPr>
          <p:nvPr/>
        </p:nvSpPr>
        <p:spPr bwMode="auto">
          <a:xfrm>
            <a:off x="0" y="0"/>
            <a:ext cx="9144000" cy="914400"/>
          </a:xfrm>
          <a:prstGeom prst="rect">
            <a:avLst/>
          </a:prstGeom>
          <a:solidFill>
            <a:schemeClr val="accent6">
              <a:lumMod val="50000"/>
            </a:schemeClr>
          </a:solidFill>
          <a:ln w="9525">
            <a:noFill/>
            <a:miter lim="800000"/>
            <a:headEnd/>
            <a:tailEnd/>
          </a:ln>
        </p:spPr>
        <p:txBody>
          <a:bodyPr anchor="ctr"/>
          <a:lstStyle/>
          <a:p>
            <a:pPr lvl="0" eaLnBrk="0" hangingPunct="0">
              <a:defRPr/>
            </a:pPr>
            <a:r>
              <a:rPr lang="ru-RU" sz="2800" dirty="0" smtClean="0">
                <a:solidFill>
                  <a:schemeClr val="bg1"/>
                </a:solidFill>
                <a:latin typeface="+mj-lt"/>
                <a:ea typeface="+mj-ea"/>
                <a:cs typeface="+mj-cs"/>
              </a:rPr>
              <a:t>Анализ </a:t>
            </a:r>
            <a:r>
              <a:rPr lang="ru-RU" sz="2800" dirty="0">
                <a:solidFill>
                  <a:schemeClr val="bg1"/>
                </a:solidFill>
                <a:latin typeface="+mj-lt"/>
                <a:ea typeface="+mj-ea"/>
                <a:cs typeface="+mj-cs"/>
              </a:rPr>
              <a:t>выдыхаемого воздуха</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Прямоугольник 8"/>
          <p:cNvSpPr/>
          <p:nvPr/>
        </p:nvSpPr>
        <p:spPr>
          <a:xfrm>
            <a:off x="285720" y="0"/>
            <a:ext cx="4507965" cy="523220"/>
          </a:xfrm>
          <a:prstGeom prst="rect">
            <a:avLst/>
          </a:prstGeom>
        </p:spPr>
        <p:txBody>
          <a:bodyPr wrap="none">
            <a:spAutoFit/>
          </a:bodyPr>
          <a:lstStyle/>
          <a:p>
            <a:r>
              <a:rPr lang="ru-RU" sz="2800" b="1" dirty="0" smtClean="0">
                <a:solidFill>
                  <a:schemeClr val="tx2"/>
                </a:solidFill>
                <a:cs typeface="Arial" pitchFamily="34" charset="0"/>
              </a:rPr>
              <a:t>Актуальность. Ветеринария</a:t>
            </a:r>
            <a:endParaRPr lang="ru-RU" sz="2800" b="1" dirty="0">
              <a:solidFill>
                <a:schemeClr val="tx2"/>
              </a:solidFill>
              <a:cs typeface="Arial" pitchFamily="34" charset="0"/>
            </a:endParaRPr>
          </a:p>
        </p:txBody>
      </p:sp>
      <p:sp>
        <p:nvSpPr>
          <p:cNvPr id="12" name="Прямоугольник 11"/>
          <p:cNvSpPr/>
          <p:nvPr/>
        </p:nvSpPr>
        <p:spPr>
          <a:xfrm>
            <a:off x="357158" y="642918"/>
            <a:ext cx="8572560" cy="1754326"/>
          </a:xfrm>
          <a:prstGeom prst="rect">
            <a:avLst/>
          </a:prstGeom>
          <a:ln>
            <a:solidFill>
              <a:srgbClr val="FFC000"/>
            </a:solidFill>
          </a:ln>
        </p:spPr>
        <p:txBody>
          <a:bodyPr wrap="square">
            <a:spAutoFit/>
          </a:bodyPr>
          <a:lstStyle/>
          <a:p>
            <a:r>
              <a:rPr lang="ru-RU" dirty="0" smtClean="0"/>
              <a:t>Борьба с болезнями, общими для человека и животных. </a:t>
            </a:r>
          </a:p>
          <a:p>
            <a:r>
              <a:rPr lang="ru-RU" dirty="0" smtClean="0"/>
              <a:t>20-30 лет назад инфекционные болезни были привязаны к определенной территории и их распространение было затруднено, но с развитием миграционных процессов, торговых связей, обмена технологиями удержать этот процесс в природных биотопах стало практически невозможным. </a:t>
            </a:r>
          </a:p>
          <a:p>
            <a:endParaRPr lang="ru-RU" dirty="0" smtClean="0"/>
          </a:p>
        </p:txBody>
      </p:sp>
      <p:sp>
        <p:nvSpPr>
          <p:cNvPr id="13" name="Прямоугольник 12"/>
          <p:cNvSpPr/>
          <p:nvPr/>
        </p:nvSpPr>
        <p:spPr>
          <a:xfrm>
            <a:off x="428596" y="5286388"/>
            <a:ext cx="8472517" cy="1200329"/>
          </a:xfrm>
          <a:prstGeom prst="rect">
            <a:avLst/>
          </a:prstGeom>
          <a:ln>
            <a:solidFill>
              <a:srgbClr val="FF0000"/>
            </a:solidFill>
          </a:ln>
        </p:spPr>
        <p:txBody>
          <a:bodyPr wrap="square">
            <a:spAutoFit/>
          </a:bodyPr>
          <a:lstStyle/>
          <a:p>
            <a:pPr lvl="0"/>
            <a:r>
              <a:rPr lang="ru-RU" dirty="0" smtClean="0">
                <a:solidFill>
                  <a:prstClr val="black"/>
                </a:solidFill>
              </a:rPr>
              <a:t>Современные передовые технологии ветеринарной диагностики (ИФА, ПЦР) обеспечивают достаточно быструю по времени диагностику заболеваний (от 4 до 8 часов), но в России такая диагностика проводится только в 4 сертифицированных лабораториях, соответственно, время постановки диагноза увеличивается. </a:t>
            </a:r>
            <a:endParaRPr lang="ru-RU" dirty="0">
              <a:solidFill>
                <a:prstClr val="black"/>
              </a:solidFill>
            </a:endParaRPr>
          </a:p>
        </p:txBody>
      </p:sp>
      <p:pic>
        <p:nvPicPr>
          <p:cNvPr id="881674" name="Picture 10" descr="http://www.ua.all.biz/img/ua/catalog/10413031.jpeg"/>
          <p:cNvPicPr>
            <a:picLocks noChangeAspect="1" noChangeArrowheads="1"/>
          </p:cNvPicPr>
          <p:nvPr/>
        </p:nvPicPr>
        <p:blipFill>
          <a:blip r:embed="rId3" cstate="print"/>
          <a:srcRect/>
          <a:stretch>
            <a:fillRect/>
          </a:stretch>
        </p:blipFill>
        <p:spPr bwMode="auto">
          <a:xfrm>
            <a:off x="2143108" y="2500306"/>
            <a:ext cx="4667260" cy="2527151"/>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11"/>
          <p:cNvSpPr txBox="1">
            <a:spLocks noChangeArrowheads="1"/>
          </p:cNvSpPr>
          <p:nvPr/>
        </p:nvSpPr>
        <p:spPr bwMode="auto">
          <a:xfrm>
            <a:off x="0" y="1747671"/>
            <a:ext cx="8921750" cy="707886"/>
          </a:xfrm>
          <a:prstGeom prst="rect">
            <a:avLst/>
          </a:prstGeom>
          <a:noFill/>
          <a:ln w="9525">
            <a:noFill/>
            <a:miter lim="800000"/>
            <a:headEnd/>
            <a:tailEnd/>
          </a:ln>
        </p:spPr>
        <p:txBody>
          <a:bodyPr>
            <a:spAutoFit/>
          </a:bodyPr>
          <a:lstStyle/>
          <a:p>
            <a:pPr algn="ctr">
              <a:spcBef>
                <a:spcPct val="50000"/>
              </a:spcBef>
            </a:pPr>
            <a:r>
              <a:rPr lang="ru-RU" sz="2000" dirty="0" smtClean="0"/>
              <a:t>Одновременные измерения концентрации ацетона в образцах выдыхаемого воздуха и мочи на частоте</a:t>
            </a:r>
            <a:r>
              <a:rPr lang="en-US" sz="2000" dirty="0" smtClean="0"/>
              <a:t> </a:t>
            </a:r>
            <a:r>
              <a:rPr lang="ru-RU" dirty="0" smtClean="0"/>
              <a:t>150534,629 МГц</a:t>
            </a:r>
            <a:endParaRPr lang="ru-RU" dirty="0"/>
          </a:p>
        </p:txBody>
      </p:sp>
      <p:pic>
        <p:nvPicPr>
          <p:cNvPr id="5" name="Рисунок 4" descr="urine and exhaled breath.JPG"/>
          <p:cNvPicPr>
            <a:picLocks noChangeAspect="1"/>
          </p:cNvPicPr>
          <p:nvPr/>
        </p:nvPicPr>
        <p:blipFill>
          <a:blip r:embed="rId3" cstate="print"/>
          <a:stretch>
            <a:fillRect/>
          </a:stretch>
        </p:blipFill>
        <p:spPr>
          <a:xfrm>
            <a:off x="827584" y="2714620"/>
            <a:ext cx="7575204" cy="3386151"/>
          </a:xfrm>
          <a:prstGeom prst="rect">
            <a:avLst/>
          </a:prstGeom>
          <a:ln>
            <a:solidFill>
              <a:schemeClr val="accent1"/>
            </a:solidFill>
          </a:ln>
        </p:spPr>
      </p:pic>
      <p:sp>
        <p:nvSpPr>
          <p:cNvPr id="6" name="Text Box 5"/>
          <p:cNvSpPr txBox="1">
            <a:spLocks noChangeArrowheads="1"/>
          </p:cNvSpPr>
          <p:nvPr/>
        </p:nvSpPr>
        <p:spPr bwMode="auto">
          <a:xfrm>
            <a:off x="857250" y="857250"/>
            <a:ext cx="7572375" cy="523875"/>
          </a:xfrm>
          <a:prstGeom prst="rect">
            <a:avLst/>
          </a:prstGeom>
          <a:noFill/>
          <a:ln w="9525">
            <a:noFill/>
            <a:miter lim="800000"/>
            <a:headEnd/>
            <a:tailEnd/>
          </a:ln>
        </p:spPr>
        <p:txBody>
          <a:bodyPr>
            <a:spAutoFit/>
          </a:bodyPr>
          <a:lstStyle/>
          <a:p>
            <a:pPr algn="ctr">
              <a:spcBef>
                <a:spcPct val="50000"/>
              </a:spcBef>
              <a:defRPr/>
            </a:pPr>
            <a:r>
              <a:rPr lang="ru-RU" sz="2800" b="1" dirty="0">
                <a:solidFill>
                  <a:srgbClr val="002060"/>
                </a:solidFill>
                <a:latin typeface="Arial" pitchFamily="34" charset="0"/>
                <a:cs typeface="Arial" pitchFamily="34" charset="0"/>
              </a:rPr>
              <a:t>Диагностика диабета</a:t>
            </a:r>
          </a:p>
        </p:txBody>
      </p:sp>
      <p:sp>
        <p:nvSpPr>
          <p:cNvPr id="7" name="Заголовок 1"/>
          <p:cNvSpPr txBox="1">
            <a:spLocks/>
          </p:cNvSpPr>
          <p:nvPr/>
        </p:nvSpPr>
        <p:spPr bwMode="auto">
          <a:xfrm>
            <a:off x="0" y="0"/>
            <a:ext cx="9144000" cy="914400"/>
          </a:xfrm>
          <a:prstGeom prst="rect">
            <a:avLst/>
          </a:prstGeom>
          <a:solidFill>
            <a:schemeClr val="accent6">
              <a:lumMod val="50000"/>
            </a:schemeClr>
          </a:solidFill>
          <a:ln w="9525">
            <a:noFill/>
            <a:miter lim="800000"/>
            <a:headEnd/>
            <a:tailEnd/>
          </a:ln>
        </p:spPr>
        <p:txBody>
          <a:bodyPr anchor="ctr"/>
          <a:lstStyle/>
          <a:p>
            <a:pPr lvl="0" eaLnBrk="0" hangingPunct="0">
              <a:defRPr/>
            </a:pPr>
            <a:r>
              <a:rPr lang="ru-RU" sz="2800" dirty="0" smtClean="0">
                <a:solidFill>
                  <a:schemeClr val="bg1"/>
                </a:solidFill>
                <a:latin typeface="+mj-lt"/>
                <a:ea typeface="+mj-ea"/>
                <a:cs typeface="+mj-cs"/>
              </a:rPr>
              <a:t>Анализ </a:t>
            </a:r>
            <a:r>
              <a:rPr lang="ru-RU" sz="2800" dirty="0">
                <a:solidFill>
                  <a:schemeClr val="bg1"/>
                </a:solidFill>
                <a:latin typeface="+mj-lt"/>
                <a:ea typeface="+mj-ea"/>
                <a:cs typeface="+mj-cs"/>
              </a:rPr>
              <a:t>выдыхаемого воздуха</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1071563" y="928670"/>
            <a:ext cx="7572375" cy="523875"/>
          </a:xfrm>
          <a:prstGeom prst="rect">
            <a:avLst/>
          </a:prstGeom>
          <a:noFill/>
          <a:ln w="9525">
            <a:noFill/>
            <a:miter lim="800000"/>
            <a:headEnd/>
            <a:tailEnd/>
          </a:ln>
        </p:spPr>
        <p:txBody>
          <a:bodyPr>
            <a:spAutoFit/>
          </a:bodyPr>
          <a:lstStyle/>
          <a:p>
            <a:pPr algn="ctr">
              <a:spcBef>
                <a:spcPct val="50000"/>
              </a:spcBef>
              <a:defRPr/>
            </a:pPr>
            <a:r>
              <a:rPr lang="ru-RU" sz="2800" b="1" dirty="0">
                <a:solidFill>
                  <a:srgbClr val="002060"/>
                </a:solidFill>
                <a:latin typeface="Arial" pitchFamily="34" charset="0"/>
                <a:cs typeface="Arial" pitchFamily="34" charset="0"/>
              </a:rPr>
              <a:t>Диагностика диабета</a:t>
            </a:r>
          </a:p>
        </p:txBody>
      </p:sp>
      <p:sp>
        <p:nvSpPr>
          <p:cNvPr id="5" name="Заголовок 1"/>
          <p:cNvSpPr txBox="1">
            <a:spLocks/>
          </p:cNvSpPr>
          <p:nvPr/>
        </p:nvSpPr>
        <p:spPr bwMode="auto">
          <a:xfrm>
            <a:off x="0" y="0"/>
            <a:ext cx="9144000" cy="914400"/>
          </a:xfrm>
          <a:prstGeom prst="rect">
            <a:avLst/>
          </a:prstGeom>
          <a:solidFill>
            <a:schemeClr val="accent6">
              <a:lumMod val="50000"/>
            </a:schemeClr>
          </a:solidFill>
          <a:ln w="9525">
            <a:noFill/>
            <a:miter lim="800000"/>
            <a:headEnd/>
            <a:tailEnd/>
          </a:ln>
        </p:spPr>
        <p:txBody>
          <a:bodyPr anchor="ctr"/>
          <a:lstStyle/>
          <a:p>
            <a:pPr lvl="0" eaLnBrk="0" hangingPunct="0">
              <a:defRPr/>
            </a:pPr>
            <a:r>
              <a:rPr lang="ru-RU" sz="2800" dirty="0" smtClean="0">
                <a:solidFill>
                  <a:schemeClr val="bg1"/>
                </a:solidFill>
                <a:latin typeface="+mj-lt"/>
                <a:ea typeface="+mj-ea"/>
                <a:cs typeface="+mj-cs"/>
              </a:rPr>
              <a:t>Анализ </a:t>
            </a:r>
            <a:r>
              <a:rPr lang="ru-RU" sz="2800" dirty="0">
                <a:solidFill>
                  <a:schemeClr val="bg1"/>
                </a:solidFill>
                <a:latin typeface="+mj-lt"/>
                <a:ea typeface="+mj-ea"/>
                <a:cs typeface="+mj-cs"/>
              </a:rPr>
              <a:t>выдыхаемого воздуха</a:t>
            </a:r>
          </a:p>
        </p:txBody>
      </p:sp>
      <p:sp>
        <p:nvSpPr>
          <p:cNvPr id="6" name="Прямоугольник 5"/>
          <p:cNvSpPr/>
          <p:nvPr/>
        </p:nvSpPr>
        <p:spPr>
          <a:xfrm>
            <a:off x="571472" y="1428736"/>
            <a:ext cx="7858180" cy="646331"/>
          </a:xfrm>
          <a:prstGeom prst="rect">
            <a:avLst/>
          </a:prstGeom>
        </p:spPr>
        <p:txBody>
          <a:bodyPr wrap="square">
            <a:spAutoFit/>
          </a:bodyPr>
          <a:lstStyle/>
          <a:p>
            <a:r>
              <a:rPr lang="ru-RU" b="1" dirty="0" err="1" smtClean="0"/>
              <a:t>Кето́новые</a:t>
            </a:r>
            <a:r>
              <a:rPr lang="ru-RU" b="1" dirty="0" smtClean="0"/>
              <a:t> тела́</a:t>
            </a:r>
            <a:r>
              <a:rPr lang="ru-RU" dirty="0" smtClean="0"/>
              <a:t>— группа продуктов обмена веществ, которые образуются в печени из </a:t>
            </a:r>
            <a:r>
              <a:rPr lang="ru-RU" dirty="0" err="1" smtClean="0"/>
              <a:t>ацетил-КоА</a:t>
            </a:r>
            <a:r>
              <a:rPr lang="ru-RU" dirty="0" smtClean="0"/>
              <a:t>:</a:t>
            </a:r>
          </a:p>
        </p:txBody>
      </p:sp>
      <p:graphicFrame>
        <p:nvGraphicFramePr>
          <p:cNvPr id="7" name="Таблица 6"/>
          <p:cNvGraphicFramePr>
            <a:graphicFrameLocks noGrp="1"/>
          </p:cNvGraphicFramePr>
          <p:nvPr/>
        </p:nvGraphicFramePr>
        <p:xfrm>
          <a:off x="857224" y="2143117"/>
          <a:ext cx="6524628" cy="3571899"/>
        </p:xfrm>
        <a:graphic>
          <a:graphicData uri="http://schemas.openxmlformats.org/drawingml/2006/table">
            <a:tbl>
              <a:tblPr firstRow="1" bandRow="1">
                <a:tableStyleId>{5C22544A-7EE6-4342-B048-85BDC9FD1C3A}</a:tableStyleId>
              </a:tblPr>
              <a:tblGrid>
                <a:gridCol w="2599675"/>
                <a:gridCol w="3924953"/>
              </a:tblGrid>
              <a:tr h="1211707">
                <a:tc>
                  <a:txBody>
                    <a:bodyPr/>
                    <a:lstStyle/>
                    <a:p>
                      <a:r>
                        <a:rPr lang="ru-RU" i="1" dirty="0" smtClean="0">
                          <a:solidFill>
                            <a:schemeClr val="tx1"/>
                          </a:solidFill>
                        </a:rPr>
                        <a:t>ацетон </a:t>
                      </a:r>
                      <a:r>
                        <a:rPr lang="ru-RU" b="1" i="1" dirty="0" smtClean="0">
                          <a:solidFill>
                            <a:schemeClr val="tx1"/>
                          </a:solidFill>
                        </a:rPr>
                        <a:t>H3C−CO−CH3</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09984">
                <a:tc>
                  <a:txBody>
                    <a:bodyPr/>
                    <a:lstStyle/>
                    <a:p>
                      <a:r>
                        <a:rPr lang="ru-RU" i="1" dirty="0" err="1" smtClean="0"/>
                        <a:t>Ацетоацетат</a:t>
                      </a:r>
                      <a:r>
                        <a:rPr lang="ru-RU" i="1" dirty="0" smtClean="0"/>
                        <a:t> </a:t>
                      </a:r>
                      <a:r>
                        <a:rPr lang="en-US" b="1" dirty="0" smtClean="0"/>
                        <a:t>H3C−CO−CH2−COOH</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50208">
                <a:tc>
                  <a:txBody>
                    <a:bodyPr/>
                    <a:lstStyle/>
                    <a:p>
                      <a:r>
                        <a:rPr lang="el-GR" i="1" dirty="0" smtClean="0">
                          <a:sym typeface="Symbol"/>
                        </a:rPr>
                        <a:t></a:t>
                      </a:r>
                      <a:r>
                        <a:rPr lang="el-GR" i="1" dirty="0" smtClean="0"/>
                        <a:t>-</a:t>
                      </a:r>
                      <a:r>
                        <a:rPr lang="ru-RU" i="1" dirty="0" err="1" smtClean="0"/>
                        <a:t>гидроксибутират</a:t>
                      </a:r>
                      <a:r>
                        <a:rPr lang="ru-RU" i="1" dirty="0" smtClean="0"/>
                        <a:t> </a:t>
                      </a:r>
                      <a:r>
                        <a:rPr lang="en-US" b="1" dirty="0" smtClean="0"/>
                        <a:t>H3C−CHOH−CH2−COOH</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529409" name="Picture 1"/>
          <p:cNvPicPr>
            <a:picLocks noChangeAspect="1" noChangeArrowheads="1"/>
          </p:cNvPicPr>
          <p:nvPr/>
        </p:nvPicPr>
        <p:blipFill>
          <a:blip r:embed="rId3" cstate="print"/>
          <a:srcRect/>
          <a:stretch>
            <a:fillRect/>
          </a:stretch>
        </p:blipFill>
        <p:spPr bwMode="auto">
          <a:xfrm>
            <a:off x="5214942" y="2214555"/>
            <a:ext cx="833432" cy="928693"/>
          </a:xfrm>
          <a:prstGeom prst="rect">
            <a:avLst/>
          </a:prstGeom>
          <a:noFill/>
          <a:ln w="9525">
            <a:noFill/>
            <a:miter lim="800000"/>
            <a:headEnd/>
            <a:tailEnd/>
          </a:ln>
          <a:effectLst/>
        </p:spPr>
      </p:pic>
      <p:pic>
        <p:nvPicPr>
          <p:cNvPr id="529410" name="Picture 2"/>
          <p:cNvPicPr>
            <a:picLocks noChangeAspect="1" noChangeArrowheads="1"/>
          </p:cNvPicPr>
          <p:nvPr/>
        </p:nvPicPr>
        <p:blipFill>
          <a:blip r:embed="rId4" cstate="print"/>
          <a:srcRect/>
          <a:stretch>
            <a:fillRect/>
          </a:stretch>
        </p:blipFill>
        <p:spPr bwMode="auto">
          <a:xfrm>
            <a:off x="4643438" y="3500439"/>
            <a:ext cx="2414582" cy="1000132"/>
          </a:xfrm>
          <a:prstGeom prst="rect">
            <a:avLst/>
          </a:prstGeom>
          <a:noFill/>
          <a:ln w="9525">
            <a:noFill/>
            <a:miter lim="800000"/>
            <a:headEnd/>
            <a:tailEnd/>
          </a:ln>
          <a:effectLst/>
        </p:spPr>
      </p:pic>
      <p:pic>
        <p:nvPicPr>
          <p:cNvPr id="529411" name="Picture 3"/>
          <p:cNvPicPr>
            <a:picLocks noChangeAspect="1" noChangeArrowheads="1"/>
          </p:cNvPicPr>
          <p:nvPr/>
        </p:nvPicPr>
        <p:blipFill>
          <a:blip r:embed="rId5" cstate="print"/>
          <a:srcRect/>
          <a:stretch>
            <a:fillRect/>
          </a:stretch>
        </p:blipFill>
        <p:spPr bwMode="auto">
          <a:xfrm>
            <a:off x="4572000" y="4714885"/>
            <a:ext cx="2458478" cy="942976"/>
          </a:xfrm>
          <a:prstGeom prst="rect">
            <a:avLst/>
          </a:prstGeom>
          <a:noFill/>
          <a:ln w="9525">
            <a:noFill/>
            <a:miter lim="800000"/>
            <a:headEnd/>
            <a:tailEnd/>
          </a:ln>
          <a:effectLst/>
        </p:spPr>
      </p:pic>
      <p:sp>
        <p:nvSpPr>
          <p:cNvPr id="12" name="Прямоугольник 11"/>
          <p:cNvSpPr/>
          <p:nvPr/>
        </p:nvSpPr>
        <p:spPr>
          <a:xfrm>
            <a:off x="285720" y="5643578"/>
            <a:ext cx="8643998" cy="1200329"/>
          </a:xfrm>
          <a:prstGeom prst="rect">
            <a:avLst/>
          </a:prstGeom>
        </p:spPr>
        <p:txBody>
          <a:bodyPr wrap="square">
            <a:spAutoFit/>
          </a:bodyPr>
          <a:lstStyle/>
          <a:p>
            <a:r>
              <a:rPr lang="ru-RU" dirty="0" smtClean="0"/>
              <a:t>В плазме крови здорового человека кетоновые тела содержатся в незначительных концентрациях. Однако при патологических состояниях (например, сахарном диабете) концентрация кетоновых тел может значительно повышаться и достигать 20 </a:t>
            </a:r>
            <a:r>
              <a:rPr lang="ru-RU" dirty="0" err="1" smtClean="0"/>
              <a:t>ммоль</a:t>
            </a:r>
            <a:r>
              <a:rPr lang="ru-RU" dirty="0" smtClean="0"/>
              <a:t>/л (</a:t>
            </a:r>
            <a:r>
              <a:rPr lang="ru-RU" dirty="0" err="1" smtClean="0"/>
              <a:t>кетонемия</a:t>
            </a:r>
            <a:r>
              <a:rPr lang="ru-RU" dirty="0" smtClean="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2" name="Picture 7" descr="http://www.minipedia.org.ua/wp-content/uploads/2012/12/svini-umniki-s-gryaznymi-pyatachkami.jpg"/>
          <p:cNvPicPr>
            <a:picLocks noChangeAspect="1" noChangeArrowheads="1"/>
          </p:cNvPicPr>
          <p:nvPr/>
        </p:nvPicPr>
        <p:blipFill>
          <a:blip r:embed="rId3" cstate="print"/>
          <a:srcRect/>
          <a:stretch>
            <a:fillRect/>
          </a:stretch>
        </p:blipFill>
        <p:spPr bwMode="auto">
          <a:xfrm>
            <a:off x="1571625" y="928688"/>
            <a:ext cx="7000875" cy="4800600"/>
          </a:xfrm>
          <a:prstGeom prst="rect">
            <a:avLst/>
          </a:prstGeom>
          <a:noFill/>
          <a:ln w="9525">
            <a:noFill/>
            <a:miter lim="800000"/>
            <a:headEnd/>
            <a:tailEnd/>
          </a:ln>
        </p:spPr>
      </p:pic>
      <p:pic>
        <p:nvPicPr>
          <p:cNvPr id="61443" name="Picture 11" descr="http://earth-chronicles.ru/Publications/46/76894914.jpg"/>
          <p:cNvPicPr>
            <a:picLocks noChangeAspect="1" noChangeArrowheads="1"/>
          </p:cNvPicPr>
          <p:nvPr/>
        </p:nvPicPr>
        <p:blipFill>
          <a:blip r:embed="rId4" cstate="print"/>
          <a:srcRect/>
          <a:stretch>
            <a:fillRect/>
          </a:stretch>
        </p:blipFill>
        <p:spPr bwMode="auto">
          <a:xfrm>
            <a:off x="285750" y="3643313"/>
            <a:ext cx="2306638" cy="2443162"/>
          </a:xfrm>
          <a:prstGeom prst="rect">
            <a:avLst/>
          </a:prstGeom>
          <a:noFill/>
          <a:ln w="9525">
            <a:noFill/>
            <a:miter lim="800000"/>
            <a:headEnd/>
            <a:tailEnd/>
          </a:ln>
        </p:spPr>
      </p:pic>
      <p:sp>
        <p:nvSpPr>
          <p:cNvPr id="61444" name="Прямоугольник 3"/>
          <p:cNvSpPr>
            <a:spLocks noChangeArrowheads="1"/>
          </p:cNvSpPr>
          <p:nvPr/>
        </p:nvSpPr>
        <p:spPr bwMode="auto">
          <a:xfrm>
            <a:off x="0" y="0"/>
            <a:ext cx="9144000" cy="830997"/>
          </a:xfrm>
          <a:prstGeom prst="rect">
            <a:avLst/>
          </a:prstGeom>
          <a:solidFill>
            <a:srgbClr val="00B050"/>
          </a:solidFill>
          <a:ln w="9525">
            <a:noFill/>
            <a:miter lim="800000"/>
            <a:headEnd/>
            <a:tailEnd/>
          </a:ln>
        </p:spPr>
        <p:txBody>
          <a:bodyPr>
            <a:spAutoFit/>
          </a:bodyPr>
          <a:lstStyle/>
          <a:p>
            <a:r>
              <a:rPr lang="ru-RU" sz="2400" b="1" dirty="0" smtClean="0">
                <a:solidFill>
                  <a:schemeClr val="bg1"/>
                </a:solidFill>
              </a:rPr>
              <a:t>Спектроскопические </a:t>
            </a:r>
            <a:r>
              <a:rPr lang="ru-RU" sz="2400" b="1" dirty="0">
                <a:solidFill>
                  <a:srgbClr val="FFFFFF"/>
                </a:solidFill>
              </a:rPr>
              <a:t>методы в анализе </a:t>
            </a:r>
            <a:r>
              <a:rPr lang="ru-RU" sz="2400" b="1" dirty="0" err="1">
                <a:solidFill>
                  <a:srgbClr val="FFFFFF"/>
                </a:solidFill>
              </a:rPr>
              <a:t>метаболома</a:t>
            </a:r>
            <a:r>
              <a:rPr lang="ru-RU" sz="2400" b="1" dirty="0">
                <a:solidFill>
                  <a:srgbClr val="FFFFFF"/>
                </a:solidFill>
              </a:rPr>
              <a:t> человека и животных– применение для ветеринарии</a:t>
            </a:r>
            <a:endParaRPr lang="ru-RU" sz="2400" b="1" dirty="0"/>
          </a:p>
        </p:txBody>
      </p:sp>
      <p:sp>
        <p:nvSpPr>
          <p:cNvPr id="61445" name="Прямоугольник 4"/>
          <p:cNvSpPr>
            <a:spLocks noChangeArrowheads="1"/>
          </p:cNvSpPr>
          <p:nvPr/>
        </p:nvSpPr>
        <p:spPr bwMode="auto">
          <a:xfrm>
            <a:off x="1702420" y="6215063"/>
            <a:ext cx="5085110" cy="423321"/>
          </a:xfrm>
          <a:prstGeom prst="rect">
            <a:avLst/>
          </a:prstGeom>
          <a:noFill/>
          <a:ln w="9525">
            <a:noFill/>
            <a:miter lim="800000"/>
            <a:headEnd/>
            <a:tailEnd/>
          </a:ln>
        </p:spPr>
        <p:txBody>
          <a:bodyPr wrap="none">
            <a:spAutoFit/>
          </a:bodyPr>
          <a:lstStyle/>
          <a:p>
            <a:pPr indent="-358775" algn="ctr" eaLnBrk="0" hangingPunct="0">
              <a:lnSpc>
                <a:spcPct val="130000"/>
              </a:lnSpc>
              <a:spcBef>
                <a:spcPts val="600"/>
              </a:spcBef>
              <a:spcAft>
                <a:spcPts val="1800"/>
              </a:spcAft>
              <a:buFont typeface="Arial" charset="0"/>
              <a:buNone/>
            </a:pPr>
            <a:r>
              <a:rPr lang="ru-RU" dirty="0">
                <a:cs typeface="Arial" charset="0"/>
              </a:rPr>
              <a:t>Исследуемые образцы: телятина, курица, лосось</a:t>
            </a:r>
          </a:p>
        </p:txBody>
      </p:sp>
      <p:pic>
        <p:nvPicPr>
          <p:cNvPr id="61446" name="Рисунок 5" descr="пробирка с биообразцом.JPG"/>
          <p:cNvPicPr>
            <a:picLocks noChangeAspect="1"/>
          </p:cNvPicPr>
          <p:nvPr/>
        </p:nvPicPr>
        <p:blipFill>
          <a:blip r:embed="rId5" cstate="print"/>
          <a:srcRect/>
          <a:stretch>
            <a:fillRect/>
          </a:stretch>
        </p:blipFill>
        <p:spPr bwMode="auto">
          <a:xfrm>
            <a:off x="7429500" y="4643438"/>
            <a:ext cx="1571625" cy="2060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Рисунок 3" descr="спектр.JPG"/>
          <p:cNvPicPr>
            <a:picLocks noChangeAspect="1"/>
          </p:cNvPicPr>
          <p:nvPr/>
        </p:nvPicPr>
        <p:blipFill>
          <a:blip r:embed="rId2" cstate="print"/>
          <a:srcRect/>
          <a:stretch>
            <a:fillRect/>
          </a:stretch>
        </p:blipFill>
        <p:spPr bwMode="auto">
          <a:xfrm>
            <a:off x="571500" y="2139757"/>
            <a:ext cx="7786688" cy="4144962"/>
          </a:xfrm>
          <a:prstGeom prst="rect">
            <a:avLst/>
          </a:prstGeom>
          <a:noFill/>
          <a:ln w="9525">
            <a:noFill/>
            <a:miter lim="800000"/>
            <a:headEnd/>
            <a:tailEnd/>
          </a:ln>
        </p:spPr>
      </p:pic>
      <p:sp>
        <p:nvSpPr>
          <p:cNvPr id="62467" name="Прямоугольник 4"/>
          <p:cNvSpPr>
            <a:spLocks noChangeArrowheads="1"/>
          </p:cNvSpPr>
          <p:nvPr/>
        </p:nvSpPr>
        <p:spPr bwMode="auto">
          <a:xfrm>
            <a:off x="357188" y="6354569"/>
            <a:ext cx="8572500" cy="646331"/>
          </a:xfrm>
          <a:prstGeom prst="rect">
            <a:avLst/>
          </a:prstGeom>
          <a:noFill/>
          <a:ln w="9525">
            <a:noFill/>
            <a:miter lim="800000"/>
            <a:headEnd/>
            <a:tailEnd/>
          </a:ln>
        </p:spPr>
        <p:txBody>
          <a:bodyPr>
            <a:spAutoFit/>
          </a:bodyPr>
          <a:lstStyle/>
          <a:p>
            <a:pPr algn="ctr"/>
            <a:r>
              <a:rPr lang="ru-RU" dirty="0"/>
              <a:t>Участок спектра запаха образца курицы, подвергшейся термической обработке.</a:t>
            </a:r>
          </a:p>
          <a:p>
            <a:r>
              <a:rPr lang="ru-RU" dirty="0"/>
              <a:t> </a:t>
            </a:r>
          </a:p>
        </p:txBody>
      </p:sp>
      <p:sp>
        <p:nvSpPr>
          <p:cNvPr id="62468" name="Прямоугольник 3"/>
          <p:cNvSpPr>
            <a:spLocks noChangeArrowheads="1"/>
          </p:cNvSpPr>
          <p:nvPr/>
        </p:nvSpPr>
        <p:spPr bwMode="auto">
          <a:xfrm>
            <a:off x="714375" y="1282507"/>
            <a:ext cx="8001000" cy="830262"/>
          </a:xfrm>
          <a:prstGeom prst="rect">
            <a:avLst/>
          </a:prstGeom>
          <a:noFill/>
          <a:ln w="9525">
            <a:noFill/>
            <a:miter lim="800000"/>
            <a:headEnd/>
            <a:tailEnd/>
          </a:ln>
        </p:spPr>
        <p:txBody>
          <a:bodyPr>
            <a:spAutoFit/>
          </a:bodyPr>
          <a:lstStyle/>
          <a:p>
            <a:pPr marL="457200" indent="-457200" algn="ctr" defTabSz="449263">
              <a:buClr>
                <a:srgbClr val="FFFFFF"/>
              </a:buClr>
              <a:buSzPct val="100000"/>
              <a:buFont typeface="Times New Roman" pitchFamily="18"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ru-RU" sz="2400" b="1" dirty="0">
                <a:solidFill>
                  <a:schemeClr val="accent3">
                    <a:lumMod val="50000"/>
                  </a:schemeClr>
                </a:solidFill>
              </a:rPr>
              <a:t>Экспериментальные измерения спектров образцов мяса и курицы</a:t>
            </a:r>
            <a:endParaRPr lang="ru-RU" sz="2400" b="1" dirty="0">
              <a:solidFill>
                <a:schemeClr val="accent3">
                  <a:lumMod val="50000"/>
                </a:schemeClr>
              </a:solidFill>
              <a:latin typeface="Times New Roman" pitchFamily="18" charset="0"/>
              <a:cs typeface="Lucida Sans Unicode" pitchFamily="34" charset="0"/>
            </a:endParaRPr>
          </a:p>
        </p:txBody>
      </p:sp>
      <p:sp>
        <p:nvSpPr>
          <p:cNvPr id="6" name="Прямоугольник 3"/>
          <p:cNvSpPr>
            <a:spLocks noChangeArrowheads="1"/>
          </p:cNvSpPr>
          <p:nvPr/>
        </p:nvSpPr>
        <p:spPr bwMode="auto">
          <a:xfrm>
            <a:off x="0" y="0"/>
            <a:ext cx="9144000" cy="830997"/>
          </a:xfrm>
          <a:prstGeom prst="rect">
            <a:avLst/>
          </a:prstGeom>
          <a:solidFill>
            <a:srgbClr val="00B050"/>
          </a:solidFill>
          <a:ln w="9525">
            <a:noFill/>
            <a:miter lim="800000"/>
            <a:headEnd/>
            <a:tailEnd/>
          </a:ln>
        </p:spPr>
        <p:txBody>
          <a:bodyPr>
            <a:spAutoFit/>
          </a:bodyPr>
          <a:lstStyle/>
          <a:p>
            <a:r>
              <a:rPr lang="ru-RU" sz="2400" b="1" dirty="0" smtClean="0">
                <a:solidFill>
                  <a:schemeClr val="bg1"/>
                </a:solidFill>
              </a:rPr>
              <a:t>Спектроскопические </a:t>
            </a:r>
            <a:r>
              <a:rPr lang="ru-RU" sz="2400" b="1" dirty="0">
                <a:solidFill>
                  <a:srgbClr val="FFFFFF"/>
                </a:solidFill>
              </a:rPr>
              <a:t>методы в анализе </a:t>
            </a:r>
            <a:r>
              <a:rPr lang="ru-RU" sz="2400" b="1" dirty="0" err="1">
                <a:solidFill>
                  <a:srgbClr val="FFFFFF"/>
                </a:solidFill>
              </a:rPr>
              <a:t>метаболома</a:t>
            </a:r>
            <a:r>
              <a:rPr lang="ru-RU" sz="2400" b="1" dirty="0">
                <a:solidFill>
                  <a:srgbClr val="FFFFFF"/>
                </a:solidFill>
              </a:rPr>
              <a:t> человека и животных– применение для ветеринарии</a:t>
            </a:r>
            <a:endParaRPr lang="ru-RU" sz="2400" b="1"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Прямоугольник 8"/>
          <p:cNvSpPr>
            <a:spLocks noChangeArrowheads="1"/>
          </p:cNvSpPr>
          <p:nvPr/>
        </p:nvSpPr>
        <p:spPr bwMode="auto">
          <a:xfrm>
            <a:off x="285750" y="6457974"/>
            <a:ext cx="8572500" cy="400050"/>
          </a:xfrm>
          <a:prstGeom prst="rect">
            <a:avLst/>
          </a:prstGeom>
          <a:noFill/>
          <a:ln w="9525">
            <a:noFill/>
            <a:miter lim="800000"/>
            <a:headEnd/>
            <a:tailEnd/>
          </a:ln>
        </p:spPr>
        <p:txBody>
          <a:bodyPr>
            <a:spAutoFit/>
          </a:bodyPr>
          <a:lstStyle/>
          <a:p>
            <a:pPr algn="ctr"/>
            <a:r>
              <a:rPr lang="ru-RU" sz="2000" dirty="0"/>
              <a:t>Запись участка спектра около 141 ГГц в образце запаха телятины</a:t>
            </a:r>
          </a:p>
        </p:txBody>
      </p:sp>
      <p:sp>
        <p:nvSpPr>
          <p:cNvPr id="63493" name="Прямоугольник 3"/>
          <p:cNvSpPr>
            <a:spLocks noChangeArrowheads="1"/>
          </p:cNvSpPr>
          <p:nvPr/>
        </p:nvSpPr>
        <p:spPr bwMode="auto">
          <a:xfrm>
            <a:off x="357158" y="928670"/>
            <a:ext cx="8572500" cy="461963"/>
          </a:xfrm>
          <a:prstGeom prst="rect">
            <a:avLst/>
          </a:prstGeom>
          <a:noFill/>
          <a:ln w="9525">
            <a:noFill/>
            <a:miter lim="800000"/>
            <a:headEnd/>
            <a:tailEnd/>
          </a:ln>
        </p:spPr>
        <p:txBody>
          <a:bodyPr>
            <a:spAutoFit/>
          </a:bodyPr>
          <a:lstStyle/>
          <a:p>
            <a:pPr marL="457200" indent="-457200" algn="ctr" defTabSz="449263">
              <a:buClr>
                <a:srgbClr val="FFFFFF"/>
              </a:buClr>
              <a:buSzPct val="100000"/>
              <a:buFont typeface="Times New Roman" pitchFamily="18"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ru-RU" sz="2400" dirty="0">
                <a:solidFill>
                  <a:schemeClr val="accent3">
                    <a:lumMod val="50000"/>
                  </a:schemeClr>
                </a:solidFill>
              </a:rPr>
              <a:t>Экспериментальные измерения спектров образцов мяса</a:t>
            </a:r>
            <a:endParaRPr lang="ru-RU" sz="2400" b="1" dirty="0">
              <a:solidFill>
                <a:schemeClr val="accent3">
                  <a:lumMod val="50000"/>
                </a:schemeClr>
              </a:solidFill>
              <a:latin typeface="Times New Roman" pitchFamily="18" charset="0"/>
              <a:cs typeface="Lucida Sans Unicode" pitchFamily="34" charset="0"/>
            </a:endParaRPr>
          </a:p>
        </p:txBody>
      </p:sp>
      <p:sp>
        <p:nvSpPr>
          <p:cNvPr id="7" name="Прямоугольник 3"/>
          <p:cNvSpPr>
            <a:spLocks noChangeArrowheads="1"/>
          </p:cNvSpPr>
          <p:nvPr/>
        </p:nvSpPr>
        <p:spPr bwMode="auto">
          <a:xfrm>
            <a:off x="0" y="0"/>
            <a:ext cx="9144000" cy="830997"/>
          </a:xfrm>
          <a:prstGeom prst="rect">
            <a:avLst/>
          </a:prstGeom>
          <a:solidFill>
            <a:srgbClr val="00B050"/>
          </a:solidFill>
          <a:ln w="9525">
            <a:noFill/>
            <a:miter lim="800000"/>
            <a:headEnd/>
            <a:tailEnd/>
          </a:ln>
        </p:spPr>
        <p:txBody>
          <a:bodyPr>
            <a:spAutoFit/>
          </a:bodyPr>
          <a:lstStyle/>
          <a:p>
            <a:r>
              <a:rPr lang="ru-RU" sz="2400" b="1" dirty="0" smtClean="0">
                <a:solidFill>
                  <a:schemeClr val="bg1"/>
                </a:solidFill>
              </a:rPr>
              <a:t>Спектроскопические </a:t>
            </a:r>
            <a:r>
              <a:rPr lang="ru-RU" sz="2400" b="1" dirty="0">
                <a:solidFill>
                  <a:srgbClr val="FFFFFF"/>
                </a:solidFill>
              </a:rPr>
              <a:t>методы в анализе </a:t>
            </a:r>
            <a:r>
              <a:rPr lang="ru-RU" sz="2400" b="1" dirty="0" err="1">
                <a:solidFill>
                  <a:srgbClr val="FFFFFF"/>
                </a:solidFill>
              </a:rPr>
              <a:t>метаболома</a:t>
            </a:r>
            <a:r>
              <a:rPr lang="ru-RU" sz="2400" b="1" dirty="0">
                <a:solidFill>
                  <a:srgbClr val="FFFFFF"/>
                </a:solidFill>
              </a:rPr>
              <a:t> человека и животных– применение для ветеринарии</a:t>
            </a:r>
            <a:endParaRPr lang="ru-RU" sz="2400" b="1" dirty="0"/>
          </a:p>
        </p:txBody>
      </p:sp>
      <p:pic>
        <p:nvPicPr>
          <p:cNvPr id="6" name="Рисунок 5" descr="маркеры онкологии жкт.jpg"/>
          <p:cNvPicPr>
            <a:picLocks noChangeAspect="1"/>
          </p:cNvPicPr>
          <p:nvPr/>
        </p:nvPicPr>
        <p:blipFill>
          <a:blip r:embed="rId3" cstate="print"/>
          <a:stretch>
            <a:fillRect/>
          </a:stretch>
        </p:blipFill>
        <p:spPr>
          <a:xfrm>
            <a:off x="1428728" y="1428736"/>
            <a:ext cx="6286544" cy="469007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Прямоугольник 2"/>
          <p:cNvSpPr>
            <a:spLocks noChangeArrowheads="1"/>
          </p:cNvSpPr>
          <p:nvPr/>
        </p:nvSpPr>
        <p:spPr bwMode="auto">
          <a:xfrm>
            <a:off x="285750" y="1143000"/>
            <a:ext cx="8310563" cy="830997"/>
          </a:xfrm>
          <a:prstGeom prst="rect">
            <a:avLst/>
          </a:prstGeom>
          <a:noFill/>
          <a:ln w="9525">
            <a:noFill/>
            <a:miter lim="800000"/>
            <a:headEnd/>
            <a:tailEnd/>
          </a:ln>
        </p:spPr>
        <p:txBody>
          <a:bodyPr>
            <a:spAutoFit/>
          </a:bodyPr>
          <a:lstStyle/>
          <a:p>
            <a:pPr algn="ctr" eaLnBrk="0" hangingPunct="0"/>
            <a:r>
              <a:rPr lang="ru-RU" sz="2400" b="1" dirty="0">
                <a:solidFill>
                  <a:srgbClr val="7030A0"/>
                </a:solidFill>
                <a:ea typeface="Calibri" pitchFamily="34" charset="0"/>
                <a:cs typeface="Times New Roman" pitchFamily="18" charset="0"/>
              </a:rPr>
              <a:t>Идентификация экспериментально измеренных линий поглощения</a:t>
            </a:r>
            <a:endParaRPr lang="ru-RU" sz="2400" dirty="0">
              <a:solidFill>
                <a:srgbClr val="7030A0"/>
              </a:solidFill>
              <a:ea typeface="Calibri" pitchFamily="34" charset="0"/>
              <a:cs typeface="Times New Roman" pitchFamily="18" charset="0"/>
            </a:endParaRPr>
          </a:p>
        </p:txBody>
      </p:sp>
      <p:sp>
        <p:nvSpPr>
          <p:cNvPr id="64515" name="Прямоугольник 5"/>
          <p:cNvSpPr>
            <a:spLocks noChangeArrowheads="1"/>
          </p:cNvSpPr>
          <p:nvPr/>
        </p:nvSpPr>
        <p:spPr bwMode="auto">
          <a:xfrm>
            <a:off x="285720" y="1928802"/>
            <a:ext cx="8501063" cy="967957"/>
          </a:xfrm>
          <a:prstGeom prst="rect">
            <a:avLst/>
          </a:prstGeom>
          <a:noFill/>
          <a:ln w="9525">
            <a:solidFill>
              <a:schemeClr val="accent1"/>
            </a:solidFill>
            <a:miter lim="800000"/>
            <a:headEnd/>
            <a:tailEnd/>
          </a:ln>
        </p:spPr>
        <p:txBody>
          <a:bodyPr>
            <a:spAutoFit/>
          </a:bodyPr>
          <a:lstStyle/>
          <a:p>
            <a:pPr>
              <a:lnSpc>
                <a:spcPct val="150000"/>
              </a:lnSpc>
            </a:pPr>
            <a:r>
              <a:rPr lang="ru-RU" sz="2000" dirty="0"/>
              <a:t>Вещества, содержащиеся в «запахе» свежего образца мяса, и исчезающие в процессе естественного разложения</a:t>
            </a:r>
            <a:r>
              <a:rPr lang="en-US" sz="2000" dirty="0"/>
              <a:t>:</a:t>
            </a:r>
            <a:r>
              <a:rPr lang="ru-RU" sz="2000" dirty="0"/>
              <a:t> </a:t>
            </a:r>
            <a:r>
              <a:rPr lang="ru-RU" sz="2000" dirty="0" err="1">
                <a:solidFill>
                  <a:srgbClr val="7030A0"/>
                </a:solidFill>
              </a:rPr>
              <a:t>этилформиат</a:t>
            </a:r>
            <a:r>
              <a:rPr lang="ru-RU" sz="2000" dirty="0">
                <a:solidFill>
                  <a:srgbClr val="7030A0"/>
                </a:solidFill>
              </a:rPr>
              <a:t>, </a:t>
            </a:r>
            <a:r>
              <a:rPr lang="ru-RU" sz="2000" dirty="0" err="1">
                <a:solidFill>
                  <a:srgbClr val="7030A0"/>
                </a:solidFill>
              </a:rPr>
              <a:t>аланин</a:t>
            </a:r>
            <a:r>
              <a:rPr lang="ru-RU" sz="2000" dirty="0">
                <a:solidFill>
                  <a:srgbClr val="7030A0"/>
                </a:solidFill>
              </a:rPr>
              <a:t>, глицин. </a:t>
            </a:r>
          </a:p>
        </p:txBody>
      </p:sp>
      <p:sp>
        <p:nvSpPr>
          <p:cNvPr id="64516" name="Прямоугольник 6"/>
          <p:cNvSpPr>
            <a:spLocks noChangeArrowheads="1"/>
          </p:cNvSpPr>
          <p:nvPr/>
        </p:nvSpPr>
        <p:spPr bwMode="auto">
          <a:xfrm>
            <a:off x="142844" y="2928934"/>
            <a:ext cx="8715375" cy="1938992"/>
          </a:xfrm>
          <a:prstGeom prst="rect">
            <a:avLst/>
          </a:prstGeom>
          <a:noFill/>
          <a:ln w="9525">
            <a:solidFill>
              <a:srgbClr val="FF9900"/>
            </a:solidFill>
            <a:miter lim="800000"/>
            <a:headEnd/>
            <a:tailEnd/>
          </a:ln>
        </p:spPr>
        <p:txBody>
          <a:bodyPr>
            <a:spAutoFit/>
          </a:bodyPr>
          <a:lstStyle/>
          <a:p>
            <a:pPr algn="just">
              <a:lnSpc>
                <a:spcPct val="150000"/>
              </a:lnSpc>
            </a:pPr>
            <a:r>
              <a:rPr lang="ru-RU" sz="2000" dirty="0"/>
              <a:t>Вещества появляющиеся в «запахах» образцов мяса в процессе естественного разложения: сначала появляются серосодержащие вещества - </a:t>
            </a:r>
            <a:r>
              <a:rPr lang="en-US" sz="2000" dirty="0">
                <a:solidFill>
                  <a:srgbClr val="7030A0"/>
                </a:solidFill>
              </a:rPr>
              <a:t>H</a:t>
            </a:r>
            <a:r>
              <a:rPr lang="ru-RU" sz="2000" baseline="-25000" dirty="0">
                <a:solidFill>
                  <a:srgbClr val="7030A0"/>
                </a:solidFill>
              </a:rPr>
              <a:t>2</a:t>
            </a:r>
            <a:r>
              <a:rPr lang="en-US" sz="2000" dirty="0">
                <a:solidFill>
                  <a:srgbClr val="7030A0"/>
                </a:solidFill>
              </a:rPr>
              <a:t>S</a:t>
            </a:r>
            <a:r>
              <a:rPr lang="ru-RU" sz="2000" dirty="0">
                <a:solidFill>
                  <a:srgbClr val="7030A0"/>
                </a:solidFill>
              </a:rPr>
              <a:t>, </a:t>
            </a:r>
            <a:r>
              <a:rPr lang="en-US" sz="2000" dirty="0">
                <a:solidFill>
                  <a:srgbClr val="7030A0"/>
                </a:solidFill>
              </a:rPr>
              <a:t>SO</a:t>
            </a:r>
            <a:r>
              <a:rPr lang="ru-RU" sz="2000" baseline="-25000" dirty="0">
                <a:solidFill>
                  <a:srgbClr val="7030A0"/>
                </a:solidFill>
              </a:rPr>
              <a:t>2</a:t>
            </a:r>
            <a:r>
              <a:rPr lang="ru-RU" sz="2000" dirty="0">
                <a:solidFill>
                  <a:srgbClr val="7030A0"/>
                </a:solidFill>
              </a:rPr>
              <a:t>, затем </a:t>
            </a:r>
            <a:r>
              <a:rPr lang="en-US" sz="2000" dirty="0">
                <a:solidFill>
                  <a:srgbClr val="7030A0"/>
                </a:solidFill>
              </a:rPr>
              <a:t>NH</a:t>
            </a:r>
            <a:r>
              <a:rPr lang="ru-RU" sz="2000" baseline="-25000" dirty="0">
                <a:solidFill>
                  <a:srgbClr val="7030A0"/>
                </a:solidFill>
              </a:rPr>
              <a:t>3</a:t>
            </a:r>
            <a:r>
              <a:rPr lang="ru-RU" sz="2000" dirty="0">
                <a:solidFill>
                  <a:srgbClr val="7030A0"/>
                </a:solidFill>
              </a:rPr>
              <a:t> </a:t>
            </a:r>
            <a:r>
              <a:rPr lang="ru-RU" sz="2000" dirty="0"/>
              <a:t>и</a:t>
            </a:r>
            <a:r>
              <a:rPr lang="ru-RU" sz="2000" dirty="0">
                <a:solidFill>
                  <a:srgbClr val="7030A0"/>
                </a:solidFill>
              </a:rPr>
              <a:t> </a:t>
            </a:r>
            <a:r>
              <a:rPr lang="ru-RU" sz="2000" dirty="0"/>
              <a:t>органические молекулы - </a:t>
            </a:r>
            <a:r>
              <a:rPr lang="ru-RU" sz="2000" dirty="0" err="1">
                <a:solidFill>
                  <a:schemeClr val="accent4">
                    <a:lumMod val="50000"/>
                  </a:schemeClr>
                </a:solidFill>
              </a:rPr>
              <a:t>формамид</a:t>
            </a:r>
            <a:r>
              <a:rPr lang="ru-RU" sz="2000" dirty="0">
                <a:solidFill>
                  <a:schemeClr val="accent4">
                    <a:lumMod val="50000"/>
                  </a:schemeClr>
                </a:solidFill>
              </a:rPr>
              <a:t>, </a:t>
            </a:r>
            <a:r>
              <a:rPr lang="ru-RU" sz="2000" dirty="0" err="1">
                <a:solidFill>
                  <a:schemeClr val="accent4">
                    <a:lumMod val="50000"/>
                  </a:schemeClr>
                </a:solidFill>
              </a:rPr>
              <a:t>этиламин</a:t>
            </a:r>
            <a:r>
              <a:rPr lang="ru-RU" sz="2000" dirty="0">
                <a:solidFill>
                  <a:schemeClr val="accent4">
                    <a:lumMod val="50000"/>
                  </a:schemeClr>
                </a:solidFill>
              </a:rPr>
              <a:t>, муравьиная и уксусная кислоты</a:t>
            </a:r>
          </a:p>
        </p:txBody>
      </p:sp>
      <p:sp>
        <p:nvSpPr>
          <p:cNvPr id="64517" name="Прямоугольник 5"/>
          <p:cNvSpPr>
            <a:spLocks noChangeArrowheads="1"/>
          </p:cNvSpPr>
          <p:nvPr/>
        </p:nvSpPr>
        <p:spPr bwMode="auto">
          <a:xfrm>
            <a:off x="428625" y="5000636"/>
            <a:ext cx="8715375" cy="967957"/>
          </a:xfrm>
          <a:prstGeom prst="rect">
            <a:avLst/>
          </a:prstGeom>
          <a:noFill/>
          <a:ln w="9525">
            <a:solidFill>
              <a:srgbClr val="FFC000"/>
            </a:solidFill>
            <a:miter lim="800000"/>
            <a:headEnd/>
            <a:tailEnd/>
          </a:ln>
        </p:spPr>
        <p:txBody>
          <a:bodyPr>
            <a:spAutoFit/>
          </a:bodyPr>
          <a:lstStyle/>
          <a:p>
            <a:pPr algn="just">
              <a:lnSpc>
                <a:spcPct val="150000"/>
              </a:lnSpc>
            </a:pPr>
            <a:r>
              <a:rPr lang="ru-RU" sz="2000" dirty="0"/>
              <a:t>«Запах» рыбы, находящейся в процессе естественного разложения, содержит </a:t>
            </a:r>
            <a:r>
              <a:rPr lang="ru-RU" sz="2000" dirty="0" err="1">
                <a:solidFill>
                  <a:schemeClr val="accent4">
                    <a:lumMod val="50000"/>
                  </a:schemeClr>
                </a:solidFill>
              </a:rPr>
              <a:t>пропиленгликоль</a:t>
            </a:r>
            <a:r>
              <a:rPr lang="ru-RU" sz="2000" dirty="0">
                <a:solidFill>
                  <a:schemeClr val="accent4">
                    <a:lumMod val="50000"/>
                  </a:schemeClr>
                </a:solidFill>
              </a:rPr>
              <a:t>, уретан, </a:t>
            </a:r>
            <a:r>
              <a:rPr lang="en-US" sz="2000" dirty="0">
                <a:solidFill>
                  <a:schemeClr val="accent4">
                    <a:lumMod val="50000"/>
                  </a:schemeClr>
                </a:solidFill>
              </a:rPr>
              <a:t>H</a:t>
            </a:r>
            <a:r>
              <a:rPr lang="ru-RU" sz="2000" baseline="-25000" dirty="0">
                <a:solidFill>
                  <a:schemeClr val="accent4">
                    <a:lumMod val="50000"/>
                  </a:schemeClr>
                </a:solidFill>
              </a:rPr>
              <a:t>2</a:t>
            </a:r>
            <a:r>
              <a:rPr lang="en-US" sz="2000" dirty="0">
                <a:solidFill>
                  <a:schemeClr val="accent4">
                    <a:lumMod val="50000"/>
                  </a:schemeClr>
                </a:solidFill>
              </a:rPr>
              <a:t>S</a:t>
            </a:r>
            <a:r>
              <a:rPr lang="ru-RU" sz="2000" dirty="0">
                <a:solidFill>
                  <a:schemeClr val="accent4">
                    <a:lumMod val="50000"/>
                  </a:schemeClr>
                </a:solidFill>
              </a:rPr>
              <a:t>, </a:t>
            </a:r>
            <a:r>
              <a:rPr lang="en-US" sz="2000" dirty="0">
                <a:solidFill>
                  <a:schemeClr val="accent4">
                    <a:lumMod val="50000"/>
                  </a:schemeClr>
                </a:solidFill>
              </a:rPr>
              <a:t>SO</a:t>
            </a:r>
            <a:r>
              <a:rPr lang="ru-RU" sz="2000" baseline="-25000" dirty="0">
                <a:solidFill>
                  <a:schemeClr val="accent4">
                    <a:lumMod val="50000"/>
                  </a:schemeClr>
                </a:solidFill>
              </a:rPr>
              <a:t>2</a:t>
            </a:r>
            <a:r>
              <a:rPr lang="ru-RU" sz="2000" dirty="0">
                <a:solidFill>
                  <a:schemeClr val="accent4">
                    <a:lumMod val="50000"/>
                  </a:schemeClr>
                </a:solidFill>
              </a:rPr>
              <a:t>, и нитрилы.</a:t>
            </a:r>
          </a:p>
        </p:txBody>
      </p:sp>
      <p:sp>
        <p:nvSpPr>
          <p:cNvPr id="7" name="Прямоугольник 3"/>
          <p:cNvSpPr>
            <a:spLocks noChangeArrowheads="1"/>
          </p:cNvSpPr>
          <p:nvPr/>
        </p:nvSpPr>
        <p:spPr bwMode="auto">
          <a:xfrm>
            <a:off x="0" y="0"/>
            <a:ext cx="9144000" cy="830997"/>
          </a:xfrm>
          <a:prstGeom prst="rect">
            <a:avLst/>
          </a:prstGeom>
          <a:solidFill>
            <a:srgbClr val="00B050"/>
          </a:solidFill>
          <a:ln w="9525">
            <a:noFill/>
            <a:miter lim="800000"/>
            <a:headEnd/>
            <a:tailEnd/>
          </a:ln>
        </p:spPr>
        <p:txBody>
          <a:bodyPr>
            <a:spAutoFit/>
          </a:bodyPr>
          <a:lstStyle/>
          <a:p>
            <a:r>
              <a:rPr lang="ru-RU" sz="2400" b="1" dirty="0" smtClean="0">
                <a:solidFill>
                  <a:schemeClr val="bg1"/>
                </a:solidFill>
              </a:rPr>
              <a:t>Спектроскопические </a:t>
            </a:r>
            <a:r>
              <a:rPr lang="ru-RU" sz="2400" b="1" dirty="0">
                <a:solidFill>
                  <a:srgbClr val="FFFFFF"/>
                </a:solidFill>
              </a:rPr>
              <a:t>методы в анализе </a:t>
            </a:r>
            <a:r>
              <a:rPr lang="ru-RU" sz="2400" b="1" dirty="0" err="1">
                <a:solidFill>
                  <a:srgbClr val="FFFFFF"/>
                </a:solidFill>
              </a:rPr>
              <a:t>метаболома</a:t>
            </a:r>
            <a:r>
              <a:rPr lang="ru-RU" sz="2400" b="1" dirty="0">
                <a:solidFill>
                  <a:srgbClr val="FFFFFF"/>
                </a:solidFill>
              </a:rPr>
              <a:t> человека и животных– применение для ветеринарии</a:t>
            </a:r>
            <a:endParaRPr lang="ru-RU" sz="2400" b="1" dirty="0"/>
          </a:p>
        </p:txBody>
      </p:sp>
      <p:sp>
        <p:nvSpPr>
          <p:cNvPr id="8" name="Прямоугольник 7"/>
          <p:cNvSpPr/>
          <p:nvPr/>
        </p:nvSpPr>
        <p:spPr>
          <a:xfrm>
            <a:off x="0" y="6211669"/>
            <a:ext cx="9144000" cy="646331"/>
          </a:xfrm>
          <a:prstGeom prst="rect">
            <a:avLst/>
          </a:prstGeom>
        </p:spPr>
        <p:txBody>
          <a:bodyPr wrap="square">
            <a:spAutoFit/>
          </a:bodyPr>
          <a:lstStyle/>
          <a:p>
            <a:r>
              <a:rPr lang="ru-RU" i="1" dirty="0" smtClean="0"/>
              <a:t>Анфертьев В.А., Башмаков А.Ф., Вакс В.Л., и др.// Журнал радиоэлектроники, №1, 2015, с.1-10, </a:t>
            </a:r>
            <a:r>
              <a:rPr lang="ru-RU" i="1" dirty="0" smtClean="0">
                <a:hlinkClick r:id="rId2"/>
              </a:rPr>
              <a:t>http://jre.cplire.ru/iso/jan15/8/text.pdf</a:t>
            </a:r>
            <a:endParaRPr lang="ru-RU" i="1"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Прямоугольник 3"/>
          <p:cNvSpPr>
            <a:spLocks noChangeArrowheads="1"/>
          </p:cNvSpPr>
          <p:nvPr/>
        </p:nvSpPr>
        <p:spPr bwMode="auto">
          <a:xfrm>
            <a:off x="0" y="0"/>
            <a:ext cx="9144000" cy="785794"/>
          </a:xfrm>
          <a:prstGeom prst="rect">
            <a:avLst/>
          </a:prstGeom>
          <a:solidFill>
            <a:schemeClr val="accent2"/>
          </a:solidFill>
          <a:ln w="9525">
            <a:noFill/>
            <a:miter lim="800000"/>
            <a:headEnd/>
            <a:tailEnd/>
          </a:ln>
        </p:spPr>
        <p:txBody>
          <a:bodyPr wrap="square">
            <a:noAutofit/>
          </a:bodyPr>
          <a:lstStyle/>
          <a:p>
            <a:r>
              <a:rPr lang="ru-RU" sz="2400" b="1" dirty="0" smtClean="0">
                <a:solidFill>
                  <a:schemeClr val="bg1"/>
                </a:solidFill>
                <a:cs typeface="Arial" pitchFamily="34" charset="0"/>
              </a:rPr>
              <a:t>Перспективы применения спектроскопических методов исследования для сельского хозяйства</a:t>
            </a:r>
            <a:endParaRPr lang="ru-RU" sz="2400" b="1" dirty="0"/>
          </a:p>
        </p:txBody>
      </p:sp>
      <p:sp>
        <p:nvSpPr>
          <p:cNvPr id="5" name="Прямоугольник 4"/>
          <p:cNvSpPr/>
          <p:nvPr/>
        </p:nvSpPr>
        <p:spPr>
          <a:xfrm>
            <a:off x="428596" y="928670"/>
            <a:ext cx="8501122" cy="5632311"/>
          </a:xfrm>
          <a:prstGeom prst="rect">
            <a:avLst/>
          </a:prstGeom>
        </p:spPr>
        <p:txBody>
          <a:bodyPr wrap="square">
            <a:spAutoFit/>
          </a:bodyPr>
          <a:lstStyle/>
          <a:p>
            <a:pPr lvl="0" indent="361950">
              <a:buFont typeface="Wingdings" pitchFamily="2" charset="2"/>
              <a:buChar char="Ø"/>
            </a:pPr>
            <a:r>
              <a:rPr lang="ru-RU" dirty="0" smtClean="0"/>
              <a:t>Диагностика </a:t>
            </a:r>
            <a:r>
              <a:rPr lang="ru-RU" dirty="0" err="1" smtClean="0"/>
              <a:t>антропозоонозов</a:t>
            </a:r>
            <a:r>
              <a:rPr lang="ru-RU" dirty="0" smtClean="0"/>
              <a:t> (болезней, общих для человека и животных ), в частности, туберкулеза, бруцеллеза, сибирской язвы, лептоспироза, африканской чумы и др. при проведении противоэпизоотических мероприятий.</a:t>
            </a:r>
          </a:p>
          <a:p>
            <a:pPr lvl="0" indent="361950">
              <a:buFont typeface="Wingdings" pitchFamily="2" charset="2"/>
              <a:buChar char="Ø"/>
            </a:pPr>
            <a:r>
              <a:rPr lang="ru-RU" dirty="0" smtClean="0"/>
              <a:t>Диагностика инфекционных, </a:t>
            </a:r>
            <a:r>
              <a:rPr lang="ru-RU" dirty="0" err="1" smtClean="0"/>
              <a:t>протозойных</a:t>
            </a:r>
            <a:r>
              <a:rPr lang="ru-RU" dirty="0" smtClean="0"/>
              <a:t>, гельминтозных, </a:t>
            </a:r>
            <a:r>
              <a:rPr lang="ru-RU" dirty="0" err="1" smtClean="0"/>
              <a:t>арахноэнтомозных</a:t>
            </a:r>
            <a:r>
              <a:rPr lang="ru-RU" dirty="0" smtClean="0"/>
              <a:t> и не заразных болезней животных, выявление глубины поражения животного, контроль качества  и эффективности назначенных лечебных мероприятий.</a:t>
            </a:r>
          </a:p>
          <a:p>
            <a:pPr lvl="0" indent="361950">
              <a:buFont typeface="Wingdings" pitchFamily="2" charset="2"/>
              <a:buChar char="Ø"/>
            </a:pPr>
            <a:r>
              <a:rPr lang="ru-RU" dirty="0" smtClean="0"/>
              <a:t>Контроль за ввозом животных для исключения ввоза как больных животных, так и животных – </a:t>
            </a:r>
            <a:r>
              <a:rPr lang="ru-RU" dirty="0" err="1" smtClean="0"/>
              <a:t>рековалисцентов</a:t>
            </a:r>
            <a:r>
              <a:rPr lang="ru-RU" dirty="0" smtClean="0"/>
              <a:t>, т.е. носителей опасных заболеваний.</a:t>
            </a:r>
          </a:p>
          <a:p>
            <a:pPr lvl="0" indent="361950">
              <a:buFont typeface="Wingdings" pitchFamily="2" charset="2"/>
              <a:buChar char="Ø"/>
            </a:pPr>
            <a:r>
              <a:rPr lang="ru-RU" dirty="0" smtClean="0"/>
              <a:t>Проведение ветеринарной экспертизы мяса, молока, яиц, кожевенно-мехового сырья, продуктов рыбоводства и пчеловодства.</a:t>
            </a:r>
          </a:p>
          <a:p>
            <a:pPr lvl="0" indent="361950">
              <a:buFont typeface="Wingdings" pitchFamily="2" charset="2"/>
              <a:buChar char="Ø"/>
            </a:pPr>
            <a:r>
              <a:rPr lang="ru-RU" dirty="0" smtClean="0"/>
              <a:t>Проведение ветеринарно-санитарной экспертизы продуктов растительного происхождения, в том числе определение повышенного содержания нитратов, нитритов, </a:t>
            </a:r>
            <a:r>
              <a:rPr lang="ru-RU" dirty="0" err="1" smtClean="0"/>
              <a:t>генномодифицированных</a:t>
            </a:r>
            <a:r>
              <a:rPr lang="ru-RU" dirty="0" smtClean="0"/>
              <a:t> продуктов, </a:t>
            </a:r>
            <a:r>
              <a:rPr lang="ru-RU" dirty="0" err="1" smtClean="0"/>
              <a:t>бактериально</a:t>
            </a:r>
            <a:r>
              <a:rPr lang="ru-RU" dirty="0" smtClean="0"/>
              <a:t> опасных продуктов растениеводства.</a:t>
            </a:r>
          </a:p>
          <a:p>
            <a:pPr lvl="0" indent="361950">
              <a:buFont typeface="Wingdings" pitchFamily="2" charset="2"/>
              <a:buChar char="Ø"/>
            </a:pPr>
            <a:r>
              <a:rPr lang="ru-RU" dirty="0" smtClean="0"/>
              <a:t>Контроль за </a:t>
            </a:r>
            <a:r>
              <a:rPr lang="ru-RU" dirty="0" err="1" smtClean="0"/>
              <a:t>рыбохозяйственными</a:t>
            </a:r>
            <a:r>
              <a:rPr lang="ru-RU" dirty="0" smtClean="0"/>
              <a:t> водоемами, предприятиями по производству кормов, за санитарным качеством кормов и сырья, используемого для их производства.</a:t>
            </a:r>
          </a:p>
          <a:p>
            <a:pPr indent="361950">
              <a:buFont typeface="Wingdings" pitchFamily="2" charset="2"/>
              <a:buChar char="Ø"/>
            </a:pPr>
            <a:r>
              <a:rPr lang="ru-RU" dirty="0" smtClean="0"/>
              <a:t>Диагностика заболеваний зерновых культур (в частности, грибковых заболеваний)</a:t>
            </a:r>
          </a:p>
          <a:p>
            <a:pPr lvl="0" indent="361950">
              <a:buFont typeface="Wingdings" pitchFamily="2" charset="2"/>
              <a:buChar char="Ø"/>
            </a:pPr>
            <a:r>
              <a:rPr lang="ru-RU" dirty="0" smtClean="0"/>
              <a:t>Оценка качества дезинфекций.</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Прямоугольник 3"/>
          <p:cNvSpPr>
            <a:spLocks noChangeArrowheads="1"/>
          </p:cNvSpPr>
          <p:nvPr/>
        </p:nvSpPr>
        <p:spPr bwMode="auto">
          <a:xfrm>
            <a:off x="0" y="0"/>
            <a:ext cx="9144000" cy="785794"/>
          </a:xfrm>
          <a:prstGeom prst="rect">
            <a:avLst/>
          </a:prstGeom>
          <a:solidFill>
            <a:srgbClr val="7030A0"/>
          </a:solidFill>
          <a:ln w="9525">
            <a:noFill/>
            <a:miter lim="800000"/>
            <a:headEnd/>
            <a:tailEnd/>
          </a:ln>
        </p:spPr>
        <p:txBody>
          <a:bodyPr wrap="square">
            <a:noAutofit/>
          </a:bodyPr>
          <a:lstStyle/>
          <a:p>
            <a:r>
              <a:rPr lang="ru-RU" sz="2400" b="1" dirty="0" smtClean="0">
                <a:solidFill>
                  <a:schemeClr val="bg1"/>
                </a:solidFill>
                <a:ea typeface="Calibri" pitchFamily="34" charset="0"/>
                <a:cs typeface="Arial" pitchFamily="34" charset="0"/>
              </a:rPr>
              <a:t>Выводы</a:t>
            </a:r>
            <a:endParaRPr lang="ru-RU" sz="2400" b="1" dirty="0"/>
          </a:p>
        </p:txBody>
      </p:sp>
      <p:sp>
        <p:nvSpPr>
          <p:cNvPr id="4" name="Прямоугольник 3"/>
          <p:cNvSpPr/>
          <p:nvPr/>
        </p:nvSpPr>
        <p:spPr>
          <a:xfrm>
            <a:off x="214282" y="1357298"/>
            <a:ext cx="8786874" cy="3276282"/>
          </a:xfrm>
          <a:prstGeom prst="rect">
            <a:avLst/>
          </a:prstGeom>
        </p:spPr>
        <p:txBody>
          <a:bodyPr wrap="square">
            <a:spAutoFit/>
          </a:bodyPr>
          <a:lstStyle/>
          <a:p>
            <a:pPr>
              <a:lnSpc>
                <a:spcPct val="150000"/>
              </a:lnSpc>
            </a:pPr>
            <a:r>
              <a:rPr lang="ru-RU" sz="2000" dirty="0" smtClean="0"/>
              <a:t>Потенциальными потребителями предлагаемых к производству приборов являются крупные фермерские хозяйства, предприятия по производству кормов, ветеринарные клиники, учреждения в системе </a:t>
            </a:r>
            <a:r>
              <a:rPr lang="ru-RU" sz="2000" dirty="0" err="1" smtClean="0"/>
              <a:t>Росветнадзора</a:t>
            </a:r>
            <a:r>
              <a:rPr lang="ru-RU" sz="2000" dirty="0" smtClean="0"/>
              <a:t>. </a:t>
            </a:r>
          </a:p>
          <a:p>
            <a:pPr>
              <a:lnSpc>
                <a:spcPct val="150000"/>
              </a:lnSpc>
            </a:pPr>
            <a:r>
              <a:rPr lang="ru-RU" sz="2000" dirty="0" smtClean="0"/>
              <a:t>И сами приборы, и  предлагаемая методика </a:t>
            </a:r>
            <a:r>
              <a:rPr lang="ru-RU" sz="2000" dirty="0" err="1" smtClean="0"/>
              <a:t>неинвазивной</a:t>
            </a:r>
            <a:r>
              <a:rPr lang="ru-RU" sz="2000" dirty="0" smtClean="0"/>
              <a:t> диагностики на основе спектроскопического анализа выдыхаемого воздуха и «запахов» организма, а также «запахов» зерновых культур соответствует мировому уровню. </a:t>
            </a:r>
            <a:endParaRPr lang="ru-RU" sz="20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WordArt 0"/>
          <p:cNvSpPr>
            <a:spLocks noChangeArrowheads="1" noChangeShapeType="1" noTextEdit="1"/>
          </p:cNvSpPr>
          <p:nvPr/>
        </p:nvSpPr>
        <p:spPr bwMode="auto">
          <a:xfrm>
            <a:off x="500063" y="2286000"/>
            <a:ext cx="8288337" cy="1620838"/>
          </a:xfrm>
          <a:prstGeom prst="rect">
            <a:avLst/>
          </a:prstGeom>
        </p:spPr>
        <p:txBody>
          <a:bodyPr wrap="none" fromWordArt="1">
            <a:prstTxWarp prst="textPlain">
              <a:avLst>
                <a:gd name="adj" fmla="val 50532"/>
              </a:avLst>
            </a:prstTxWarp>
          </a:bodyPr>
          <a:lstStyle/>
          <a:p>
            <a:pPr algn="ctr"/>
            <a:r>
              <a:rPr lang="ru-RU" sz="3200" b="1" kern="10" spc="640" dirty="0" smtClean="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mn-lt"/>
                <a:ea typeface="+mn-lt"/>
                <a:cs typeface="+mn-lt"/>
              </a:rPr>
              <a:t>Спасибо за внимание</a:t>
            </a:r>
            <a:r>
              <a:rPr lang="en-US" sz="3200" b="1" kern="10" spc="640" dirty="0" smtClean="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mn-lt"/>
                <a:ea typeface="+mn-lt"/>
                <a:cs typeface="+mn-lt"/>
              </a:rPr>
              <a:t>!</a:t>
            </a:r>
            <a:endParaRPr lang="ru-RU" sz="3200" b="1" kern="10" spc="640" dirty="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mn-lt"/>
              <a:ea typeface="+mn-lt"/>
              <a:cs typeface="+mn-lt"/>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3"/>
          <p:cNvSpPr>
            <a:spLocks noChangeArrowheads="1"/>
          </p:cNvSpPr>
          <p:nvPr/>
        </p:nvSpPr>
        <p:spPr bwMode="auto">
          <a:xfrm>
            <a:off x="0" y="0"/>
            <a:ext cx="9144000" cy="785794"/>
          </a:xfrm>
          <a:prstGeom prst="rect">
            <a:avLst/>
          </a:prstGeom>
          <a:solidFill>
            <a:schemeClr val="accent2"/>
          </a:solidFill>
          <a:ln w="9525">
            <a:noFill/>
            <a:miter lim="800000"/>
            <a:headEnd/>
            <a:tailEnd/>
          </a:ln>
        </p:spPr>
        <p:txBody>
          <a:bodyPr wrap="square">
            <a:noAutofit/>
          </a:bodyPr>
          <a:lstStyle/>
          <a:p>
            <a:r>
              <a:rPr lang="ru-RU" sz="2400" b="1" dirty="0" smtClean="0">
                <a:solidFill>
                  <a:schemeClr val="bg1"/>
                </a:solidFill>
                <a:cs typeface="Arial" pitchFamily="34" charset="0"/>
              </a:rPr>
              <a:t>Перспективы применения спектроскопических методов исследования для сельского хозяйства</a:t>
            </a:r>
            <a:endParaRPr lang="ru-RU" sz="2400" b="1" dirty="0"/>
          </a:p>
        </p:txBody>
      </p:sp>
      <p:sp>
        <p:nvSpPr>
          <p:cNvPr id="834561" name="Rectangle 1"/>
          <p:cNvSpPr>
            <a:spLocks noChangeArrowheads="1"/>
          </p:cNvSpPr>
          <p:nvPr/>
        </p:nvSpPr>
        <p:spPr bwMode="auto">
          <a:xfrm>
            <a:off x="142844" y="1225713"/>
            <a:ext cx="8786842"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buFontTx/>
              <a:buChar char="•"/>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Разработка</a:t>
            </a:r>
            <a:r>
              <a:rPr kumimoji="0" lang="ru-RU" sz="1600" b="0" i="0" u="none" strike="noStrike" cap="none" normalizeH="0" dirty="0" smtClean="0">
                <a:ln>
                  <a:noFill/>
                </a:ln>
                <a:solidFill>
                  <a:schemeClr val="tx1"/>
                </a:solidFill>
                <a:effectLst/>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прототипа компактного комбинированного спектрометра ИК-ТГц с источниками излучения </a:t>
            </a:r>
            <a:r>
              <a:rPr lang="ru-RU" sz="1600" dirty="0" smtClean="0">
                <a:ea typeface="Calibri" pitchFamily="34" charset="0"/>
                <a:cs typeface="Times New Roman" pitchFamily="18" charset="0"/>
              </a:rPr>
              <a:t>на основе генератора Ганна и умножителей частоты на квантовых полупроводниковых </a:t>
            </a:r>
            <a:r>
              <a:rPr lang="ru-RU" sz="1600" dirty="0" err="1" smtClean="0">
                <a:ea typeface="Calibri" pitchFamily="34" charset="0"/>
                <a:cs typeface="Times New Roman" pitchFamily="18" charset="0"/>
              </a:rPr>
              <a:t>сверхрешетках</a:t>
            </a:r>
            <a:r>
              <a:rPr lang="ru-RU" sz="1600" dirty="0" smtClean="0">
                <a:ea typeface="Calibri" pitchFamily="34" charset="0"/>
                <a:cs typeface="Times New Roman" pitchFamily="18" charset="0"/>
              </a:rPr>
              <a:t> (КПСР) (ТГц диапазон) и на основе ККЛ (ИК диапазон) и с детектором на основе КПСР в качестве приемной системы для всех заявленных диапазонов (ТГц и ИК) </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для детектирования «запахов» здорового зерна, свежих продуктов питания (мяса, птицы, рыбы) и газов-маркеров </a:t>
            </a:r>
            <a:r>
              <a:rPr kumimoji="0" lang="ru-RU" sz="1600" b="0" i="0" u="none" strike="noStrike" cap="none" normalizeH="0" baseline="0" dirty="0" smtClean="0">
                <a:ln>
                  <a:noFill/>
                </a:ln>
                <a:solidFill>
                  <a:srgbClr val="000000"/>
                </a:solidFill>
                <a:effectLst/>
                <a:ea typeface="Calibri" pitchFamily="34" charset="0"/>
                <a:cs typeface="Times New Roman" pitchFamily="18" charset="0"/>
              </a:rPr>
              <a:t>грибковых инфекций зерновых культур и пораженных продуктов питания.</a:t>
            </a:r>
            <a:endParaRPr kumimoji="0" lang="ru-RU"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Calibri" pitchFamily="34" charset="0"/>
                <a:cs typeface="Times New Roman" pitchFamily="18" charset="0"/>
              </a:rPr>
              <a:t>Разработка методик </a:t>
            </a:r>
            <a:r>
              <a:rPr kumimoji="0" lang="ru-RU" sz="1600" b="0" i="0" u="none" strike="noStrike" cap="none" normalizeH="0" baseline="0" dirty="0" err="1" smtClean="0">
                <a:ln>
                  <a:noFill/>
                </a:ln>
                <a:solidFill>
                  <a:schemeClr val="tx1"/>
                </a:solidFill>
                <a:effectLst/>
                <a:ea typeface="Calibri" pitchFamily="34" charset="0"/>
                <a:cs typeface="Times New Roman" pitchFamily="18" charset="0"/>
              </a:rPr>
              <a:t>пробоподготовки</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 зерна и продуктов питания (мяса, птицы, рыбы) для спектроскопического анализа «запаха», а также проведения спектроскопических измерений «запахов» зерна и продуктов питания (мяса, птицы, рыбы).</a:t>
            </a:r>
            <a:endParaRPr kumimoji="0" lang="ru-RU"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000000"/>
                </a:solidFill>
                <a:effectLst/>
                <a:ea typeface="Calibri" pitchFamily="34" charset="0"/>
                <a:cs typeface="Times New Roman" pitchFamily="18" charset="0"/>
              </a:rPr>
              <a:t>Исследования «запахов» здорового зерна, а также культивированных грибковых инфекций в ТГц и ИК диапазонах с целью выявления газов-маркеров (летучих органических соединений) здорового и пораженного грибком зерна и определение их аналитических линий поглощения в ТГц частотном диапазоне.</a:t>
            </a:r>
            <a:endParaRPr kumimoji="0" lang="ru-RU"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000000"/>
                </a:solidFill>
                <a:effectLst/>
                <a:ea typeface="Calibri" pitchFamily="34" charset="0"/>
                <a:cs typeface="Times New Roman" pitchFamily="18" charset="0"/>
              </a:rPr>
              <a:t>Исследования «запахов»</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 продуктов питания (мяса, птицы, рыбы) в</a:t>
            </a:r>
            <a:r>
              <a:rPr kumimoji="0" lang="ru-RU" sz="1600" b="0" i="0" u="none" strike="noStrike" cap="none" normalizeH="0" baseline="0" dirty="0" smtClean="0">
                <a:ln>
                  <a:noFill/>
                </a:ln>
                <a:solidFill>
                  <a:srgbClr val="000000"/>
                </a:solidFill>
                <a:effectLst/>
                <a:ea typeface="Calibri" pitchFamily="34" charset="0"/>
                <a:cs typeface="Times New Roman" pitchFamily="18" charset="0"/>
              </a:rPr>
              <a:t> свежем состоянии, а также культивированных грибковых инфекций в ТГц и ИК диапазонах с целью выявления газов-маркеров (летучих органических соединений) свежих и пораженных грибком </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продуктов питания (мяса, птицы, рыбы) </a:t>
            </a:r>
            <a:r>
              <a:rPr kumimoji="0" lang="ru-RU" sz="1600" b="0" i="0" u="none" strike="noStrike" cap="none" normalizeH="0" baseline="0" dirty="0" smtClean="0">
                <a:ln>
                  <a:noFill/>
                </a:ln>
                <a:solidFill>
                  <a:srgbClr val="000000"/>
                </a:solidFill>
                <a:effectLst/>
                <a:ea typeface="Calibri" pitchFamily="34" charset="0"/>
                <a:cs typeface="Times New Roman" pitchFamily="18" charset="0"/>
              </a:rPr>
              <a:t> и определение их аналитических линий поглощения в ТГц частотном диапазоне.</a:t>
            </a:r>
            <a:endParaRPr kumimoji="0" lang="ru-RU"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ea typeface="Times New Roman" pitchFamily="18" charset="0"/>
                <a:cs typeface="Times New Roman" pitchFamily="18" charset="0"/>
              </a:rPr>
              <a:t>Будут изучены биофизические принципы воздействия ТГц излучения на зерно и продукты питания без поражений, на грибковые культуры и зерно и продукты питания, пораженные грибковыми заболеваниями, и исследованы механизмы эффектов, связанных с </a:t>
            </a:r>
            <a:r>
              <a:rPr kumimoji="0" lang="ru-RU" sz="1600" b="0" i="0" u="none" strike="noStrike" cap="none" normalizeH="0" baseline="0" dirty="0" err="1" smtClean="0">
                <a:ln>
                  <a:noFill/>
                </a:ln>
                <a:solidFill>
                  <a:schemeClr val="tx1"/>
                </a:solidFill>
                <a:effectLst/>
                <a:ea typeface="Times New Roman" pitchFamily="18" charset="0"/>
                <a:cs typeface="Times New Roman" pitchFamily="18" charset="0"/>
              </a:rPr>
              <a:t>апоптозом</a:t>
            </a:r>
            <a:r>
              <a:rPr kumimoji="0" lang="ru-RU" sz="1600" b="0" i="0" u="none" strike="noStrike" cap="none" normalizeH="0" baseline="0" dirty="0" smtClean="0">
                <a:ln>
                  <a:noFill/>
                </a:ln>
                <a:solidFill>
                  <a:schemeClr val="tx1"/>
                </a:solidFill>
                <a:effectLst/>
                <a:ea typeface="Times New Roman" pitchFamily="18" charset="0"/>
                <a:cs typeface="Times New Roman" pitchFamily="18" charset="0"/>
              </a:rPr>
              <a:t> клетки с целью исключения посева пораженного зерна, улучшения условий хранения зерна и продуктов питания. </a:t>
            </a:r>
            <a:endParaRPr kumimoji="0" lang="ru-RU" sz="1600" b="0" i="0" u="none" strike="noStrike" cap="none" normalizeH="0" baseline="0" dirty="0" smtClean="0">
              <a:ln>
                <a:noFill/>
              </a:ln>
              <a:solidFill>
                <a:schemeClr val="tx1"/>
              </a:solidFill>
              <a:effectLst/>
            </a:endParaRPr>
          </a:p>
        </p:txBody>
      </p:sp>
      <p:sp>
        <p:nvSpPr>
          <p:cNvPr id="4" name="TextBox 3"/>
          <p:cNvSpPr txBox="1"/>
          <p:nvPr/>
        </p:nvSpPr>
        <p:spPr>
          <a:xfrm>
            <a:off x="714348" y="785794"/>
            <a:ext cx="7858180" cy="369332"/>
          </a:xfrm>
          <a:prstGeom prst="rect">
            <a:avLst/>
          </a:prstGeom>
          <a:noFill/>
        </p:spPr>
        <p:txBody>
          <a:bodyPr wrap="square" rtlCol="0">
            <a:spAutoFit/>
          </a:bodyPr>
          <a:lstStyle/>
          <a:p>
            <a:pPr algn="ctr"/>
            <a:r>
              <a:rPr lang="ru-RU" b="1" dirty="0" smtClean="0">
                <a:solidFill>
                  <a:srgbClr val="7030A0"/>
                </a:solidFill>
              </a:rPr>
              <a:t>Комбинированный ИК-ТГц спектрометр</a:t>
            </a:r>
            <a:endParaRPr lang="ru-RU" b="1" dirty="0">
              <a:solidFill>
                <a:srgbClr val="7030A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Прямоугольник 8"/>
          <p:cNvSpPr/>
          <p:nvPr/>
        </p:nvSpPr>
        <p:spPr>
          <a:xfrm>
            <a:off x="285720" y="0"/>
            <a:ext cx="4507965" cy="523220"/>
          </a:xfrm>
          <a:prstGeom prst="rect">
            <a:avLst/>
          </a:prstGeom>
        </p:spPr>
        <p:txBody>
          <a:bodyPr wrap="none">
            <a:spAutoFit/>
          </a:bodyPr>
          <a:lstStyle/>
          <a:p>
            <a:r>
              <a:rPr lang="ru-RU" sz="2800" b="1" dirty="0" smtClean="0">
                <a:solidFill>
                  <a:schemeClr val="tx2"/>
                </a:solidFill>
                <a:cs typeface="Arial" pitchFamily="34" charset="0"/>
              </a:rPr>
              <a:t>Актуальность. Ветеринария</a:t>
            </a:r>
            <a:endParaRPr lang="ru-RU" sz="2800" b="1" dirty="0">
              <a:solidFill>
                <a:schemeClr val="tx2"/>
              </a:solidFill>
              <a:cs typeface="Arial" pitchFamily="34" charset="0"/>
            </a:endParaRPr>
          </a:p>
        </p:txBody>
      </p:sp>
      <p:sp>
        <p:nvSpPr>
          <p:cNvPr id="6" name="Прямоугольник 5"/>
          <p:cNvSpPr/>
          <p:nvPr/>
        </p:nvSpPr>
        <p:spPr>
          <a:xfrm>
            <a:off x="357158" y="500042"/>
            <a:ext cx="8572560" cy="1323439"/>
          </a:xfrm>
          <a:prstGeom prst="rect">
            <a:avLst/>
          </a:prstGeom>
        </p:spPr>
        <p:txBody>
          <a:bodyPr wrap="square">
            <a:spAutoFit/>
          </a:bodyPr>
          <a:lstStyle/>
          <a:p>
            <a:pPr algn="ctr"/>
            <a:r>
              <a:rPr lang="ru-RU" sz="2000" b="1" dirty="0" smtClean="0"/>
              <a:t>ПЕРЕЧЕНЬ заразных, в том числе особо опасных, болезней животных, по которым могут устанавливаться ограничительные мероприятия (карантин) </a:t>
            </a:r>
          </a:p>
          <a:p>
            <a:pPr algn="ctr"/>
            <a:r>
              <a:rPr lang="ru-RU" sz="2000" b="1" dirty="0" smtClean="0"/>
              <a:t>(</a:t>
            </a:r>
            <a:r>
              <a:rPr lang="ru-RU" sz="2000" dirty="0" smtClean="0"/>
              <a:t>ПРИКАЗ №476 Минсельхоза России от 19 декабря 2011 г. </a:t>
            </a:r>
          </a:p>
          <a:p>
            <a:pPr algn="ctr"/>
            <a:r>
              <a:rPr lang="ru-RU" sz="2000" dirty="0" smtClean="0"/>
              <a:t>Регистрационный № 23206 от 13 февраля 2012 г.</a:t>
            </a:r>
            <a:r>
              <a:rPr lang="ru-RU" sz="2000" b="1" dirty="0" smtClean="0"/>
              <a:t>)</a:t>
            </a:r>
            <a:endParaRPr lang="ru-RU" sz="2000" dirty="0"/>
          </a:p>
        </p:txBody>
      </p:sp>
      <p:sp>
        <p:nvSpPr>
          <p:cNvPr id="7" name="Прямоугольник 6"/>
          <p:cNvSpPr/>
          <p:nvPr/>
        </p:nvSpPr>
        <p:spPr>
          <a:xfrm>
            <a:off x="428596" y="1928802"/>
            <a:ext cx="4500594" cy="4093428"/>
          </a:xfrm>
          <a:prstGeom prst="rect">
            <a:avLst/>
          </a:prstGeom>
        </p:spPr>
        <p:txBody>
          <a:bodyPr wrap="square">
            <a:spAutoFit/>
          </a:bodyPr>
          <a:lstStyle/>
          <a:p>
            <a:r>
              <a:rPr lang="ru-RU" sz="2000" dirty="0" smtClean="0"/>
              <a:t>4</a:t>
            </a:r>
            <a:r>
              <a:rPr lang="ru-RU" sz="2000" dirty="0" smtClean="0"/>
              <a:t>. </a:t>
            </a:r>
            <a:r>
              <a:rPr lang="ru-RU" sz="2000" dirty="0" smtClean="0"/>
              <a:t>Африканская </a:t>
            </a:r>
            <a:r>
              <a:rPr lang="ru-RU" sz="2000" dirty="0" smtClean="0"/>
              <a:t>чума свиней *</a:t>
            </a:r>
          </a:p>
          <a:p>
            <a:r>
              <a:rPr lang="ru-RU" sz="2000" dirty="0" smtClean="0"/>
              <a:t>6. Бешенство *</a:t>
            </a:r>
          </a:p>
          <a:p>
            <a:r>
              <a:rPr lang="ru-RU" sz="2000" dirty="0" smtClean="0"/>
              <a:t>14. Бруцеллез</a:t>
            </a:r>
            <a:endParaRPr lang="ru-RU" sz="2000" dirty="0" smtClean="0"/>
          </a:p>
          <a:p>
            <a:r>
              <a:rPr lang="ru-RU" sz="2000" dirty="0" smtClean="0"/>
              <a:t>24</a:t>
            </a:r>
            <a:r>
              <a:rPr lang="ru-RU" sz="2000" dirty="0" smtClean="0"/>
              <a:t>. </a:t>
            </a:r>
            <a:r>
              <a:rPr lang="ru-RU" sz="2000" dirty="0" err="1" smtClean="0"/>
              <a:t>Высокопатогенный</a:t>
            </a:r>
            <a:r>
              <a:rPr lang="ru-RU" sz="2000" dirty="0" smtClean="0"/>
              <a:t> грипп птиц *</a:t>
            </a:r>
          </a:p>
          <a:p>
            <a:r>
              <a:rPr lang="ru-RU" sz="2000" dirty="0" smtClean="0"/>
              <a:t>39.Классическая чума свиней</a:t>
            </a:r>
          </a:p>
          <a:p>
            <a:r>
              <a:rPr lang="ru-RU" sz="2000" dirty="0" smtClean="0"/>
              <a:t>49.0спа овец и коз *</a:t>
            </a:r>
          </a:p>
          <a:p>
            <a:r>
              <a:rPr lang="ru-RU" sz="2000" dirty="0" smtClean="0"/>
              <a:t>51.Паратуберкулез</a:t>
            </a:r>
          </a:p>
          <a:p>
            <a:r>
              <a:rPr lang="ru-RU" sz="2000" dirty="0" smtClean="0"/>
              <a:t>58.Сап*</a:t>
            </a:r>
            <a:br>
              <a:rPr lang="ru-RU" sz="2000" dirty="0" smtClean="0"/>
            </a:br>
            <a:r>
              <a:rPr lang="ru-RU" sz="2000" dirty="0" smtClean="0"/>
              <a:t>59.Сибирская язва *</a:t>
            </a:r>
          </a:p>
          <a:p>
            <a:r>
              <a:rPr lang="ru-RU" sz="2000" dirty="0" smtClean="0"/>
              <a:t>65.Туберкулез</a:t>
            </a:r>
          </a:p>
          <a:p>
            <a:r>
              <a:rPr lang="ru-RU" sz="2000" dirty="0" smtClean="0"/>
              <a:t>69.Чума крупного рогатого скота *</a:t>
            </a:r>
          </a:p>
          <a:p>
            <a:r>
              <a:rPr lang="ru-RU" sz="2000" dirty="0" smtClean="0"/>
              <a:t>75.Ящур*</a:t>
            </a:r>
          </a:p>
          <a:p>
            <a:r>
              <a:rPr lang="ru-RU" sz="2000" dirty="0" smtClean="0"/>
              <a:t>* </a:t>
            </a:r>
            <a:r>
              <a:rPr lang="ru-RU" sz="2000" dirty="0" smtClean="0"/>
              <a:t>- особо опасные болезни животных</a:t>
            </a:r>
            <a:endParaRPr lang="ru-RU" sz="2000" dirty="0"/>
          </a:p>
        </p:txBody>
      </p:sp>
      <p:pic>
        <p:nvPicPr>
          <p:cNvPr id="884738" name="Picture 2" descr="http://givotnie.com/wp-content/uploads/2011/08/korova_1.jpg"/>
          <p:cNvPicPr>
            <a:picLocks noChangeAspect="1" noChangeArrowheads="1"/>
          </p:cNvPicPr>
          <p:nvPr/>
        </p:nvPicPr>
        <p:blipFill>
          <a:blip r:embed="rId3" cstate="print"/>
          <a:srcRect/>
          <a:stretch>
            <a:fillRect/>
          </a:stretch>
        </p:blipFill>
        <p:spPr bwMode="auto">
          <a:xfrm>
            <a:off x="4500562" y="2643182"/>
            <a:ext cx="4447608" cy="3333745"/>
          </a:xfrm>
          <a:prstGeom prst="rect">
            <a:avLst/>
          </a:prstGeom>
          <a:noFill/>
        </p:spPr>
      </p:pic>
      <p:sp>
        <p:nvSpPr>
          <p:cNvPr id="8" name="Прямоугольник 7"/>
          <p:cNvSpPr/>
          <p:nvPr/>
        </p:nvSpPr>
        <p:spPr>
          <a:xfrm>
            <a:off x="428596" y="6215082"/>
            <a:ext cx="3991990" cy="400110"/>
          </a:xfrm>
          <a:prstGeom prst="rect">
            <a:avLst/>
          </a:prstGeom>
        </p:spPr>
        <p:txBody>
          <a:bodyPr wrap="none">
            <a:spAutoFit/>
          </a:bodyPr>
          <a:lstStyle/>
          <a:p>
            <a:pPr lvl="0"/>
            <a:r>
              <a:rPr lang="ru-RU" sz="2000" dirty="0" smtClean="0">
                <a:solidFill>
                  <a:prstClr val="black"/>
                </a:solidFill>
              </a:rPr>
              <a:t>Сальмонеллез, токсоплазмоз и др.</a:t>
            </a:r>
            <a:endParaRPr lang="en-US" sz="2000" dirty="0" smtClean="0">
              <a:solidFill>
                <a:prstClr val="black"/>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16"/>
          <p:cNvSpPr>
            <a:spLocks noChangeArrowheads="1"/>
          </p:cNvSpPr>
          <p:nvPr/>
        </p:nvSpPr>
        <p:spPr bwMode="auto">
          <a:xfrm>
            <a:off x="0" y="0"/>
            <a:ext cx="9144000" cy="523220"/>
          </a:xfrm>
          <a:prstGeom prst="rect">
            <a:avLst/>
          </a:prstGeom>
          <a:solidFill>
            <a:srgbClr val="7030A0"/>
          </a:solidFill>
          <a:ln w="9525">
            <a:noFill/>
            <a:miter lim="800000"/>
            <a:headEnd/>
            <a:tailEnd/>
          </a:ln>
        </p:spPr>
        <p:txBody>
          <a:bodyPr>
            <a:spAutoFit/>
          </a:bodyPr>
          <a:lstStyle/>
          <a:p>
            <a:pPr>
              <a:defRPr/>
            </a:pPr>
            <a:r>
              <a:rPr lang="ru-RU" sz="2800" dirty="0" smtClean="0">
                <a:solidFill>
                  <a:schemeClr val="bg1"/>
                </a:solidFill>
                <a:latin typeface="+mn-lt"/>
                <a:cs typeface="Arial" charset="0"/>
              </a:rPr>
              <a:t>Как  все начиналось…</a:t>
            </a:r>
            <a:endParaRPr lang="ru-RU" sz="2800" dirty="0">
              <a:solidFill>
                <a:schemeClr val="bg1"/>
              </a:solidFill>
              <a:latin typeface="+mn-lt"/>
            </a:endParaRPr>
          </a:p>
        </p:txBody>
      </p:sp>
      <p:sp>
        <p:nvSpPr>
          <p:cNvPr id="6" name="Прямоугольник 5"/>
          <p:cNvSpPr/>
          <p:nvPr/>
        </p:nvSpPr>
        <p:spPr>
          <a:xfrm>
            <a:off x="428596" y="1071546"/>
            <a:ext cx="8358246" cy="4401205"/>
          </a:xfrm>
          <a:prstGeom prst="rect">
            <a:avLst/>
          </a:prstGeom>
          <a:ln>
            <a:solidFill>
              <a:schemeClr val="tx1"/>
            </a:solidFill>
          </a:ln>
        </p:spPr>
        <p:txBody>
          <a:bodyPr wrap="square">
            <a:spAutoFit/>
          </a:bodyPr>
          <a:lstStyle/>
          <a:p>
            <a:pPr indent="357188">
              <a:spcBef>
                <a:spcPts val="1200"/>
              </a:spcBef>
              <a:spcAft>
                <a:spcPts val="1200"/>
              </a:spcAft>
              <a:buFont typeface="Wingdings" pitchFamily="2" charset="2"/>
              <a:buChar char="Ø"/>
            </a:pPr>
            <a:r>
              <a:rPr lang="ru-RU" sz="2000" dirty="0" smtClean="0"/>
              <a:t>1954 г. была опубликована пионерская работа </a:t>
            </a:r>
            <a:r>
              <a:rPr lang="ru-RU" sz="2000" b="1" dirty="0" err="1" smtClean="0">
                <a:solidFill>
                  <a:srgbClr val="C00000"/>
                </a:solidFill>
              </a:rPr>
              <a:t>Дике</a:t>
            </a:r>
            <a:r>
              <a:rPr lang="ru-RU" sz="2000" b="1" dirty="0" smtClean="0">
                <a:solidFill>
                  <a:srgbClr val="C00000"/>
                </a:solidFill>
              </a:rPr>
              <a:t> (</a:t>
            </a:r>
            <a:r>
              <a:rPr lang="en-US" sz="2000" b="1" dirty="0" smtClean="0">
                <a:solidFill>
                  <a:srgbClr val="C00000"/>
                </a:solidFill>
              </a:rPr>
              <a:t>R</a:t>
            </a:r>
            <a:r>
              <a:rPr lang="ru-RU" sz="2000" b="1" dirty="0" smtClean="0">
                <a:solidFill>
                  <a:srgbClr val="C00000"/>
                </a:solidFill>
              </a:rPr>
              <a:t>. </a:t>
            </a:r>
            <a:r>
              <a:rPr lang="en-US" sz="2000" b="1" dirty="0" err="1" smtClean="0">
                <a:solidFill>
                  <a:srgbClr val="C00000"/>
                </a:solidFill>
              </a:rPr>
              <a:t>Dicke</a:t>
            </a:r>
            <a:r>
              <a:rPr lang="ru-RU" sz="2000" b="1" dirty="0" smtClean="0">
                <a:solidFill>
                  <a:srgbClr val="C00000"/>
                </a:solidFill>
              </a:rPr>
              <a:t>) </a:t>
            </a:r>
            <a:r>
              <a:rPr lang="ru-RU" sz="2000" dirty="0" smtClean="0"/>
              <a:t>[</a:t>
            </a:r>
            <a:r>
              <a:rPr lang="en-CA" sz="2000" b="1" dirty="0" err="1" smtClean="0">
                <a:solidFill>
                  <a:srgbClr val="7030A0"/>
                </a:solidFill>
              </a:rPr>
              <a:t>Dicke</a:t>
            </a:r>
            <a:r>
              <a:rPr lang="en-CA" sz="2000" b="1" dirty="0" smtClean="0">
                <a:solidFill>
                  <a:srgbClr val="7030A0"/>
                </a:solidFill>
              </a:rPr>
              <a:t> R</a:t>
            </a:r>
            <a:r>
              <a:rPr lang="ru-RU" sz="2000" b="1" dirty="0" smtClean="0">
                <a:solidFill>
                  <a:srgbClr val="7030A0"/>
                </a:solidFill>
              </a:rPr>
              <a:t>.</a:t>
            </a:r>
            <a:r>
              <a:rPr lang="en-CA" sz="2000" b="1" dirty="0" smtClean="0">
                <a:solidFill>
                  <a:srgbClr val="7030A0"/>
                </a:solidFill>
              </a:rPr>
              <a:t>H</a:t>
            </a:r>
            <a:r>
              <a:rPr lang="ru-RU" sz="2000" b="1" dirty="0" smtClean="0">
                <a:solidFill>
                  <a:srgbClr val="7030A0"/>
                </a:solidFill>
              </a:rPr>
              <a:t>., </a:t>
            </a:r>
            <a:r>
              <a:rPr lang="en-CA" sz="2000" b="1" dirty="0" err="1" smtClean="0">
                <a:solidFill>
                  <a:srgbClr val="7030A0"/>
                </a:solidFill>
              </a:rPr>
              <a:t>Romer</a:t>
            </a:r>
            <a:r>
              <a:rPr lang="en-CA" sz="2000" b="1" dirty="0" smtClean="0">
                <a:solidFill>
                  <a:srgbClr val="7030A0"/>
                </a:solidFill>
              </a:rPr>
              <a:t> R</a:t>
            </a:r>
            <a:r>
              <a:rPr lang="ru-RU" sz="2000" b="1" dirty="0" smtClean="0">
                <a:solidFill>
                  <a:srgbClr val="7030A0"/>
                </a:solidFill>
              </a:rPr>
              <a:t>.</a:t>
            </a:r>
            <a:r>
              <a:rPr lang="en-CA" sz="2000" b="1" dirty="0" smtClean="0">
                <a:solidFill>
                  <a:srgbClr val="7030A0"/>
                </a:solidFill>
              </a:rPr>
              <a:t>H</a:t>
            </a:r>
            <a:r>
              <a:rPr lang="ru-RU" sz="2000" b="1" dirty="0" smtClean="0">
                <a:solidFill>
                  <a:srgbClr val="7030A0"/>
                </a:solidFill>
              </a:rPr>
              <a:t>. </a:t>
            </a:r>
            <a:r>
              <a:rPr lang="en-US" sz="2000" b="1" dirty="0" smtClean="0">
                <a:solidFill>
                  <a:srgbClr val="7030A0"/>
                </a:solidFill>
              </a:rPr>
              <a:t>Pulse techniques in microwave spectroscopy</a:t>
            </a:r>
            <a:r>
              <a:rPr lang="ru-RU" sz="2000" b="1" dirty="0" smtClean="0">
                <a:solidFill>
                  <a:srgbClr val="7030A0"/>
                </a:solidFill>
              </a:rPr>
              <a:t> // </a:t>
            </a:r>
            <a:r>
              <a:rPr lang="en-CA" sz="2000" b="1" dirty="0" smtClean="0">
                <a:solidFill>
                  <a:srgbClr val="7030A0"/>
                </a:solidFill>
              </a:rPr>
              <a:t>Rev</a:t>
            </a:r>
            <a:r>
              <a:rPr lang="ru-RU" sz="2000" b="1" dirty="0" smtClean="0">
                <a:solidFill>
                  <a:srgbClr val="7030A0"/>
                </a:solidFill>
              </a:rPr>
              <a:t>. </a:t>
            </a:r>
            <a:r>
              <a:rPr lang="en-CA" sz="2000" b="1" dirty="0" err="1" smtClean="0">
                <a:solidFill>
                  <a:srgbClr val="7030A0"/>
                </a:solidFill>
              </a:rPr>
              <a:t>Sci</a:t>
            </a:r>
            <a:r>
              <a:rPr lang="ru-RU" sz="2000" b="1" dirty="0" smtClean="0">
                <a:solidFill>
                  <a:srgbClr val="7030A0"/>
                </a:solidFill>
              </a:rPr>
              <a:t>. </a:t>
            </a:r>
            <a:r>
              <a:rPr lang="en-CA" sz="2000" b="1" dirty="0" err="1" smtClean="0">
                <a:solidFill>
                  <a:srgbClr val="7030A0"/>
                </a:solidFill>
              </a:rPr>
              <a:t>Instrum</a:t>
            </a:r>
            <a:r>
              <a:rPr lang="ru-RU" sz="2000" b="1" dirty="0" smtClean="0">
                <a:solidFill>
                  <a:srgbClr val="7030A0"/>
                </a:solidFill>
              </a:rPr>
              <a:t>. 1955. </a:t>
            </a:r>
            <a:r>
              <a:rPr lang="en-CA" sz="2000" b="1" dirty="0" smtClean="0">
                <a:solidFill>
                  <a:srgbClr val="7030A0"/>
                </a:solidFill>
              </a:rPr>
              <a:t>V</a:t>
            </a:r>
            <a:r>
              <a:rPr lang="ru-RU" sz="2000" b="1" dirty="0" smtClean="0">
                <a:solidFill>
                  <a:srgbClr val="7030A0"/>
                </a:solidFill>
              </a:rPr>
              <a:t>. 26, </a:t>
            </a:r>
            <a:r>
              <a:rPr lang="en-CA" sz="2000" b="1" dirty="0" smtClean="0">
                <a:solidFill>
                  <a:srgbClr val="7030A0"/>
                </a:solidFill>
              </a:rPr>
              <a:t>p</a:t>
            </a:r>
            <a:r>
              <a:rPr lang="ru-RU" sz="2000" b="1" dirty="0" smtClean="0">
                <a:solidFill>
                  <a:srgbClr val="7030A0"/>
                </a:solidFill>
              </a:rPr>
              <a:t>. 915</a:t>
            </a:r>
            <a:r>
              <a:rPr lang="ru-RU" sz="2000" dirty="0" smtClean="0"/>
              <a:t>], в которой был впервые описан спектрометр на эффекте свободно затухающей поляризации. </a:t>
            </a:r>
          </a:p>
          <a:p>
            <a:pPr indent="357188">
              <a:spcBef>
                <a:spcPts val="1200"/>
              </a:spcBef>
              <a:spcAft>
                <a:spcPts val="1200"/>
              </a:spcAft>
              <a:buFont typeface="Wingdings" pitchFamily="2" charset="2"/>
              <a:buChar char="Ø"/>
            </a:pPr>
            <a:r>
              <a:rPr lang="ru-RU" sz="2000" dirty="0" smtClean="0"/>
              <a:t>Наиболее распространенной являлась конструкция спектрометра на эффекте свободно затухающей поляризации </a:t>
            </a:r>
            <a:r>
              <a:rPr lang="ru-RU" sz="2000" b="1" dirty="0" err="1" smtClean="0">
                <a:solidFill>
                  <a:srgbClr val="C00000"/>
                </a:solidFill>
              </a:rPr>
              <a:t>Эккерса</a:t>
            </a:r>
            <a:r>
              <a:rPr lang="ru-RU" sz="2000" b="1" dirty="0" smtClean="0">
                <a:solidFill>
                  <a:srgbClr val="C00000"/>
                </a:solidFill>
              </a:rPr>
              <a:t> и </a:t>
            </a:r>
            <a:r>
              <a:rPr lang="ru-RU" sz="2000" b="1" dirty="0" err="1" smtClean="0">
                <a:solidFill>
                  <a:srgbClr val="C00000"/>
                </a:solidFill>
              </a:rPr>
              <a:t>Флайгера</a:t>
            </a:r>
            <a:r>
              <a:rPr lang="ru-RU" sz="2000" b="1" dirty="0" smtClean="0">
                <a:solidFill>
                  <a:srgbClr val="C00000"/>
                </a:solidFill>
              </a:rPr>
              <a:t> </a:t>
            </a:r>
            <a:r>
              <a:rPr lang="en-US" sz="2000" b="1" dirty="0" smtClean="0"/>
              <a:t>[</a:t>
            </a:r>
            <a:r>
              <a:rPr lang="en-US" sz="2000" b="1" dirty="0" smtClean="0">
                <a:solidFill>
                  <a:srgbClr val="7030A0"/>
                </a:solidFill>
              </a:rPr>
              <a:t>Jan </a:t>
            </a:r>
            <a:r>
              <a:rPr lang="en-US" sz="2000" b="1" dirty="0" err="1" smtClean="0">
                <a:solidFill>
                  <a:srgbClr val="7030A0"/>
                </a:solidFill>
              </a:rPr>
              <a:t>Ekkers</a:t>
            </a:r>
            <a:r>
              <a:rPr lang="en-US" sz="2000" b="1" dirty="0" smtClean="0">
                <a:solidFill>
                  <a:srgbClr val="7030A0"/>
                </a:solidFill>
              </a:rPr>
              <a:t> and W. H. </a:t>
            </a:r>
            <a:r>
              <a:rPr lang="en-US" sz="2000" b="1" dirty="0" err="1" smtClean="0">
                <a:solidFill>
                  <a:srgbClr val="7030A0"/>
                </a:solidFill>
              </a:rPr>
              <a:t>Flygare</a:t>
            </a:r>
            <a:r>
              <a:rPr lang="en-US" sz="2000" b="1" dirty="0" smtClean="0">
                <a:solidFill>
                  <a:srgbClr val="7030A0"/>
                </a:solidFill>
              </a:rPr>
              <a:t> Pulsed microwave Fourier transform spectrometer</a:t>
            </a:r>
            <a:r>
              <a:rPr lang="ru-RU" sz="2000" b="1" dirty="0" smtClean="0">
                <a:solidFill>
                  <a:srgbClr val="7030A0"/>
                </a:solidFill>
              </a:rPr>
              <a:t> //</a:t>
            </a:r>
            <a:r>
              <a:rPr lang="en-US" sz="2000" b="1" dirty="0" smtClean="0">
                <a:solidFill>
                  <a:srgbClr val="7030A0"/>
                </a:solidFill>
              </a:rPr>
              <a:t>Rev. </a:t>
            </a:r>
            <a:r>
              <a:rPr lang="en-US" sz="2000" b="1" dirty="0" err="1" smtClean="0">
                <a:solidFill>
                  <a:srgbClr val="7030A0"/>
                </a:solidFill>
              </a:rPr>
              <a:t>ScI.</a:t>
            </a:r>
            <a:r>
              <a:rPr lang="en-US" sz="2000" b="1" dirty="0" smtClean="0">
                <a:solidFill>
                  <a:srgbClr val="7030A0"/>
                </a:solidFill>
              </a:rPr>
              <a:t> </a:t>
            </a:r>
            <a:r>
              <a:rPr lang="en-US" sz="2000" b="1" dirty="0" err="1" smtClean="0">
                <a:solidFill>
                  <a:srgbClr val="7030A0"/>
                </a:solidFill>
              </a:rPr>
              <a:t>Instrum</a:t>
            </a:r>
            <a:r>
              <a:rPr lang="en-US" sz="2000" b="1" dirty="0" smtClean="0">
                <a:solidFill>
                  <a:srgbClr val="7030A0"/>
                </a:solidFill>
              </a:rPr>
              <a:t>., Vol. 47, No.4, April 1976</a:t>
            </a:r>
            <a:r>
              <a:rPr lang="en-US" sz="2000" dirty="0" smtClean="0"/>
              <a:t>]</a:t>
            </a:r>
            <a:r>
              <a:rPr lang="ru-RU" sz="2000" dirty="0" smtClean="0"/>
              <a:t>, которая служила основой для дальнейших модификаций. Это был первый микроволновый Фурье-спектрометр, который обеспечивал высокие чувствительность и разрешающую способность.</a:t>
            </a:r>
            <a:r>
              <a:rPr lang="en-US" sz="2000" dirty="0" smtClean="0"/>
              <a:t> </a:t>
            </a:r>
            <a:r>
              <a:rPr lang="ru-RU" sz="2000" dirty="0" smtClean="0"/>
              <a:t>Спектрометр работает в диапазоне </a:t>
            </a:r>
            <a:r>
              <a:rPr lang="ru-RU" sz="2000" i="1" dirty="0" smtClean="0"/>
              <a:t>4 – 8</a:t>
            </a:r>
            <a:r>
              <a:rPr lang="ru-RU" sz="2000" dirty="0" smtClean="0"/>
              <a:t> </a:t>
            </a:r>
            <a:r>
              <a:rPr lang="ru-RU" sz="2000" i="1" dirty="0" smtClean="0"/>
              <a:t>ГГц</a:t>
            </a:r>
            <a:r>
              <a:rPr lang="ru-RU" sz="2000" dirty="0" smtClean="0"/>
              <a:t> с максимальной шириной полосы приема </a:t>
            </a:r>
            <a:r>
              <a:rPr lang="ru-RU" sz="2000" i="1" dirty="0" smtClean="0"/>
              <a:t>50</a:t>
            </a:r>
            <a:r>
              <a:rPr lang="ru-RU" sz="2000" dirty="0" smtClean="0"/>
              <a:t> </a:t>
            </a:r>
            <a:r>
              <a:rPr lang="ru-RU" sz="2000" i="1" dirty="0" smtClean="0"/>
              <a:t>МГц</a:t>
            </a:r>
            <a:r>
              <a:rPr lang="ru-RU" sz="2000" dirty="0" smtClean="0"/>
              <a:t>. В его состав входят четыре ключа на </a:t>
            </a:r>
            <a:r>
              <a:rPr lang="en-US" sz="2000" i="1" dirty="0" smtClean="0"/>
              <a:t>pin</a:t>
            </a:r>
            <a:r>
              <a:rPr lang="ru-RU" sz="2000" dirty="0" smtClean="0"/>
              <a:t>–диодах.</a:t>
            </a:r>
            <a:endParaRPr lang="ru-RU" sz="2000" dirty="0"/>
          </a:p>
        </p:txBody>
      </p:sp>
    </p:spTree>
  </p:cSld>
  <p:clrMapOvr>
    <a:masterClrMapping/>
  </p:clrMapOvr>
  <p:transition spd="med">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3"/>
          <p:cNvSpPr txBox="1">
            <a:spLocks noChangeArrowheads="1"/>
          </p:cNvSpPr>
          <p:nvPr/>
        </p:nvSpPr>
        <p:spPr bwMode="auto">
          <a:xfrm>
            <a:off x="250825" y="4149725"/>
            <a:ext cx="8666163" cy="2511425"/>
          </a:xfrm>
          <a:prstGeom prst="rect">
            <a:avLst/>
          </a:prstGeom>
          <a:noFill/>
          <a:ln w="9525">
            <a:noFill/>
            <a:round/>
            <a:headEnd/>
            <a:tailEnd/>
          </a:ln>
          <a:effectLst/>
        </p:spPr>
        <p:txBody>
          <a:bodyPr lIns="90000" tIns="46800" rIns="90000" bIns="46800">
            <a:spAutoFit/>
          </a:bodyPr>
          <a:lstStyle/>
          <a:p>
            <a:pPr defTabSz="449263">
              <a:lnSpc>
                <a:spcPct val="120000"/>
              </a:lnSpc>
              <a:buSzPct val="100000"/>
              <a:buFont typeface="Wingdings" pitchFamily="2"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dirty="0">
                <a:latin typeface="Franklin Gothic Medium" pitchFamily="34" charset="0"/>
                <a:cs typeface="Lucida Sans Unicode" pitchFamily="34" charset="0"/>
              </a:rPr>
              <a:t> </a:t>
            </a:r>
            <a:r>
              <a:rPr lang="ru-RU" b="1" dirty="0">
                <a:solidFill>
                  <a:schemeClr val="accent6">
                    <a:lumMod val="75000"/>
                  </a:schemeClr>
                </a:solidFill>
                <a:latin typeface="Arial Unicode MS" pitchFamily="34" charset="-128"/>
                <a:cs typeface="Lucida Sans Unicode" pitchFamily="34" charset="0"/>
              </a:rPr>
              <a:t>Аналитические исследования</a:t>
            </a:r>
            <a:r>
              <a:rPr lang="ru-RU" dirty="0">
                <a:latin typeface="Arial Unicode MS" pitchFamily="34" charset="-128"/>
                <a:cs typeface="Lucida Sans Unicode" pitchFamily="34" charset="0"/>
              </a:rPr>
              <a:t>: определение примесей в высокочистых веществах, мониторинг химических процессов </a:t>
            </a:r>
            <a:r>
              <a:rPr lang="en-US" i="1" dirty="0">
                <a:latin typeface="Arial Unicode MS" pitchFamily="34" charset="-128"/>
                <a:cs typeface="Lucida Sans Unicode" pitchFamily="34" charset="0"/>
              </a:rPr>
              <a:t>in situ </a:t>
            </a:r>
            <a:r>
              <a:rPr lang="ru-RU" dirty="0">
                <a:latin typeface="Arial Unicode MS" pitchFamily="34" charset="-128"/>
                <a:cs typeface="Lucida Sans Unicode" pitchFamily="34" charset="0"/>
              </a:rPr>
              <a:t>в </a:t>
            </a:r>
            <a:r>
              <a:rPr lang="en-US" i="1" dirty="0">
                <a:latin typeface="Arial Unicode MS" pitchFamily="34" charset="-128"/>
                <a:cs typeface="Lucida Sans Unicode" pitchFamily="34" charset="0"/>
              </a:rPr>
              <a:t>hi-tech.</a:t>
            </a:r>
          </a:p>
          <a:p>
            <a:pPr defTabSz="449263">
              <a:lnSpc>
                <a:spcPct val="120000"/>
              </a:lnSpc>
              <a:buSzPct val="100000"/>
              <a:buFont typeface="Wingdings" pitchFamily="2"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Arial Unicode MS" pitchFamily="34" charset="-128"/>
                <a:cs typeface="Lucida Sans Unicode" pitchFamily="34" charset="0"/>
              </a:rPr>
              <a:t> </a:t>
            </a:r>
            <a:r>
              <a:rPr lang="ru-RU" b="1" dirty="0">
                <a:solidFill>
                  <a:srgbClr val="00B050"/>
                </a:solidFill>
                <a:latin typeface="Arial Unicode MS" pitchFamily="34" charset="-128"/>
                <a:cs typeface="Lucida Sans Unicode" pitchFamily="34" charset="0"/>
              </a:rPr>
              <a:t>Биология и медицина</a:t>
            </a:r>
            <a:r>
              <a:rPr lang="ru-RU" dirty="0">
                <a:latin typeface="Arial Unicode MS" pitchFamily="34" charset="-128"/>
                <a:cs typeface="Lucida Sans Unicode" pitchFamily="34" charset="0"/>
              </a:rPr>
              <a:t>: </a:t>
            </a:r>
            <a:r>
              <a:rPr lang="ru-RU" dirty="0" err="1">
                <a:latin typeface="Arial Unicode MS" pitchFamily="34" charset="-128"/>
                <a:cs typeface="Lucida Sans Unicode" pitchFamily="34" charset="0"/>
              </a:rPr>
              <a:t>неинвазивная</a:t>
            </a:r>
            <a:r>
              <a:rPr lang="ru-RU" dirty="0">
                <a:latin typeface="Arial Unicode MS" pitchFamily="34" charset="-128"/>
                <a:cs typeface="Lucida Sans Unicode" pitchFamily="34" charset="0"/>
              </a:rPr>
              <a:t>  медицинская диагностика на основе анализа выдыхаемого воздуха,  определение жизнеспособности  трансплантатов с помощью анализа «запахов».</a:t>
            </a:r>
          </a:p>
          <a:p>
            <a:pPr defTabSz="449263">
              <a:lnSpc>
                <a:spcPct val="120000"/>
              </a:lnSpc>
              <a:buSzPct val="100000"/>
              <a:buFont typeface="Wingdings" pitchFamily="2"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a:solidFill>
                  <a:schemeClr val="accent2">
                    <a:lumMod val="60000"/>
                    <a:lumOff val="40000"/>
                  </a:schemeClr>
                </a:solidFill>
                <a:latin typeface="Arial Unicode MS" pitchFamily="34" charset="-128"/>
                <a:cs typeface="Lucida Sans Unicode" pitchFamily="34" charset="0"/>
              </a:rPr>
              <a:t> Системы обеспечения безопасности</a:t>
            </a:r>
            <a:r>
              <a:rPr lang="ru-RU" dirty="0">
                <a:latin typeface="Arial Unicode MS" pitchFamily="34" charset="-128"/>
                <a:cs typeface="Lucida Sans Unicode" pitchFamily="34" charset="0"/>
              </a:rPr>
              <a:t>: идентификация взрывчатых , отравляющих и сильнодействующих ядовитых веществ.</a:t>
            </a:r>
          </a:p>
        </p:txBody>
      </p:sp>
      <p:sp>
        <p:nvSpPr>
          <p:cNvPr id="38916" name="Text Box 4"/>
          <p:cNvSpPr txBox="1">
            <a:spLocks noChangeArrowheads="1"/>
          </p:cNvSpPr>
          <p:nvPr/>
        </p:nvSpPr>
        <p:spPr bwMode="auto">
          <a:xfrm>
            <a:off x="250825" y="1373193"/>
            <a:ext cx="8666163" cy="2170723"/>
          </a:xfrm>
          <a:prstGeom prst="rect">
            <a:avLst/>
          </a:prstGeom>
          <a:noFill/>
          <a:ln w="9525">
            <a:noFill/>
            <a:round/>
            <a:headEnd/>
            <a:tailEnd/>
          </a:ln>
          <a:effectLst/>
        </p:spPr>
        <p:txBody>
          <a:bodyPr wrap="square" lIns="90000" tIns="46800" rIns="90000" bIns="46800">
            <a:spAutoFit/>
          </a:bodyPr>
          <a:lstStyle/>
          <a:p>
            <a:pPr defTabSz="449263">
              <a:lnSpc>
                <a:spcPct val="120000"/>
              </a:lnSpc>
              <a:buSzPct val="100000"/>
              <a:buFont typeface="Wingdings" pitchFamily="2"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dirty="0">
                <a:latin typeface="Franklin Gothic Medium" pitchFamily="34" charset="0"/>
                <a:cs typeface="Lucida Sans Unicode" pitchFamily="34" charset="0"/>
              </a:rPr>
              <a:t> </a:t>
            </a:r>
            <a:r>
              <a:rPr lang="ru-RU" dirty="0">
                <a:latin typeface="Times New Roman" pitchFamily="-109" charset="0"/>
                <a:cs typeface="Lucida Sans Unicode" pitchFamily="34" charset="0"/>
              </a:rPr>
              <a:t>Синтезаторы </a:t>
            </a:r>
            <a:r>
              <a:rPr lang="ru-RU" dirty="0" err="1">
                <a:latin typeface="Times New Roman" pitchFamily="-109" charset="0"/>
                <a:cs typeface="Lucida Sans Unicode" pitchFamily="34" charset="0"/>
              </a:rPr>
              <a:t>субТГц</a:t>
            </a:r>
            <a:r>
              <a:rPr lang="ru-RU" dirty="0">
                <a:latin typeface="Times New Roman" pitchFamily="-109" charset="0"/>
                <a:cs typeface="Lucida Sans Unicode" pitchFamily="34" charset="0"/>
              </a:rPr>
              <a:t> и ТГц частотных диапазонов</a:t>
            </a:r>
          </a:p>
          <a:p>
            <a:pPr defTabSz="449263">
              <a:lnSpc>
                <a:spcPct val="120000"/>
              </a:lnSpc>
              <a:buSzPct val="100000"/>
              <a:buFont typeface="Wingdings" pitchFamily="2"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a:latin typeface="Times New Roman" pitchFamily="-109" charset="0"/>
                <a:cs typeface="Lucida Sans Unicode" pitchFamily="34" charset="0"/>
              </a:rPr>
              <a:t>Спектрометры </a:t>
            </a:r>
            <a:r>
              <a:rPr lang="ru-RU" dirty="0" err="1">
                <a:latin typeface="Times New Roman" pitchFamily="-109" charset="0"/>
                <a:cs typeface="Lucida Sans Unicode" pitchFamily="34" charset="0"/>
              </a:rPr>
              <a:t>субТГц</a:t>
            </a:r>
            <a:r>
              <a:rPr lang="ru-RU" dirty="0">
                <a:latin typeface="Times New Roman" pitchFamily="-109" charset="0"/>
                <a:cs typeface="Lucida Sans Unicode" pitchFamily="34" charset="0"/>
              </a:rPr>
              <a:t> и ТГц частотных диапазонов  на эффектах свободно затухающей поляризации, фазовой манипуляции частоты и быстрого прохождения</a:t>
            </a:r>
          </a:p>
          <a:p>
            <a:pPr defTabSz="449263">
              <a:lnSpc>
                <a:spcPct val="120000"/>
              </a:lnSpc>
              <a:buSzPct val="100000"/>
              <a:buFont typeface="Wingdings" pitchFamily="2"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a:latin typeface="Times New Roman" pitchFamily="-109" charset="0"/>
                <a:cs typeface="Lucida Sans Unicode" pitchFamily="34" charset="0"/>
              </a:rPr>
              <a:t>Системы стабилизации и управления частотой </a:t>
            </a:r>
            <a:r>
              <a:rPr lang="ru-RU" dirty="0" err="1">
                <a:latin typeface="Times New Roman" pitchFamily="-109" charset="0"/>
                <a:cs typeface="Lucida Sans Unicode" pitchFamily="34" charset="0"/>
              </a:rPr>
              <a:t>джозефсоновских</a:t>
            </a:r>
            <a:r>
              <a:rPr lang="ru-RU" dirty="0">
                <a:latin typeface="Times New Roman" pitchFamily="-109" charset="0"/>
                <a:cs typeface="Lucida Sans Unicode" pitchFamily="34" charset="0"/>
              </a:rPr>
              <a:t> генераторов (</a:t>
            </a:r>
            <a:r>
              <a:rPr lang="en-US" dirty="0">
                <a:latin typeface="Times New Roman" pitchFamily="-109" charset="0"/>
                <a:cs typeface="Lucida Sans Unicode" pitchFamily="34" charset="0"/>
              </a:rPr>
              <a:t>FFO)</a:t>
            </a:r>
            <a:r>
              <a:rPr lang="en-US" i="1" dirty="0">
                <a:latin typeface="Times New Roman" pitchFamily="-109" charset="0"/>
                <a:cs typeface="Lucida Sans Unicode" pitchFamily="34" charset="0"/>
              </a:rPr>
              <a:t>.</a:t>
            </a:r>
          </a:p>
          <a:p>
            <a:pPr defTabSz="449263">
              <a:lnSpc>
                <a:spcPct val="120000"/>
              </a:lnSpc>
              <a:buSzPct val="100000"/>
              <a:buFont typeface="Wingdings" pitchFamily="2" charset="2"/>
              <a:buChar char="ü"/>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pitchFamily="-109" charset="0"/>
                <a:cs typeface="Lucida Sans Unicode" pitchFamily="34" charset="0"/>
              </a:rPr>
              <a:t> </a:t>
            </a:r>
            <a:r>
              <a:rPr lang="ru-RU" dirty="0">
                <a:latin typeface="Times New Roman" pitchFamily="-109" charset="0"/>
                <a:cs typeface="Lucida Sans Unicode" pitchFamily="34" charset="0"/>
              </a:rPr>
              <a:t>Высокостабильные генераторы с использованием ВТСП резонатора для высокочувствительных приемных систем</a:t>
            </a:r>
          </a:p>
        </p:txBody>
      </p:sp>
      <p:sp>
        <p:nvSpPr>
          <p:cNvPr id="38917" name="Text Box 5"/>
          <p:cNvSpPr txBox="1">
            <a:spLocks noChangeArrowheads="1"/>
          </p:cNvSpPr>
          <p:nvPr/>
        </p:nvSpPr>
        <p:spPr bwMode="auto">
          <a:xfrm>
            <a:off x="1142976" y="1000108"/>
            <a:ext cx="6624638" cy="457200"/>
          </a:xfrm>
          <a:prstGeom prst="rect">
            <a:avLst/>
          </a:prstGeom>
          <a:noFill/>
          <a:ln w="9525">
            <a:noFill/>
            <a:miter lim="800000"/>
            <a:headEnd/>
            <a:tailEnd/>
          </a:ln>
          <a:effectLst/>
        </p:spPr>
        <p:txBody>
          <a:bodyPr>
            <a:spAutoFit/>
          </a:bodyPr>
          <a:lstStyle/>
          <a:p>
            <a:pPr algn="ctr">
              <a:spcBef>
                <a:spcPct val="50000"/>
              </a:spcBef>
            </a:pPr>
            <a:r>
              <a:rPr lang="ru-RU" sz="2400" b="1" u="sng" dirty="0">
                <a:solidFill>
                  <a:schemeClr val="accent1">
                    <a:lumMod val="75000"/>
                  </a:schemeClr>
                </a:solidFill>
                <a:latin typeface="Times New Roman" pitchFamily="-109" charset="0"/>
              </a:rPr>
              <a:t>Разработки («Железо»)</a:t>
            </a:r>
          </a:p>
        </p:txBody>
      </p:sp>
      <p:sp>
        <p:nvSpPr>
          <p:cNvPr id="38918" name="Text Box 6"/>
          <p:cNvSpPr txBox="1">
            <a:spLocks noChangeArrowheads="1"/>
          </p:cNvSpPr>
          <p:nvPr/>
        </p:nvSpPr>
        <p:spPr bwMode="auto">
          <a:xfrm>
            <a:off x="1258888" y="3716338"/>
            <a:ext cx="6624637" cy="457200"/>
          </a:xfrm>
          <a:prstGeom prst="rect">
            <a:avLst/>
          </a:prstGeom>
          <a:noFill/>
          <a:ln w="9525">
            <a:noFill/>
            <a:miter lim="800000"/>
            <a:headEnd/>
            <a:tailEnd/>
          </a:ln>
          <a:effectLst/>
        </p:spPr>
        <p:txBody>
          <a:bodyPr>
            <a:spAutoFit/>
          </a:bodyPr>
          <a:lstStyle/>
          <a:p>
            <a:pPr algn="ctr">
              <a:spcBef>
                <a:spcPct val="50000"/>
              </a:spcBef>
            </a:pPr>
            <a:r>
              <a:rPr lang="ru-RU" sz="2400" b="1" u="sng" dirty="0">
                <a:solidFill>
                  <a:schemeClr val="accent1">
                    <a:lumMod val="75000"/>
                  </a:schemeClr>
                </a:solidFill>
                <a:latin typeface="Times New Roman" pitchFamily="-109" charset="0"/>
              </a:rPr>
              <a:t>Исследования</a:t>
            </a:r>
          </a:p>
        </p:txBody>
      </p:sp>
      <p:sp>
        <p:nvSpPr>
          <p:cNvPr id="7" name="Прямоугольник 16"/>
          <p:cNvSpPr>
            <a:spLocks noChangeArrowheads="1"/>
          </p:cNvSpPr>
          <p:nvPr/>
        </p:nvSpPr>
        <p:spPr bwMode="auto">
          <a:xfrm>
            <a:off x="0" y="0"/>
            <a:ext cx="9144000" cy="954107"/>
          </a:xfrm>
          <a:prstGeom prst="rect">
            <a:avLst/>
          </a:prstGeom>
          <a:solidFill>
            <a:schemeClr val="accent6">
              <a:lumMod val="50000"/>
            </a:schemeClr>
          </a:solidFill>
          <a:ln w="9525">
            <a:noFill/>
            <a:miter lim="800000"/>
            <a:headEnd/>
            <a:tailEnd/>
          </a:ln>
        </p:spPr>
        <p:txBody>
          <a:bodyPr>
            <a:spAutoFit/>
          </a:bodyPr>
          <a:lstStyle/>
          <a:p>
            <a:pPr>
              <a:defRPr/>
            </a:pPr>
            <a:r>
              <a:rPr lang="ru-RU" sz="2800" dirty="0" smtClean="0">
                <a:ln w="18415" cmpd="sng">
                  <a:solidFill>
                    <a:srgbClr val="FFFFFF"/>
                  </a:solidFill>
                  <a:prstDash val="solid"/>
                </a:ln>
                <a:solidFill>
                  <a:srgbClr val="FFFFFF"/>
                </a:solidFill>
                <a:latin typeface="Corbel" pitchFamily="34" charset="0"/>
              </a:rPr>
              <a:t>Диспозиция «микроволновых» сил в ТГц частотном диапазоне</a:t>
            </a:r>
            <a:endParaRPr lang="ru-RU" sz="2800" dirty="0">
              <a:ln w="18415" cmpd="sng">
                <a:solidFill>
                  <a:srgbClr val="FFFFFF"/>
                </a:solidFill>
                <a:prstDash val="solid"/>
              </a:ln>
              <a:solidFill>
                <a:srgbClr val="FFFFFF"/>
              </a:solidFill>
              <a:latin typeface="Corbe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1" name="Rectangle 1"/>
          <p:cNvSpPr>
            <a:spLocks noChangeArrowheads="1"/>
          </p:cNvSpPr>
          <p:nvPr/>
        </p:nvSpPr>
        <p:spPr bwMode="auto">
          <a:xfrm>
            <a:off x="285720" y="2346418"/>
            <a:ext cx="842962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5">
                    <a:lumMod val="75000"/>
                  </a:schemeClr>
                </a:solidFill>
                <a:effectLst/>
                <a:ea typeface="Calibri" pitchFamily="34" charset="0"/>
                <a:cs typeface="Times New Roman" pitchFamily="18" charset="0"/>
              </a:rPr>
              <a:t>По способу разделения во времени </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все существующие спектрометры можно разделить на три группы:</a:t>
            </a:r>
            <a:endParaRPr kumimoji="0" lang="ru-RU" sz="20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ru-RU" sz="2000" i="0" u="none" strike="noStrike" cap="none" normalizeH="0" baseline="0" dirty="0" smtClean="0">
                <a:ln>
                  <a:noFill/>
                </a:ln>
                <a:solidFill>
                  <a:schemeClr val="accent4">
                    <a:lumMod val="50000"/>
                  </a:schemeClr>
                </a:solidFill>
                <a:effectLst/>
                <a:ea typeface="Calibri" pitchFamily="34" charset="0"/>
                <a:cs typeface="Times New Roman" pitchFamily="18" charset="0"/>
              </a:rPr>
              <a:t>1.Разделение осуществляется за счет затворов, выполненных на диодах и «отсекающих» излучение возбуждающего генератора от ячейки с исследуемым газом, </a:t>
            </a:r>
            <a:r>
              <a:rPr lang="ru-RU" sz="2000" dirty="0" smtClean="0">
                <a:solidFill>
                  <a:schemeClr val="accent4">
                    <a:lumMod val="50000"/>
                  </a:schemeClr>
                </a:solidFill>
                <a:ea typeface="Calibri" pitchFamily="34" charset="0"/>
                <a:cs typeface="Times New Roman" pitchFamily="18" charset="0"/>
              </a:rPr>
              <a:t>сигнал свободно затухающей поляризации</a:t>
            </a:r>
            <a:r>
              <a:rPr kumimoji="0" lang="ru-RU" sz="2000" i="0" u="none" strike="noStrike" cap="none" normalizeH="0" baseline="0" dirty="0" smtClean="0">
                <a:ln>
                  <a:noFill/>
                </a:ln>
                <a:solidFill>
                  <a:schemeClr val="accent4">
                    <a:lumMod val="50000"/>
                  </a:schemeClr>
                </a:solidFill>
                <a:effectLst/>
                <a:ea typeface="Calibri" pitchFamily="34" charset="0"/>
                <a:cs typeface="Times New Roman" pitchFamily="18" charset="0"/>
              </a:rPr>
              <a:t> регистрируется непосредственно после момента отсечки.</a:t>
            </a:r>
            <a:endParaRPr kumimoji="0" lang="ru-RU" sz="2000" i="0" u="none" strike="noStrike" cap="none" normalizeH="0" baseline="0" dirty="0" smtClean="0">
              <a:ln>
                <a:noFill/>
              </a:ln>
              <a:solidFill>
                <a:schemeClr val="accent4">
                  <a:lumMod val="50000"/>
                </a:schemeClr>
              </a:solidFill>
              <a:effectLst/>
            </a:endParaRPr>
          </a:p>
          <a:p>
            <a:pPr lvl="0" eaLnBrk="0" fontAlgn="base" hangingPunct="0">
              <a:spcBef>
                <a:spcPct val="0"/>
              </a:spcBef>
              <a:spcAft>
                <a:spcPct val="0"/>
              </a:spcAft>
            </a:pPr>
            <a:r>
              <a:rPr kumimoji="0" lang="ru-RU" sz="2000" i="0" u="none" strike="noStrike" cap="none" normalizeH="0" baseline="0" dirty="0" smtClean="0">
                <a:ln>
                  <a:noFill/>
                </a:ln>
                <a:solidFill>
                  <a:schemeClr val="accent4">
                    <a:lumMod val="50000"/>
                  </a:schemeClr>
                </a:solidFill>
                <a:effectLst/>
                <a:ea typeface="Calibri" pitchFamily="34" charset="0"/>
                <a:cs typeface="Times New Roman" pitchFamily="18" charset="0"/>
              </a:rPr>
              <a:t>2.Разделение осуществляется за счет быстрого изменения частоты </a:t>
            </a:r>
            <a:r>
              <a:rPr lang="ru-RU" sz="2000" dirty="0" smtClean="0">
                <a:solidFill>
                  <a:schemeClr val="accent4">
                    <a:lumMod val="50000"/>
                  </a:schemeClr>
                </a:solidFill>
                <a:ea typeface="Calibri" pitchFamily="34" charset="0"/>
                <a:cs typeface="Times New Roman" pitchFamily="18" charset="0"/>
              </a:rPr>
              <a:t>сигнала свободно затухающей поляризации</a:t>
            </a:r>
            <a:r>
              <a:rPr kumimoji="0" lang="ru-RU" sz="2000" i="0" u="none" strike="noStrike" cap="none" normalizeH="0" baseline="0" dirty="0" smtClean="0">
                <a:ln>
                  <a:noFill/>
                </a:ln>
                <a:solidFill>
                  <a:schemeClr val="accent4">
                    <a:lumMod val="50000"/>
                  </a:schemeClr>
                </a:solidFill>
                <a:effectLst/>
                <a:ea typeface="Calibri" pitchFamily="34" charset="0"/>
                <a:cs typeface="Times New Roman" pitchFamily="18" charset="0"/>
              </a:rPr>
              <a:t> путем приложения к газу Штарк – импульса.</a:t>
            </a:r>
            <a:endParaRPr kumimoji="0" lang="ru-RU" sz="2000" i="0" u="none" strike="noStrike" cap="none" normalizeH="0" baseline="0" dirty="0" smtClean="0">
              <a:ln>
                <a:noFill/>
              </a:ln>
              <a:solidFill>
                <a:schemeClr val="accent4">
                  <a:lumMod val="50000"/>
                </a:schemeClr>
              </a:solidFill>
              <a:effectLst/>
            </a:endParaRPr>
          </a:p>
          <a:p>
            <a:pPr lvl="0" eaLnBrk="0" fontAlgn="base" hangingPunct="0">
              <a:spcBef>
                <a:spcPct val="0"/>
              </a:spcBef>
              <a:spcAft>
                <a:spcPct val="0"/>
              </a:spcAft>
            </a:pPr>
            <a:r>
              <a:rPr kumimoji="0" lang="ru-RU" sz="2000" i="0" u="none" strike="noStrike" cap="none" normalizeH="0" baseline="0" dirty="0" smtClean="0">
                <a:ln>
                  <a:noFill/>
                </a:ln>
                <a:solidFill>
                  <a:schemeClr val="accent4">
                    <a:lumMod val="50000"/>
                  </a:schemeClr>
                </a:solidFill>
                <a:effectLst/>
                <a:ea typeface="Calibri" pitchFamily="34" charset="0"/>
                <a:cs typeface="Times New Roman" pitchFamily="18" charset="0"/>
              </a:rPr>
              <a:t>3. Разделение осуществляется за счет быстрых частотных переключений возбуждающего генератора и обеспечения приема </a:t>
            </a:r>
            <a:r>
              <a:rPr lang="ru-RU" sz="2000" dirty="0" smtClean="0">
                <a:solidFill>
                  <a:schemeClr val="accent4">
                    <a:lumMod val="50000"/>
                  </a:schemeClr>
                </a:solidFill>
                <a:ea typeface="Calibri" pitchFamily="34" charset="0"/>
                <a:cs typeface="Times New Roman" pitchFamily="18" charset="0"/>
              </a:rPr>
              <a:t>сигнала свободно затухающей поляризации</a:t>
            </a:r>
            <a:r>
              <a:rPr kumimoji="0" lang="ru-RU" sz="2000" i="0" u="none" strike="noStrike" cap="none" normalizeH="0" baseline="0" dirty="0" smtClean="0">
                <a:ln>
                  <a:noFill/>
                </a:ln>
                <a:solidFill>
                  <a:schemeClr val="accent4">
                    <a:lumMod val="50000"/>
                  </a:schemeClr>
                </a:solidFill>
                <a:effectLst/>
                <a:ea typeface="Calibri" pitchFamily="34" charset="0"/>
                <a:cs typeface="Times New Roman" pitchFamily="18" charset="0"/>
              </a:rPr>
              <a:t> в течение времени, когда частоты генератора и </a:t>
            </a:r>
            <a:r>
              <a:rPr lang="ru-RU" sz="2000" dirty="0" smtClean="0">
                <a:solidFill>
                  <a:schemeClr val="accent4">
                    <a:lumMod val="50000"/>
                  </a:schemeClr>
                </a:solidFill>
                <a:ea typeface="Calibri" pitchFamily="34" charset="0"/>
                <a:cs typeface="Times New Roman" pitchFamily="18" charset="0"/>
              </a:rPr>
              <a:t>сигнала свободно затухающей поляризации</a:t>
            </a:r>
            <a:r>
              <a:rPr kumimoji="0" lang="ru-RU" sz="2000" i="0" u="none" strike="noStrike" cap="none" normalizeH="0" baseline="0" dirty="0" smtClean="0">
                <a:ln>
                  <a:noFill/>
                </a:ln>
                <a:solidFill>
                  <a:schemeClr val="accent4">
                    <a:lumMod val="50000"/>
                  </a:schemeClr>
                </a:solidFill>
                <a:effectLst/>
                <a:ea typeface="Calibri" pitchFamily="34" charset="0"/>
                <a:cs typeface="Times New Roman" pitchFamily="18" charset="0"/>
              </a:rPr>
              <a:t> различны.</a:t>
            </a:r>
            <a:endParaRPr kumimoji="0" lang="ru-RU" sz="2000" i="0" u="none" strike="noStrike" cap="none" normalizeH="0" baseline="0" dirty="0" smtClean="0">
              <a:ln>
                <a:noFill/>
              </a:ln>
              <a:solidFill>
                <a:schemeClr val="accent4">
                  <a:lumMod val="50000"/>
                </a:schemeClr>
              </a:solidFill>
              <a:effectLst/>
            </a:endParaRPr>
          </a:p>
        </p:txBody>
      </p:sp>
      <p:sp>
        <p:nvSpPr>
          <p:cNvPr id="5" name="Заголовок 1"/>
          <p:cNvSpPr txBox="1">
            <a:spLocks/>
          </p:cNvSpPr>
          <p:nvPr/>
        </p:nvSpPr>
        <p:spPr>
          <a:xfrm>
            <a:off x="0" y="0"/>
            <a:ext cx="9144000" cy="914400"/>
          </a:xfrm>
          <a:prstGeom prst="rect">
            <a:avLst/>
          </a:prstGeom>
          <a:solidFill>
            <a:schemeClr val="accent2">
              <a:lumMod val="50000"/>
            </a:schemeClr>
          </a:solid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800" b="0" i="0" u="none" strike="noStrike" kern="1200" cap="none" spc="0" normalizeH="0" baseline="0" noProof="0" smtClean="0">
                <a:ln>
                  <a:noFill/>
                </a:ln>
                <a:solidFill>
                  <a:schemeClr val="bg1"/>
                </a:solidFill>
                <a:effectLst/>
                <a:uLnTx/>
                <a:uFillTx/>
                <a:latin typeface="+mj-lt"/>
                <a:ea typeface="+mj-ea"/>
                <a:cs typeface="+mj-cs"/>
              </a:rPr>
              <a:t>Методы спектроскопии на нестационарных эффектах</a:t>
            </a:r>
            <a:endParaRPr kumimoji="0" lang="ru-RU"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8" name="Прямоугольник 7"/>
          <p:cNvSpPr/>
          <p:nvPr/>
        </p:nvSpPr>
        <p:spPr>
          <a:xfrm>
            <a:off x="357158" y="1142984"/>
            <a:ext cx="8643998" cy="1200329"/>
          </a:xfrm>
          <a:prstGeom prst="rect">
            <a:avLst/>
          </a:prstGeom>
          <a:ln>
            <a:solidFill>
              <a:srgbClr val="C00000"/>
            </a:solidFill>
          </a:ln>
        </p:spPr>
        <p:txBody>
          <a:bodyPr wrap="square">
            <a:spAutoFit/>
          </a:bodyPr>
          <a:lstStyle/>
          <a:p>
            <a:pPr lvl="0" algn="just" fontAlgn="base">
              <a:spcBef>
                <a:spcPct val="0"/>
              </a:spcBef>
              <a:spcAft>
                <a:spcPct val="0"/>
              </a:spcAft>
            </a:pPr>
            <a:r>
              <a:rPr lang="ru-RU" b="1" dirty="0" smtClean="0">
                <a:solidFill>
                  <a:srgbClr val="7030A0"/>
                </a:solidFill>
                <a:ea typeface="Calibri" pitchFamily="34" charset="0"/>
                <a:cs typeface="Times New Roman" pitchFamily="18" charset="0"/>
              </a:rPr>
              <a:t>Основной проблемой, которую приходится решать при создании микроволновых спектрометров, работающих на нестационарных эффектах, является осуществление временного или пространственного разделения сигнала свободно затухающей поляризации и излучения генератора, возбуждающего поляризацию молекул.</a:t>
            </a:r>
            <a:endParaRPr lang="ru-RU" b="1" dirty="0" smtClean="0">
              <a:solidFill>
                <a:srgbClr val="7030A0"/>
              </a:solidFill>
            </a:endParaRPr>
          </a:p>
        </p:txBody>
      </p:sp>
    </p:spTree>
  </p:cSld>
  <p:clrMapOvr>
    <a:masterClrMapping/>
  </p:clrMapOvr>
  <p:transition spd="med">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0" y="0"/>
            <a:ext cx="9144000" cy="914400"/>
          </a:xfrm>
          <a:prstGeom prst="rect">
            <a:avLst/>
          </a:prstGeom>
          <a:solidFill>
            <a:schemeClr val="accent2">
              <a:lumMod val="50000"/>
            </a:schemeClr>
          </a:solid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800" b="0" i="0" u="none" strike="noStrike" kern="1200" cap="none" spc="0" normalizeH="0" baseline="0" noProof="0" smtClean="0">
                <a:ln>
                  <a:noFill/>
                </a:ln>
                <a:solidFill>
                  <a:schemeClr val="bg1"/>
                </a:solidFill>
                <a:effectLst/>
                <a:uLnTx/>
                <a:uFillTx/>
                <a:latin typeface="+mj-lt"/>
                <a:ea typeface="+mj-ea"/>
                <a:cs typeface="+mj-cs"/>
              </a:rPr>
              <a:t>Методы спектроскопии на нестационарных эффектах</a:t>
            </a:r>
            <a:endParaRPr kumimoji="0" lang="ru-RU"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6277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 name="Прямоугольник 9"/>
          <p:cNvSpPr/>
          <p:nvPr/>
        </p:nvSpPr>
        <p:spPr>
          <a:xfrm>
            <a:off x="71406" y="2861447"/>
            <a:ext cx="9144000" cy="923330"/>
          </a:xfrm>
          <a:prstGeom prst="rect">
            <a:avLst/>
          </a:prstGeom>
        </p:spPr>
        <p:txBody>
          <a:bodyPr wrap="square">
            <a:spAutoFit/>
          </a:bodyPr>
          <a:lstStyle/>
          <a:p>
            <a:r>
              <a:rPr lang="ru-RU" dirty="0" smtClean="0"/>
              <a:t>Взаимодействие электромагнитного излучения с частотой </a:t>
            </a:r>
            <a:r>
              <a:rPr lang="ru-RU" i="1" dirty="0" smtClean="0">
                <a:sym typeface="Symbol"/>
              </a:rPr>
              <a:t></a:t>
            </a:r>
            <a:r>
              <a:rPr lang="ru-RU" dirty="0" smtClean="0"/>
              <a:t> с ансамблем резонансно поглощающих молекул с частотой молекулярного резонанса описывается при помощи уравнений Блоха </a:t>
            </a:r>
            <a:endParaRPr lang="ru-RU" dirty="0"/>
          </a:p>
        </p:txBody>
      </p:sp>
      <p:sp>
        <p:nvSpPr>
          <p:cNvPr id="627716" name="Rectangle 4"/>
          <p:cNvSpPr>
            <a:spLocks noChangeArrowheads="1"/>
          </p:cNvSpPr>
          <p:nvPr/>
        </p:nvSpPr>
        <p:spPr bwMode="auto">
          <a:xfrm>
            <a:off x="3786214" y="3432951"/>
            <a:ext cx="514350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ru-RU" b="0" i="0" u="none" strike="noStrike" cap="none" normalizeH="0" baseline="0" dirty="0" smtClean="0">
                <a:ln>
                  <a:noFill/>
                </a:ln>
                <a:solidFill>
                  <a:schemeClr val="tx1"/>
                </a:solidFill>
                <a:effectLst/>
                <a:latin typeface="Calibri" pitchFamily="34" charset="0"/>
                <a:ea typeface="Times New Roman" pitchFamily="18" charset="0"/>
              </a:rPr>
              <a:t>где </a:t>
            </a:r>
            <a:r>
              <a:rPr kumimoji="0" lang="ru-RU" b="0" i="1" u="none" strike="noStrike" cap="none" normalizeH="0" baseline="0" dirty="0" smtClean="0">
                <a:ln>
                  <a:noFill/>
                </a:ln>
                <a:solidFill>
                  <a:schemeClr val="tx1"/>
                </a:solidFill>
                <a:effectLst/>
                <a:latin typeface="Calibri" pitchFamily="34" charset="0"/>
                <a:ea typeface="Times New Roman" pitchFamily="18" charset="0"/>
                <a:sym typeface="Symbol" pitchFamily="18" charset="2"/>
              </a:rPr>
              <a:t></a:t>
            </a:r>
            <a:r>
              <a:rPr kumimoji="0" lang="ru-RU" b="0" i="1" u="none" strike="noStrike" cap="none" normalizeH="0" baseline="0" dirty="0" smtClean="0">
                <a:ln>
                  <a:noFill/>
                </a:ln>
                <a:solidFill>
                  <a:schemeClr val="tx1"/>
                </a:solidFill>
                <a:effectLst/>
                <a:latin typeface="Calibri" pitchFamily="34" charset="0"/>
                <a:ea typeface="Times New Roman" pitchFamily="18" charset="0"/>
              </a:rPr>
              <a:t> =</a:t>
            </a:r>
            <a:r>
              <a:rPr kumimoji="0" lang="ru-RU" b="0" i="1" u="none" strike="noStrike" cap="none" normalizeH="0" baseline="0" dirty="0" smtClean="0">
                <a:ln>
                  <a:noFill/>
                </a:ln>
                <a:solidFill>
                  <a:schemeClr val="tx1"/>
                </a:solidFill>
                <a:effectLst/>
                <a:latin typeface="Calibri" pitchFamily="34" charset="0"/>
                <a:ea typeface="Times New Roman" pitchFamily="18" charset="0"/>
                <a:sym typeface="Symbol" pitchFamily="18" charset="2"/>
              </a:rPr>
              <a:t></a:t>
            </a:r>
            <a:r>
              <a:rPr kumimoji="0" lang="ru-RU" b="0" i="1" u="none" strike="noStrike" cap="none" normalizeH="0" baseline="0" dirty="0" smtClean="0">
                <a:ln>
                  <a:noFill/>
                </a:ln>
                <a:solidFill>
                  <a:schemeClr val="tx1"/>
                </a:solidFill>
                <a:effectLst/>
                <a:latin typeface="Calibri" pitchFamily="34" charset="0"/>
                <a:ea typeface="Times New Roman" pitchFamily="18" charset="0"/>
              </a:rPr>
              <a:t> -</a:t>
            </a:r>
            <a:r>
              <a:rPr kumimoji="0" lang="ru-RU" b="0" i="1" u="none" strike="noStrike" cap="none" normalizeH="0" baseline="0" dirty="0" smtClean="0">
                <a:ln>
                  <a:noFill/>
                </a:ln>
                <a:solidFill>
                  <a:schemeClr val="tx1"/>
                </a:solidFill>
                <a:effectLst/>
                <a:latin typeface="Calibri" pitchFamily="34" charset="0"/>
                <a:ea typeface="Times New Roman" pitchFamily="18" charset="0"/>
                <a:sym typeface="Symbol" pitchFamily="18" charset="2"/>
              </a:rPr>
              <a:t></a:t>
            </a:r>
            <a:r>
              <a:rPr kumimoji="0" lang="ru-RU" b="0" i="1" u="none" strike="noStrike" cap="none" normalizeH="0" baseline="-30000" dirty="0" smtClean="0">
                <a:ln>
                  <a:noFill/>
                </a:ln>
                <a:solidFill>
                  <a:schemeClr val="tx1"/>
                </a:solidFill>
                <a:effectLst/>
                <a:latin typeface="Calibri" pitchFamily="34" charset="0"/>
                <a:ea typeface="Times New Roman" pitchFamily="18" charset="0"/>
              </a:rPr>
              <a:t>0</a:t>
            </a:r>
            <a:r>
              <a:rPr kumimoji="0" lang="ru-RU" b="0" i="1" u="none" strike="noStrike" cap="none" normalizeH="0" baseline="0" dirty="0" smtClean="0">
                <a:ln>
                  <a:noFill/>
                </a:ln>
                <a:solidFill>
                  <a:schemeClr val="tx1"/>
                </a:solidFill>
                <a:effectLst/>
                <a:latin typeface="Calibri" pitchFamily="34" charset="0"/>
                <a:ea typeface="Times New Roman" pitchFamily="18" charset="0"/>
                <a:sym typeface="Symbol" pitchFamily="18" charset="2"/>
              </a:rPr>
              <a:t>,</a:t>
            </a:r>
            <a:r>
              <a:rPr kumimoji="0" lang="ru-RU" b="0" i="0" u="none" strike="noStrike" cap="none" normalizeH="0" baseline="0" dirty="0" smtClean="0">
                <a:ln>
                  <a:noFill/>
                </a:ln>
                <a:solidFill>
                  <a:schemeClr val="tx1"/>
                </a:solidFill>
                <a:effectLst/>
                <a:latin typeface="Calibri" pitchFamily="34" charset="0"/>
                <a:ea typeface="Times New Roman" pitchFamily="18" charset="0"/>
                <a:sym typeface="Symbol" pitchFamily="18" charset="2"/>
              </a:rPr>
              <a:t> </a:t>
            </a:r>
            <a:r>
              <a:rPr lang="ru-RU" i="1" dirty="0" smtClean="0"/>
              <a:t>Р</a:t>
            </a:r>
            <a:r>
              <a:rPr lang="en-US" i="1" baseline="-25000" dirty="0" smtClean="0"/>
              <a:t>r</a:t>
            </a:r>
            <a:r>
              <a:rPr lang="en-US" i="1" dirty="0" smtClean="0"/>
              <a:t> </a:t>
            </a:r>
            <a:r>
              <a:rPr lang="ru-RU" dirty="0" smtClean="0"/>
              <a:t>и </a:t>
            </a:r>
            <a:r>
              <a:rPr lang="ru-RU" i="1" dirty="0" smtClean="0"/>
              <a:t>Р</a:t>
            </a:r>
            <a:r>
              <a:rPr lang="en-US" i="1" baseline="-25000" dirty="0" err="1" smtClean="0"/>
              <a:t>i</a:t>
            </a:r>
            <a:r>
              <a:rPr lang="en-US" dirty="0" smtClean="0"/>
              <a:t> </a:t>
            </a:r>
            <a:r>
              <a:rPr kumimoji="0" lang="ru-RU" b="0" i="0" u="none" strike="noStrike" cap="none" normalizeH="0" baseline="0" dirty="0" smtClean="0">
                <a:ln>
                  <a:noFill/>
                </a:ln>
                <a:solidFill>
                  <a:schemeClr val="tx1"/>
                </a:solidFill>
                <a:effectLst/>
                <a:latin typeface="Calibri" pitchFamily="34" charset="0"/>
                <a:ea typeface="Times New Roman" pitchFamily="18" charset="0"/>
                <a:sym typeface="Symbol" pitchFamily="18" charset="2"/>
              </a:rPr>
              <a:t>– соответственно, реальная и мнимая часть наведенной макроскопической поляризации, Е – амплитуда электромагнитного поля, </a:t>
            </a:r>
            <a:r>
              <a:rPr lang="ru-RU" i="1" dirty="0" err="1" smtClean="0">
                <a:ea typeface="Times New Roman" pitchFamily="18" charset="0"/>
              </a:rPr>
              <a:t>d</a:t>
            </a:r>
            <a:r>
              <a:rPr lang="ru-RU" dirty="0" smtClean="0">
                <a:ea typeface="Times New Roman" pitchFamily="18" charset="0"/>
              </a:rPr>
              <a:t> – матричный элемент дипольного момента исследуемой молекулы, </a:t>
            </a:r>
            <a:r>
              <a:rPr lang="ru-RU" i="1" dirty="0" smtClean="0">
                <a:ea typeface="Times New Roman" pitchFamily="18" charset="0"/>
                <a:sym typeface="Symbol" pitchFamily="18" charset="2"/>
              </a:rPr>
              <a:t></a:t>
            </a:r>
            <a:r>
              <a:rPr lang="ru-RU" i="1" dirty="0" smtClean="0">
                <a:ea typeface="Times New Roman" pitchFamily="18" charset="0"/>
              </a:rPr>
              <a:t>N</a:t>
            </a:r>
            <a:r>
              <a:rPr lang="ru-RU" dirty="0" smtClean="0">
                <a:ea typeface="Times New Roman" pitchFamily="18" charset="0"/>
                <a:sym typeface="Symbol" pitchFamily="18" charset="2"/>
              </a:rPr>
              <a:t> – величина разности населенности на квантовых уровнях молекулярного перехода и </a:t>
            </a:r>
            <a:r>
              <a:rPr lang="ru-RU" dirty="0" smtClean="0">
                <a:ea typeface="Times New Roman" pitchFamily="18" charset="0"/>
              </a:rPr>
              <a:t>N</a:t>
            </a:r>
            <a:r>
              <a:rPr lang="ru-RU" baseline="-30000" dirty="0" smtClean="0">
                <a:ea typeface="Times New Roman" pitchFamily="18" charset="0"/>
                <a:sym typeface="Symbol" pitchFamily="18" charset="2"/>
              </a:rPr>
              <a:t>0 </a:t>
            </a:r>
            <a:r>
              <a:rPr lang="ru-RU" dirty="0" smtClean="0">
                <a:ea typeface="Times New Roman" pitchFamily="18" charset="0"/>
                <a:sym typeface="Symbol" pitchFamily="18" charset="2"/>
              </a:rPr>
              <a:t> - ее равновесное значение, T</a:t>
            </a:r>
            <a:r>
              <a:rPr lang="ru-RU" baseline="-30000" dirty="0" smtClean="0">
                <a:ea typeface="Times New Roman" pitchFamily="18" charset="0"/>
                <a:sym typeface="Symbol" pitchFamily="18" charset="2"/>
              </a:rPr>
              <a:t>2 </a:t>
            </a:r>
            <a:r>
              <a:rPr lang="ru-RU" dirty="0" smtClean="0">
                <a:ea typeface="Times New Roman" pitchFamily="18" charset="0"/>
                <a:sym typeface="Symbol" pitchFamily="18" charset="2"/>
              </a:rPr>
              <a:t>и T</a:t>
            </a:r>
            <a:r>
              <a:rPr lang="ru-RU" baseline="-30000" dirty="0" smtClean="0">
                <a:ea typeface="Times New Roman" pitchFamily="18" charset="0"/>
                <a:sym typeface="Symbol" pitchFamily="18" charset="2"/>
              </a:rPr>
              <a:t>1 </a:t>
            </a:r>
            <a:r>
              <a:rPr lang="ru-RU" dirty="0" smtClean="0">
                <a:ea typeface="Times New Roman" pitchFamily="18" charset="0"/>
                <a:sym typeface="Symbol" pitchFamily="18" charset="2"/>
              </a:rPr>
              <a:t>представляют, соответственно, время распада наведенной поляризации и время распада наведенной разности населенности</a:t>
            </a:r>
            <a:r>
              <a:rPr lang="ru-RU" dirty="0" smtClean="0">
                <a:latin typeface="Times New Roman" pitchFamily="18" charset="0"/>
                <a:ea typeface="Times New Roman" pitchFamily="18" charset="0"/>
                <a:sym typeface="Symbol" pitchFamily="18" charset="2"/>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0" i="1" u="none" strike="noStrike" cap="none" normalizeH="0" baseline="0" dirty="0" smtClean="0">
              <a:ln>
                <a:noFill/>
              </a:ln>
              <a:solidFill>
                <a:schemeClr val="tx1"/>
              </a:solidFill>
              <a:effectLst/>
              <a:latin typeface="Calibri" pitchFamily="34" charset="0"/>
              <a:ea typeface="Times New Roman" pitchFamily="18" charset="0"/>
              <a:sym typeface="Symbol" pitchFamily="18" charset="2"/>
            </a:endParaRPr>
          </a:p>
        </p:txBody>
      </p:sp>
      <p:graphicFrame>
        <p:nvGraphicFramePr>
          <p:cNvPr id="627715" name="Object 3"/>
          <p:cNvGraphicFramePr>
            <a:graphicFrameLocks noChangeAspect="1"/>
          </p:cNvGraphicFramePr>
          <p:nvPr/>
        </p:nvGraphicFramePr>
        <p:xfrm>
          <a:off x="428628" y="5718967"/>
          <a:ext cx="1143008" cy="635004"/>
        </p:xfrm>
        <a:graphic>
          <a:graphicData uri="http://schemas.openxmlformats.org/presentationml/2006/ole">
            <p:oleObj spid="_x0000_s820226" name="Формула" r:id="rId3" imgW="533400" imgH="431800" progId="Equation.3">
              <p:embed/>
            </p:oleObj>
          </a:graphicData>
        </a:graphic>
      </p:graphicFrame>
      <p:sp>
        <p:nvSpPr>
          <p:cNvPr id="6277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2772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27722" name="Rectangle 1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5639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56390" name="Object 6"/>
          <p:cNvGraphicFramePr>
            <a:graphicFrameLocks noChangeAspect="1"/>
          </p:cNvGraphicFramePr>
          <p:nvPr/>
        </p:nvGraphicFramePr>
        <p:xfrm>
          <a:off x="285752" y="3790141"/>
          <a:ext cx="3386258" cy="1857388"/>
        </p:xfrm>
        <a:graphic>
          <a:graphicData uri="http://schemas.openxmlformats.org/presentationml/2006/ole">
            <p:oleObj spid="_x0000_s820227" name="Формула" r:id="rId4" imgW="2552700" imgH="1397000" progId="Equation.3">
              <p:embed/>
            </p:oleObj>
          </a:graphicData>
        </a:graphic>
      </p:graphicFrame>
      <p:sp>
        <p:nvSpPr>
          <p:cNvPr id="6563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7" name="Прямоугольник 16"/>
          <p:cNvSpPr/>
          <p:nvPr/>
        </p:nvSpPr>
        <p:spPr>
          <a:xfrm>
            <a:off x="214282" y="1000108"/>
            <a:ext cx="8929718" cy="1754326"/>
          </a:xfrm>
          <a:prstGeom prst="rect">
            <a:avLst/>
          </a:prstGeom>
          <a:ln>
            <a:solidFill>
              <a:srgbClr val="C00000"/>
            </a:solidFill>
          </a:ln>
        </p:spPr>
        <p:txBody>
          <a:bodyPr wrap="square">
            <a:spAutoFit/>
          </a:bodyPr>
          <a:lstStyle/>
          <a:p>
            <a:r>
              <a:rPr lang="ru-RU" dirty="0" smtClean="0"/>
              <a:t>В результате взаимодействия фазоманипулированного излучения с резонансно поглощающими молекулами происходит периодический процесс наведения и распада макроскопической поляризации молекул. Возникающие в результате этого переходные сигналы регистрируются и накапливаются в приемной части спектрометра. По величине и форме этих сигналов можно с высокой точностью определить концентрацию исследуемых компонент газовой смеси. </a:t>
            </a:r>
            <a:endParaRPr lang="ru-RU"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0" y="0"/>
            <a:ext cx="9144000" cy="914400"/>
          </a:xfrm>
          <a:prstGeom prst="rect">
            <a:avLst/>
          </a:prstGeom>
          <a:solidFill>
            <a:schemeClr val="accent2">
              <a:lumMod val="50000"/>
            </a:schemeClr>
          </a:solid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800" b="0" i="0" u="none" strike="noStrike" kern="1200" cap="none" spc="0" normalizeH="0" baseline="0" noProof="0" smtClean="0">
                <a:ln>
                  <a:noFill/>
                </a:ln>
                <a:solidFill>
                  <a:schemeClr val="bg1"/>
                </a:solidFill>
                <a:effectLst/>
                <a:uLnTx/>
                <a:uFillTx/>
                <a:latin typeface="+mj-lt"/>
                <a:ea typeface="+mj-ea"/>
                <a:cs typeface="+mj-cs"/>
              </a:rPr>
              <a:t>Методы спектроскопии на нестационарных эффектах</a:t>
            </a:r>
            <a:endParaRPr kumimoji="0" lang="ru-RU"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6277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277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2772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27722" name="Rectangle 1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627723" name="Picture 11"/>
          <p:cNvPicPr>
            <a:picLocks noChangeAspect="1" noChangeArrowheads="1"/>
          </p:cNvPicPr>
          <p:nvPr/>
        </p:nvPicPr>
        <p:blipFill>
          <a:blip r:embed="rId3" cstate="print"/>
          <a:srcRect/>
          <a:stretch>
            <a:fillRect/>
          </a:stretch>
        </p:blipFill>
        <p:spPr bwMode="auto">
          <a:xfrm>
            <a:off x="142844" y="1314438"/>
            <a:ext cx="3943350" cy="866775"/>
          </a:xfrm>
          <a:prstGeom prst="rect">
            <a:avLst/>
          </a:prstGeom>
          <a:noFill/>
          <a:ln w="9525">
            <a:noFill/>
            <a:miter lim="800000"/>
            <a:headEnd/>
            <a:tailEnd/>
          </a:ln>
          <a:effectLst/>
        </p:spPr>
      </p:pic>
      <p:sp>
        <p:nvSpPr>
          <p:cNvPr id="65639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563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7" name="Прямоугольник 16"/>
          <p:cNvSpPr/>
          <p:nvPr/>
        </p:nvSpPr>
        <p:spPr>
          <a:xfrm>
            <a:off x="214282" y="1028686"/>
            <a:ext cx="6429420" cy="369332"/>
          </a:xfrm>
          <a:prstGeom prst="rect">
            <a:avLst/>
          </a:prstGeom>
        </p:spPr>
        <p:txBody>
          <a:bodyPr wrap="square">
            <a:spAutoFit/>
          </a:bodyPr>
          <a:lstStyle/>
          <a:p>
            <a:r>
              <a:rPr lang="ru-RU" i="1" dirty="0" smtClean="0"/>
              <a:t>Аппроксимация принимаемого переходного сигнала:</a:t>
            </a:r>
            <a:endParaRPr lang="ru-RU" dirty="0"/>
          </a:p>
        </p:txBody>
      </p:sp>
      <p:sp>
        <p:nvSpPr>
          <p:cNvPr id="18" name="Прямоугольник 17"/>
          <p:cNvSpPr/>
          <p:nvPr/>
        </p:nvSpPr>
        <p:spPr>
          <a:xfrm>
            <a:off x="4000497" y="1457314"/>
            <a:ext cx="5000660" cy="646331"/>
          </a:xfrm>
          <a:prstGeom prst="rect">
            <a:avLst/>
          </a:prstGeom>
        </p:spPr>
        <p:txBody>
          <a:bodyPr wrap="square">
            <a:spAutoFit/>
          </a:bodyPr>
          <a:lstStyle/>
          <a:p>
            <a:r>
              <a:rPr lang="ru-RU" i="1" dirty="0" smtClean="0"/>
              <a:t>U</a:t>
            </a:r>
            <a:r>
              <a:rPr lang="ru-RU" i="1" baseline="-25000" dirty="0" smtClean="0"/>
              <a:t>0</a:t>
            </a:r>
            <a:r>
              <a:rPr lang="ru-RU" baseline="-25000" dirty="0" smtClean="0"/>
              <a:t> </a:t>
            </a:r>
            <a:r>
              <a:rPr lang="ru-RU" dirty="0" smtClean="0"/>
              <a:t> - постоянное выпрямленное напряжение на детекторе, </a:t>
            </a:r>
            <a:endParaRPr lang="ru-RU" dirty="0"/>
          </a:p>
        </p:txBody>
      </p:sp>
      <p:sp>
        <p:nvSpPr>
          <p:cNvPr id="20" name="Прямоугольник 19"/>
          <p:cNvSpPr/>
          <p:nvPr/>
        </p:nvSpPr>
        <p:spPr>
          <a:xfrm>
            <a:off x="4000496" y="2071678"/>
            <a:ext cx="5000660" cy="369332"/>
          </a:xfrm>
          <a:prstGeom prst="rect">
            <a:avLst/>
          </a:prstGeom>
        </p:spPr>
        <p:txBody>
          <a:bodyPr wrap="square">
            <a:spAutoFit/>
          </a:bodyPr>
          <a:lstStyle/>
          <a:p>
            <a:r>
              <a:rPr lang="ru-RU" i="1" dirty="0" smtClean="0">
                <a:sym typeface="Symbol"/>
              </a:rPr>
              <a:t> (</a:t>
            </a:r>
            <a:r>
              <a:rPr lang="en-US" i="1" dirty="0" smtClean="0">
                <a:sym typeface="Symbol"/>
              </a:rPr>
              <a:t>U0) </a:t>
            </a:r>
            <a:r>
              <a:rPr lang="ru-RU" i="1" dirty="0" smtClean="0">
                <a:sym typeface="Symbol"/>
              </a:rPr>
              <a:t></a:t>
            </a:r>
            <a:r>
              <a:rPr lang="en-US" i="1" dirty="0" smtClean="0">
                <a:sym typeface="Symbol"/>
              </a:rPr>
              <a:t>=12- </a:t>
            </a:r>
            <a:r>
              <a:rPr lang="ru-RU" i="1" dirty="0" smtClean="0"/>
              <a:t>коэффициент преобразования</a:t>
            </a:r>
            <a:endParaRPr lang="ru-RU" dirty="0"/>
          </a:p>
        </p:txBody>
      </p:sp>
      <p:pic>
        <p:nvPicPr>
          <p:cNvPr id="657415" name="Picture 7"/>
          <p:cNvPicPr>
            <a:picLocks noChangeAspect="1" noChangeArrowheads="1"/>
          </p:cNvPicPr>
          <p:nvPr/>
        </p:nvPicPr>
        <p:blipFill>
          <a:blip r:embed="rId4" cstate="print"/>
          <a:srcRect/>
          <a:stretch>
            <a:fillRect/>
          </a:stretch>
        </p:blipFill>
        <p:spPr bwMode="auto">
          <a:xfrm>
            <a:off x="5214942" y="1743066"/>
            <a:ext cx="781050" cy="342900"/>
          </a:xfrm>
          <a:prstGeom prst="rect">
            <a:avLst/>
          </a:prstGeom>
          <a:noFill/>
          <a:ln w="9525">
            <a:noFill/>
            <a:miter lim="800000"/>
            <a:headEnd/>
            <a:tailEnd/>
          </a:ln>
          <a:effectLst/>
        </p:spPr>
      </p:pic>
      <p:pic>
        <p:nvPicPr>
          <p:cNvPr id="657416" name="Picture 8"/>
          <p:cNvPicPr>
            <a:picLocks noChangeAspect="1" noChangeArrowheads="1"/>
          </p:cNvPicPr>
          <p:nvPr/>
        </p:nvPicPr>
        <p:blipFill>
          <a:blip r:embed="rId5" cstate="print"/>
          <a:srcRect/>
          <a:stretch>
            <a:fillRect/>
          </a:stretch>
        </p:blipFill>
        <p:spPr bwMode="auto">
          <a:xfrm>
            <a:off x="3752843" y="2753823"/>
            <a:ext cx="5391157" cy="2675441"/>
          </a:xfrm>
          <a:prstGeom prst="rect">
            <a:avLst/>
          </a:prstGeom>
          <a:noFill/>
          <a:ln w="9525">
            <a:noFill/>
            <a:miter lim="800000"/>
            <a:headEnd/>
            <a:tailEnd/>
          </a:ln>
          <a:effectLst/>
        </p:spPr>
      </p:pic>
      <p:sp>
        <p:nvSpPr>
          <p:cNvPr id="25" name="Прямоугольник 24"/>
          <p:cNvSpPr/>
          <p:nvPr/>
        </p:nvSpPr>
        <p:spPr>
          <a:xfrm>
            <a:off x="5500694" y="2714620"/>
            <a:ext cx="3429024" cy="1200329"/>
          </a:xfrm>
          <a:prstGeom prst="rect">
            <a:avLst/>
          </a:prstGeom>
        </p:spPr>
        <p:txBody>
          <a:bodyPr wrap="square">
            <a:spAutoFit/>
          </a:bodyPr>
          <a:lstStyle/>
          <a:p>
            <a:r>
              <a:rPr lang="ru-RU" i="1" dirty="0" smtClean="0"/>
              <a:t>Экспериментальный переходный сигнал для линии </a:t>
            </a:r>
            <a:r>
              <a:rPr lang="en-US" i="1" dirty="0" smtClean="0"/>
              <a:t>OCS</a:t>
            </a:r>
            <a:r>
              <a:rPr lang="ru-RU" i="1" dirty="0" smtClean="0"/>
              <a:t> (133785,905 МГц, </a:t>
            </a:r>
            <a:r>
              <a:rPr lang="ru-RU" i="1" dirty="0" smtClean="0">
                <a:sym typeface="Symbol"/>
              </a:rPr>
              <a:t></a:t>
            </a:r>
            <a:r>
              <a:rPr lang="ru-RU" i="1" baseline="-25000" dirty="0" smtClean="0">
                <a:sym typeface="Symbol"/>
              </a:rPr>
              <a:t>0</a:t>
            </a:r>
            <a:r>
              <a:rPr lang="ru-RU" i="1" dirty="0" smtClean="0">
                <a:sym typeface="Symbol"/>
              </a:rPr>
              <a:t>=9*10</a:t>
            </a:r>
            <a:r>
              <a:rPr lang="ru-RU" i="1" baseline="30000" dirty="0" smtClean="0">
                <a:sym typeface="Symbol"/>
              </a:rPr>
              <a:t>-3</a:t>
            </a:r>
            <a:r>
              <a:rPr lang="ru-RU" i="1" dirty="0" smtClean="0">
                <a:sym typeface="Symbol"/>
              </a:rPr>
              <a:t> см</a:t>
            </a:r>
            <a:r>
              <a:rPr lang="ru-RU" i="1" baseline="30000" dirty="0" smtClean="0">
                <a:sym typeface="Symbol"/>
              </a:rPr>
              <a:t>-1</a:t>
            </a:r>
            <a:r>
              <a:rPr lang="ru-RU" i="1" dirty="0" smtClean="0">
                <a:sym typeface="Symbol"/>
              </a:rPr>
              <a:t>, Г=279 кГц, </a:t>
            </a:r>
            <a:r>
              <a:rPr lang="ru-RU" i="1" baseline="-25000" dirty="0" smtClean="0">
                <a:sym typeface="Symbol"/>
              </a:rPr>
              <a:t>доп</a:t>
            </a:r>
            <a:r>
              <a:rPr lang="ru-RU" i="1" dirty="0" smtClean="0">
                <a:sym typeface="Symbol"/>
              </a:rPr>
              <a:t>=128 кГц</a:t>
            </a:r>
            <a:endParaRPr lang="ru-RU" dirty="0"/>
          </a:p>
        </p:txBody>
      </p:sp>
      <p:sp>
        <p:nvSpPr>
          <p:cNvPr id="26" name="Прямоугольник 25"/>
          <p:cNvSpPr/>
          <p:nvPr/>
        </p:nvSpPr>
        <p:spPr>
          <a:xfrm>
            <a:off x="71406" y="6429396"/>
            <a:ext cx="9001156" cy="369332"/>
          </a:xfrm>
          <a:prstGeom prst="rect">
            <a:avLst/>
          </a:prstGeom>
        </p:spPr>
        <p:txBody>
          <a:bodyPr wrap="square">
            <a:spAutoFit/>
          </a:bodyPr>
          <a:lstStyle/>
          <a:p>
            <a:r>
              <a:rPr lang="en-US" i="1" dirty="0" err="1" smtClean="0"/>
              <a:t>V.L.Vaks</a:t>
            </a:r>
            <a:r>
              <a:rPr lang="en-US" i="1" dirty="0" smtClean="0"/>
              <a:t>, </a:t>
            </a:r>
            <a:r>
              <a:rPr lang="en-US" i="1" dirty="0" err="1" smtClean="0"/>
              <a:t>A.B.Brailovsky</a:t>
            </a:r>
            <a:r>
              <a:rPr lang="en-US" i="1" dirty="0" smtClean="0"/>
              <a:t>, </a:t>
            </a:r>
            <a:r>
              <a:rPr lang="en-US" i="1" dirty="0" err="1" smtClean="0"/>
              <a:t>V.V.Khodos</a:t>
            </a:r>
            <a:r>
              <a:rPr lang="en-US" i="1" dirty="0" smtClean="0"/>
              <a:t> // Infrared &amp; Millimeter Waves.1999</a:t>
            </a:r>
            <a:r>
              <a:rPr lang="ru-RU" i="1" dirty="0" smtClean="0"/>
              <a:t>, </a:t>
            </a:r>
            <a:r>
              <a:rPr lang="en-US" i="1" dirty="0" smtClean="0"/>
              <a:t>V. 20</a:t>
            </a:r>
            <a:r>
              <a:rPr lang="ru-RU" i="1" dirty="0" smtClean="0"/>
              <a:t>,</a:t>
            </a:r>
            <a:r>
              <a:rPr lang="en-US" i="1" dirty="0" smtClean="0"/>
              <a:t> № 5</a:t>
            </a:r>
            <a:r>
              <a:rPr lang="ru-RU" i="1" dirty="0" smtClean="0"/>
              <a:t>,</a:t>
            </a:r>
            <a:r>
              <a:rPr lang="en-US" i="1" dirty="0" smtClean="0"/>
              <a:t> P. 883-896</a:t>
            </a:r>
            <a:endParaRPr lang="ru-RU" i="1" dirty="0"/>
          </a:p>
        </p:txBody>
      </p:sp>
      <p:sp>
        <p:nvSpPr>
          <p:cNvPr id="657412" name="Rectangle 4"/>
          <p:cNvSpPr>
            <a:spLocks noChangeArrowheads="1"/>
          </p:cNvSpPr>
          <p:nvPr/>
        </p:nvSpPr>
        <p:spPr bwMode="auto">
          <a:xfrm>
            <a:off x="142844" y="2289943"/>
            <a:ext cx="3786182"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b="0" i="0" u="none" strike="noStrike" cap="none" normalizeH="0" baseline="0" dirty="0" smtClean="0">
                <a:ln>
                  <a:noFill/>
                </a:ln>
                <a:solidFill>
                  <a:schemeClr val="tx1"/>
                </a:solidFill>
                <a:effectLst/>
                <a:latin typeface="Calibri" pitchFamily="34" charset="0"/>
                <a:ea typeface="Times New Roman" pitchFamily="18" charset="0"/>
              </a:rPr>
              <a:t>Минимальный измеряемый коэффициент поглощения при стандартных спектроскопических условиях: </a:t>
            </a:r>
            <a:r>
              <a:rPr lang="ru-RU" dirty="0" smtClean="0">
                <a:latin typeface="Calibri" pitchFamily="34" charset="0"/>
              </a:rPr>
              <a:t>соотношение сигнал-шум </a:t>
            </a:r>
            <a:r>
              <a:rPr kumimoji="0" lang="en-US" b="0" i="1" u="none" strike="noStrike" cap="none" normalizeH="0" baseline="0" dirty="0" smtClean="0">
                <a:ln>
                  <a:noFill/>
                </a:ln>
                <a:solidFill>
                  <a:schemeClr val="tx1"/>
                </a:solidFill>
                <a:effectLst/>
                <a:latin typeface="Calibri" pitchFamily="34" charset="0"/>
                <a:ea typeface="Times New Roman" pitchFamily="18" charset="0"/>
              </a:rPr>
              <a:t>R</a:t>
            </a:r>
            <a:r>
              <a:rPr kumimoji="0" lang="ru-RU" b="0" i="1" u="none" strike="noStrike" cap="none" normalizeH="0" baseline="-30000" dirty="0" smtClean="0">
                <a:ln>
                  <a:noFill/>
                </a:ln>
                <a:solidFill>
                  <a:schemeClr val="tx1"/>
                </a:solidFill>
                <a:effectLst/>
                <a:latin typeface="Calibri" pitchFamily="34" charset="0"/>
                <a:ea typeface="Times New Roman" pitchFamily="18" charset="0"/>
              </a:rPr>
              <a:t>0</a:t>
            </a:r>
            <a:r>
              <a:rPr kumimoji="0" lang="ru-RU" b="0" i="0" u="none" strike="noStrike" cap="none" normalizeH="0" baseline="0" dirty="0" smtClean="0">
                <a:ln>
                  <a:noFill/>
                </a:ln>
                <a:solidFill>
                  <a:schemeClr val="tx1"/>
                </a:solidFill>
                <a:effectLst/>
                <a:latin typeface="Calibri" pitchFamily="34" charset="0"/>
                <a:ea typeface="Times New Roman" pitchFamily="18" charset="0"/>
              </a:rPr>
              <a:t> = </a:t>
            </a:r>
            <a:r>
              <a:rPr kumimoji="0" lang="ru-RU" b="0" i="1" u="none" strike="noStrike" cap="none" normalizeH="0" baseline="0" dirty="0" smtClean="0">
                <a:ln>
                  <a:noFill/>
                </a:ln>
                <a:solidFill>
                  <a:schemeClr val="tx1"/>
                </a:solidFill>
                <a:effectLst/>
                <a:latin typeface="Calibri" pitchFamily="34" charset="0"/>
                <a:ea typeface="Times New Roman" pitchFamily="18" charset="0"/>
              </a:rPr>
              <a:t>1</a:t>
            </a:r>
            <a:r>
              <a:rPr kumimoji="0" lang="ru-RU" b="0" i="0" u="none" strike="noStrike" cap="none" normalizeH="0" baseline="0" dirty="0" smtClean="0">
                <a:ln>
                  <a:noFill/>
                </a:ln>
                <a:solidFill>
                  <a:schemeClr val="tx1"/>
                </a:solidFill>
                <a:effectLst/>
                <a:latin typeface="Calibri" pitchFamily="34" charset="0"/>
                <a:ea typeface="Times New Roman" pitchFamily="18" charset="0"/>
              </a:rPr>
              <a:t>, длина ячейки с исследуемым газом </a:t>
            </a:r>
            <a:r>
              <a:rPr kumimoji="0" lang="en-US" b="0" i="1" u="none" strike="noStrike" cap="none" normalizeH="0" baseline="0" dirty="0" smtClean="0">
                <a:ln>
                  <a:noFill/>
                </a:ln>
                <a:solidFill>
                  <a:schemeClr val="tx1"/>
                </a:solidFill>
                <a:effectLst/>
                <a:latin typeface="Calibri" pitchFamily="34" charset="0"/>
                <a:ea typeface="Times New Roman" pitchFamily="18" charset="0"/>
              </a:rPr>
              <a:t>l </a:t>
            </a:r>
            <a:r>
              <a:rPr kumimoji="0" lang="ru-RU" b="0" i="0" u="none" strike="noStrike" cap="none" normalizeH="0" baseline="0" dirty="0" smtClean="0">
                <a:ln>
                  <a:noFill/>
                </a:ln>
                <a:solidFill>
                  <a:schemeClr val="tx1"/>
                </a:solidFill>
                <a:effectLst/>
                <a:latin typeface="Calibri" pitchFamily="34" charset="0"/>
                <a:ea typeface="Times New Roman" pitchFamily="18" charset="0"/>
              </a:rPr>
              <a:t>= </a:t>
            </a:r>
            <a:r>
              <a:rPr kumimoji="0" lang="ru-RU" b="0" i="1" u="none" strike="noStrike" cap="none" normalizeH="0" baseline="0" dirty="0" smtClean="0">
                <a:ln>
                  <a:noFill/>
                </a:ln>
                <a:solidFill>
                  <a:schemeClr val="tx1"/>
                </a:solidFill>
                <a:effectLst/>
                <a:latin typeface="Calibri" pitchFamily="34" charset="0"/>
                <a:ea typeface="Times New Roman" pitchFamily="18" charset="0"/>
              </a:rPr>
              <a:t>100 см</a:t>
            </a:r>
            <a:r>
              <a:rPr kumimoji="0" lang="ru-RU" b="0" i="0" u="none" strike="noStrike" cap="none" normalizeH="0" baseline="0" dirty="0" smtClean="0">
                <a:ln>
                  <a:noFill/>
                </a:ln>
                <a:solidFill>
                  <a:schemeClr val="tx1"/>
                </a:solidFill>
                <a:effectLst/>
                <a:latin typeface="Calibri" pitchFamily="34" charset="0"/>
                <a:ea typeface="Times New Roman" pitchFamily="18" charset="0"/>
              </a:rPr>
              <a:t>, падающая мощность </a:t>
            </a:r>
            <a:r>
              <a:rPr kumimoji="0" lang="ru-RU" b="0" i="1" u="none" strike="noStrike" cap="none" normalizeH="0" baseline="0" dirty="0" smtClean="0">
                <a:ln>
                  <a:noFill/>
                </a:ln>
                <a:solidFill>
                  <a:schemeClr val="tx1"/>
                </a:solidFill>
                <a:effectLst/>
                <a:latin typeface="Calibri" pitchFamily="34" charset="0"/>
                <a:ea typeface="Times New Roman" pitchFamily="18" charset="0"/>
              </a:rPr>
              <a:t>Р</a:t>
            </a:r>
            <a:r>
              <a:rPr kumimoji="0" lang="ru-RU" b="0" i="1" u="none" strike="noStrike" cap="none" normalizeH="0" baseline="-30000" dirty="0" smtClean="0">
                <a:ln>
                  <a:noFill/>
                </a:ln>
                <a:solidFill>
                  <a:schemeClr val="tx1"/>
                </a:solidFill>
                <a:effectLst/>
                <a:latin typeface="Calibri" pitchFamily="34" charset="0"/>
                <a:ea typeface="Times New Roman" pitchFamily="18" charset="0"/>
              </a:rPr>
              <a:t>0</a:t>
            </a:r>
            <a:r>
              <a:rPr kumimoji="0" lang="ru-RU" b="0" i="1" u="none" strike="noStrike" cap="none" normalizeH="0" baseline="0" dirty="0" smtClean="0">
                <a:ln>
                  <a:noFill/>
                </a:ln>
                <a:solidFill>
                  <a:schemeClr val="tx1"/>
                </a:solidFill>
                <a:effectLst/>
                <a:latin typeface="Calibri" pitchFamily="34" charset="0"/>
                <a:ea typeface="Times New Roman" pitchFamily="18" charset="0"/>
              </a:rPr>
              <a:t> </a:t>
            </a:r>
            <a:r>
              <a:rPr kumimoji="0" lang="ru-RU" b="0" i="0" u="none" strike="noStrike" cap="none" normalizeH="0" baseline="0" dirty="0" smtClean="0">
                <a:ln>
                  <a:noFill/>
                </a:ln>
                <a:solidFill>
                  <a:schemeClr val="tx1"/>
                </a:solidFill>
                <a:effectLst/>
                <a:latin typeface="Calibri" pitchFamily="34" charset="0"/>
                <a:ea typeface="Times New Roman" pitchFamily="18" charset="0"/>
              </a:rPr>
              <a:t>= </a:t>
            </a:r>
            <a:r>
              <a:rPr kumimoji="0" lang="ru-RU" b="0" i="1" u="none" strike="noStrike" cap="none" normalizeH="0" baseline="0" dirty="0" smtClean="0">
                <a:ln>
                  <a:noFill/>
                </a:ln>
                <a:solidFill>
                  <a:schemeClr val="tx1"/>
                </a:solidFill>
                <a:effectLst/>
                <a:latin typeface="Calibri" pitchFamily="34" charset="0"/>
                <a:ea typeface="Times New Roman" pitchFamily="18" charset="0"/>
              </a:rPr>
              <a:t>1 мВт</a:t>
            </a:r>
            <a:r>
              <a:rPr kumimoji="0" lang="ru-RU" b="0" i="0" u="none" strike="noStrike" cap="none" normalizeH="0" baseline="0" dirty="0" smtClean="0">
                <a:ln>
                  <a:noFill/>
                </a:ln>
                <a:solidFill>
                  <a:schemeClr val="tx1"/>
                </a:solidFill>
                <a:effectLst/>
                <a:latin typeface="Calibri" pitchFamily="34" charset="0"/>
                <a:ea typeface="Times New Roman" pitchFamily="18" charset="0"/>
              </a:rPr>
              <a:t>, время измерения </a:t>
            </a:r>
            <a:r>
              <a:rPr kumimoji="0" lang="ru-RU" b="0" i="1" u="none" strike="noStrike" cap="none" normalizeH="0" baseline="0" dirty="0" smtClean="0">
                <a:ln>
                  <a:noFill/>
                </a:ln>
                <a:solidFill>
                  <a:schemeClr val="tx1"/>
                </a:solidFill>
                <a:effectLst/>
                <a:latin typeface="Calibri" pitchFamily="34" charset="0"/>
                <a:ea typeface="Times New Roman" pitchFamily="18" charset="0"/>
              </a:rPr>
              <a:t>Т</a:t>
            </a:r>
            <a:r>
              <a:rPr kumimoji="0" lang="ru-RU" b="0" i="1" u="none" strike="noStrike" cap="none" normalizeH="0" baseline="-30000" dirty="0" smtClean="0">
                <a:ln>
                  <a:noFill/>
                </a:ln>
                <a:solidFill>
                  <a:schemeClr val="tx1"/>
                </a:solidFill>
                <a:effectLst/>
                <a:latin typeface="Calibri" pitchFamily="34" charset="0"/>
                <a:ea typeface="Times New Roman" pitchFamily="18" charset="0"/>
              </a:rPr>
              <a:t>0</a:t>
            </a:r>
            <a:r>
              <a:rPr kumimoji="0" lang="ru-RU" b="0" i="0" u="none" strike="noStrike" cap="none" normalizeH="0" baseline="0" dirty="0" smtClean="0">
                <a:ln>
                  <a:noFill/>
                </a:ln>
                <a:solidFill>
                  <a:schemeClr val="tx1"/>
                </a:solidFill>
                <a:effectLst/>
                <a:latin typeface="Calibri" pitchFamily="34" charset="0"/>
                <a:ea typeface="Times New Roman" pitchFamily="18" charset="0"/>
              </a:rPr>
              <a:t> = </a:t>
            </a:r>
            <a:r>
              <a:rPr kumimoji="0" lang="ru-RU" b="0" i="1" u="none" strike="noStrike" cap="none" normalizeH="0" baseline="0" dirty="0" smtClean="0">
                <a:ln>
                  <a:noFill/>
                </a:ln>
                <a:solidFill>
                  <a:schemeClr val="tx1"/>
                </a:solidFill>
                <a:effectLst/>
                <a:latin typeface="Calibri" pitchFamily="34" charset="0"/>
                <a:ea typeface="Times New Roman" pitchFamily="18" charset="0"/>
              </a:rPr>
              <a:t>1 с</a:t>
            </a:r>
            <a:r>
              <a:rPr kumimoji="0" lang="ru-RU" b="0" i="0" u="none" strike="noStrike" cap="none" normalizeH="0" baseline="0" dirty="0" smtClean="0">
                <a:ln>
                  <a:noFill/>
                </a:ln>
                <a:solidFill>
                  <a:schemeClr val="tx1"/>
                </a:solidFill>
                <a:effectLst/>
                <a:latin typeface="Calibri" pitchFamily="34" charset="0"/>
                <a:ea typeface="Times New Roman" pitchFamily="18" charset="0"/>
              </a:rPr>
              <a:t> и спектральная плотность шума, определяемая по формуле Найквиста </a:t>
            </a:r>
            <a:r>
              <a:rPr kumimoji="0" lang="en-US" b="0" i="1" u="none" strike="noStrike" cap="none" normalizeH="0" baseline="0" dirty="0" smtClean="0">
                <a:ln>
                  <a:noFill/>
                </a:ln>
                <a:solidFill>
                  <a:schemeClr val="tx1"/>
                </a:solidFill>
                <a:effectLst/>
                <a:latin typeface="Calibri" pitchFamily="34" charset="0"/>
                <a:ea typeface="Times New Roman" pitchFamily="18" charset="0"/>
              </a:rPr>
              <a:t>X</a:t>
            </a:r>
            <a:r>
              <a:rPr kumimoji="0" lang="ru-RU" b="0" i="1" u="none" strike="noStrike" cap="none" normalizeH="0" baseline="0" dirty="0" smtClean="0">
                <a:ln>
                  <a:noFill/>
                </a:ln>
                <a:solidFill>
                  <a:schemeClr val="tx1"/>
                </a:solidFill>
                <a:effectLst/>
                <a:latin typeface="Calibri" pitchFamily="34" charset="0"/>
                <a:ea typeface="Times New Roman" pitchFamily="18" charset="0"/>
              </a:rPr>
              <a:t>(</a:t>
            </a:r>
            <a:r>
              <a:rPr kumimoji="0" lang="en-US"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sym typeface="Symbol" pitchFamily="18" charset="2"/>
              </a:rPr>
              <a:t></a:t>
            </a:r>
            <a:r>
              <a:rPr kumimoji="0" lang="ru-RU" b="0" i="1" u="none" strike="noStrike" cap="none" normalizeH="0" baseline="0" dirty="0" smtClean="0">
                <a:ln>
                  <a:noFill/>
                </a:ln>
                <a:solidFill>
                  <a:schemeClr val="tx1"/>
                </a:solidFill>
                <a:effectLst/>
                <a:latin typeface="Calibri" pitchFamily="34" charset="0"/>
                <a:ea typeface="Times New Roman" pitchFamily="18" charset="0"/>
              </a:rPr>
              <a:t>) </a:t>
            </a:r>
            <a:r>
              <a:rPr kumimoji="0" lang="ru-RU"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sym typeface="Symbol" pitchFamily="18" charset="2"/>
              </a:rPr>
              <a:t>= </a:t>
            </a:r>
            <a:r>
              <a:rPr kumimoji="0" lang="en-US" b="0"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sym typeface="Symbol" pitchFamily="18" charset="2"/>
              </a:rPr>
              <a:t>kT</a:t>
            </a:r>
            <a:r>
              <a:rPr kumimoji="0" lang="en-US"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sym typeface="Symbol" pitchFamily="18" charset="2"/>
              </a:rPr>
              <a:t> </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sym typeface="Symbol" pitchFamily="18" charset="2"/>
              </a:rPr>
              <a:t>(</a:t>
            </a:r>
            <a:r>
              <a:rPr kumimoji="0" lang="en-US"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sym typeface="Symbol" pitchFamily="18" charset="2"/>
              </a:rPr>
              <a:t>T</a:t>
            </a:r>
            <a:r>
              <a:rPr kumimoji="0" lang="ru-RU"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sym typeface="Symbol" pitchFamily="18" charset="2"/>
              </a:rPr>
              <a:t> = 300 К</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sym typeface="Symbol" pitchFamily="18" charset="2"/>
              </a:rPr>
              <a:t>), равен</a:t>
            </a:r>
            <a:r>
              <a:rPr kumimoji="0" lang="ru-RU" b="0" i="1" u="none" strike="noStrike" cap="none" normalizeH="0" baseline="0" dirty="0" smtClean="0">
                <a:ln>
                  <a:noFill/>
                </a:ln>
                <a:solidFill>
                  <a:schemeClr val="tx1"/>
                </a:solidFill>
                <a:effectLst/>
                <a:latin typeface="Calibri" pitchFamily="34" charset="0"/>
                <a:cs typeface="Times New Roman" pitchFamily="18" charset="0"/>
                <a:sym typeface="Symbol" pitchFamily="18" charset="2"/>
              </a:rPr>
              <a:t> </a:t>
            </a:r>
            <a:endParaRPr kumimoji="0" lang="ru-RU"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sym typeface="Symbol" pitchFamily="18" charset="2"/>
            </a:endParaRPr>
          </a:p>
        </p:txBody>
      </p:sp>
      <p:sp>
        <p:nvSpPr>
          <p:cNvPr id="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57413" name="Object 5"/>
          <p:cNvGraphicFramePr>
            <a:graphicFrameLocks noChangeAspect="1"/>
          </p:cNvGraphicFramePr>
          <p:nvPr/>
        </p:nvGraphicFramePr>
        <p:xfrm>
          <a:off x="357158" y="5572140"/>
          <a:ext cx="1857388" cy="729688"/>
        </p:xfrm>
        <a:graphic>
          <a:graphicData uri="http://schemas.openxmlformats.org/presentationml/2006/ole">
            <p:oleObj spid="_x0000_s821250" name="Формула" r:id="rId6" imgW="1333500" imgH="520700" progId="Equation.3">
              <p:embed/>
            </p:oleObj>
          </a:graphicData>
        </a:graphic>
      </p:graphicFrame>
      <p:sp>
        <p:nvSpPr>
          <p:cNvPr id="3" name="Rectangle 7"/>
          <p:cNvSpPr>
            <a:spLocks noChangeArrowheads="1"/>
          </p:cNvSpPr>
          <p:nvPr/>
        </p:nvSpPr>
        <p:spPr bwMode="auto">
          <a:xfrm>
            <a:off x="2500298" y="5842503"/>
            <a:ext cx="2643206" cy="400110"/>
          </a:xfrm>
          <a:prstGeom prst="rect">
            <a:avLst/>
          </a:prstGeom>
          <a:noFill/>
          <a:ln w="9525">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ea typeface="Times New Roman" pitchFamily="18" charset="0"/>
                <a:cs typeface="Times New Roman" pitchFamily="18" charset="0"/>
                <a:sym typeface="Symbol" pitchFamily="18" charset="2"/>
              </a:rPr>
              <a:t></a:t>
            </a:r>
            <a:r>
              <a:rPr kumimoji="0" lang="ru-RU" sz="2000" b="0" i="1" u="none" strike="noStrike" cap="none" normalizeH="0" baseline="-30000" dirty="0" smtClean="0">
                <a:ln>
                  <a:noFill/>
                </a:ln>
                <a:solidFill>
                  <a:schemeClr val="tx1"/>
                </a:solidFill>
                <a:effectLst/>
                <a:ea typeface="Times New Roman" pitchFamily="18" charset="0"/>
              </a:rPr>
              <a:t>0</a:t>
            </a:r>
            <a:r>
              <a:rPr kumimoji="0" lang="en-US" sz="2000" b="0" i="1" u="none" strike="noStrike" cap="none" normalizeH="0" baseline="-30000" dirty="0" smtClean="0">
                <a:ln>
                  <a:noFill/>
                </a:ln>
                <a:solidFill>
                  <a:schemeClr val="tx1"/>
                </a:solidFill>
                <a:effectLst/>
                <a:ea typeface="Times New Roman" pitchFamily="18" charset="0"/>
                <a:cs typeface="Times New Roman" pitchFamily="18" charset="0"/>
                <a:sym typeface="Symbol" pitchFamily="18" charset="2"/>
              </a:rPr>
              <a:t>min</a:t>
            </a:r>
            <a:r>
              <a:rPr kumimoji="0" lang="en-US" sz="2000" b="0" i="0" u="none" strike="noStrike" cap="none" normalizeH="0" baseline="0" dirty="0" smtClean="0">
                <a:ln>
                  <a:noFill/>
                </a:ln>
                <a:solidFill>
                  <a:schemeClr val="tx1"/>
                </a:solidFill>
                <a:effectLst/>
                <a:ea typeface="Times New Roman" pitchFamily="18" charset="0"/>
                <a:cs typeface="Times New Roman" pitchFamily="18" charset="0"/>
                <a:sym typeface="Symbol" pitchFamily="18" charset="2"/>
              </a:rPr>
              <a:t> </a:t>
            </a:r>
            <a:r>
              <a:rPr kumimoji="0" lang="ru-RU" sz="2000" b="0" i="1" u="none" strike="noStrike" cap="none" normalizeH="0" baseline="0" dirty="0" smtClean="0">
                <a:ln>
                  <a:noFill/>
                </a:ln>
                <a:solidFill>
                  <a:schemeClr val="tx1"/>
                </a:solidFill>
                <a:effectLst/>
                <a:ea typeface="Times New Roman" pitchFamily="18" charset="0"/>
                <a:cs typeface="Times New Roman" pitchFamily="18" charset="0"/>
                <a:sym typeface="Symbol" pitchFamily="18" charset="2"/>
              </a:rPr>
              <a:t>=</a:t>
            </a:r>
            <a:r>
              <a:rPr kumimoji="0" lang="ru-RU" sz="2000" b="0" i="0" u="none" strike="noStrike" cap="none" normalizeH="0" baseline="0" dirty="0" smtClean="0">
                <a:ln>
                  <a:noFill/>
                </a:ln>
                <a:solidFill>
                  <a:schemeClr val="tx1"/>
                </a:solidFill>
                <a:effectLst/>
                <a:ea typeface="Times New Roman" pitchFamily="18" charset="0"/>
                <a:cs typeface="Times New Roman" pitchFamily="18" charset="0"/>
                <a:sym typeface="Symbol" pitchFamily="18" charset="2"/>
              </a:rPr>
              <a:t> </a:t>
            </a:r>
            <a:r>
              <a:rPr kumimoji="0" lang="ru-RU" sz="2000" b="0" i="1" u="none" strike="noStrike" cap="none" normalizeH="0" baseline="0" dirty="0" smtClean="0">
                <a:ln>
                  <a:noFill/>
                </a:ln>
                <a:solidFill>
                  <a:schemeClr val="tx1"/>
                </a:solidFill>
                <a:effectLst/>
                <a:ea typeface="Times New Roman" pitchFamily="18" charset="0"/>
                <a:cs typeface="Times New Roman" pitchFamily="18" charset="0"/>
                <a:sym typeface="Symbol" pitchFamily="18" charset="2"/>
              </a:rPr>
              <a:t>0.29*10</a:t>
            </a:r>
            <a:r>
              <a:rPr kumimoji="0" lang="ru-RU" sz="2000" b="0" i="1" u="none" strike="noStrike" cap="none" normalizeH="0" baseline="30000" dirty="0" smtClean="0">
                <a:ln>
                  <a:noFill/>
                </a:ln>
                <a:solidFill>
                  <a:schemeClr val="tx1"/>
                </a:solidFill>
                <a:effectLst/>
                <a:ea typeface="Times New Roman" pitchFamily="18" charset="0"/>
                <a:cs typeface="Times New Roman" pitchFamily="18" charset="0"/>
                <a:sym typeface="Symbol" pitchFamily="18" charset="2"/>
              </a:rPr>
              <a:t>-10</a:t>
            </a:r>
            <a:r>
              <a:rPr kumimoji="0" lang="ru-RU" sz="2000" b="0" i="1" u="none" strike="noStrike" cap="none" normalizeH="0" baseline="0" dirty="0" smtClean="0">
                <a:ln>
                  <a:noFill/>
                </a:ln>
                <a:solidFill>
                  <a:schemeClr val="tx1"/>
                </a:solidFill>
                <a:effectLst/>
                <a:ea typeface="Times New Roman" pitchFamily="18" charset="0"/>
                <a:cs typeface="Times New Roman" pitchFamily="18" charset="0"/>
                <a:sym typeface="Symbol" pitchFamily="18" charset="2"/>
              </a:rPr>
              <a:t> см</a:t>
            </a:r>
            <a:r>
              <a:rPr kumimoji="0" lang="ru-RU" sz="2000" b="0" i="1" u="none" strike="noStrike" cap="none" normalizeH="0" baseline="30000" dirty="0" smtClean="0">
                <a:ln>
                  <a:noFill/>
                </a:ln>
                <a:solidFill>
                  <a:schemeClr val="tx1"/>
                </a:solidFill>
                <a:effectLst/>
                <a:ea typeface="Times New Roman" pitchFamily="18" charset="0"/>
                <a:cs typeface="Times New Roman" pitchFamily="18" charset="0"/>
                <a:sym typeface="Symbol" pitchFamily="18" charset="2"/>
              </a:rPr>
              <a:t>-1</a:t>
            </a:r>
            <a:endParaRPr kumimoji="0" lang="ru-RU" sz="2000" b="0" i="1" u="none" strike="noStrike" cap="none" normalizeH="0" baseline="0" dirty="0" smtClean="0">
              <a:ln>
                <a:noFill/>
              </a:ln>
              <a:solidFill>
                <a:schemeClr val="tx1"/>
              </a:solidFill>
              <a:effectLst/>
              <a:ea typeface="Times New Roman" pitchFamily="18" charset="0"/>
              <a:cs typeface="Times New Roman" pitchFamily="18" charset="0"/>
              <a:sym typeface="Symbol" pitchFamily="18" charset="2"/>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0" y="3352800"/>
            <a:ext cx="9144000" cy="0"/>
          </a:xfrm>
          <a:prstGeom prst="rect">
            <a:avLst/>
          </a:prstGeom>
          <a:noFill/>
          <a:ln w="9525" algn="ctr">
            <a:noFill/>
            <a:miter lim="800000"/>
            <a:headEnd/>
            <a:tailEnd/>
          </a:ln>
        </p:spPr>
        <p:txBody>
          <a:bodyPr wrap="none" anchor="ctr">
            <a:spAutoFit/>
          </a:bodyPr>
          <a:lstStyle/>
          <a:p>
            <a:endParaRPr lang="de-DE">
              <a:latin typeface="Corbel" pitchFamily="34" charset="0"/>
            </a:endParaRPr>
          </a:p>
        </p:txBody>
      </p:sp>
      <p:sp>
        <p:nvSpPr>
          <p:cNvPr id="20483" name="Rectangle 8"/>
          <p:cNvSpPr>
            <a:spLocks noChangeArrowheads="1"/>
          </p:cNvSpPr>
          <p:nvPr/>
        </p:nvSpPr>
        <p:spPr bwMode="auto">
          <a:xfrm>
            <a:off x="0" y="3309938"/>
            <a:ext cx="9144000" cy="0"/>
          </a:xfrm>
          <a:prstGeom prst="rect">
            <a:avLst/>
          </a:prstGeom>
          <a:noFill/>
          <a:ln w="9525" algn="ctr">
            <a:noFill/>
            <a:miter lim="800000"/>
            <a:headEnd/>
            <a:tailEnd/>
          </a:ln>
        </p:spPr>
        <p:txBody>
          <a:bodyPr wrap="none" anchor="ctr">
            <a:spAutoFit/>
          </a:bodyPr>
          <a:lstStyle/>
          <a:p>
            <a:endParaRPr lang="de-DE">
              <a:latin typeface="Corbel" pitchFamily="34" charset="0"/>
            </a:endParaRPr>
          </a:p>
        </p:txBody>
      </p:sp>
      <p:sp>
        <p:nvSpPr>
          <p:cNvPr id="20484"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de-DE">
              <a:latin typeface="Corbel" pitchFamily="34" charset="0"/>
            </a:endParaRPr>
          </a:p>
        </p:txBody>
      </p:sp>
      <p:sp>
        <p:nvSpPr>
          <p:cNvPr id="22534" name="TextBox 38"/>
          <p:cNvSpPr txBox="1">
            <a:spLocks noChangeArrowheads="1"/>
          </p:cNvSpPr>
          <p:nvPr/>
        </p:nvSpPr>
        <p:spPr bwMode="auto">
          <a:xfrm>
            <a:off x="428625" y="1000125"/>
            <a:ext cx="8543925" cy="830263"/>
          </a:xfrm>
          <a:prstGeom prst="rect">
            <a:avLst/>
          </a:prstGeom>
          <a:noFill/>
          <a:ln w="9525">
            <a:noFill/>
            <a:miter lim="800000"/>
            <a:headEnd/>
            <a:tailEnd/>
          </a:ln>
        </p:spPr>
        <p:txBody>
          <a:bodyPr>
            <a:spAutoFit/>
          </a:bodyPr>
          <a:lstStyle/>
          <a:p>
            <a:pPr fontAlgn="auto">
              <a:spcBef>
                <a:spcPts val="0"/>
              </a:spcBef>
              <a:spcAft>
                <a:spcPts val="0"/>
              </a:spcAft>
              <a:defRPr/>
            </a:pPr>
            <a:r>
              <a:rPr lang="ru-RU" sz="2400" dirty="0">
                <a:solidFill>
                  <a:schemeClr val="accent5">
                    <a:lumMod val="50000"/>
                  </a:schemeClr>
                </a:solidFill>
                <a:latin typeface="Franklin Gothic Medium" pitchFamily="34" charset="0"/>
              </a:rPr>
              <a:t>Системы с умножением частоты высокостабильного опорного синтезатора  </a:t>
            </a:r>
          </a:p>
        </p:txBody>
      </p:sp>
      <p:sp>
        <p:nvSpPr>
          <p:cNvPr id="22536" name="Прямоугольник 36"/>
          <p:cNvSpPr>
            <a:spLocks noChangeArrowheads="1"/>
          </p:cNvSpPr>
          <p:nvPr/>
        </p:nvSpPr>
        <p:spPr bwMode="auto">
          <a:xfrm>
            <a:off x="738188" y="2081213"/>
            <a:ext cx="7813675" cy="1384300"/>
          </a:xfrm>
          <a:prstGeom prst="rect">
            <a:avLst/>
          </a:prstGeom>
          <a:noFill/>
          <a:ln w="3175">
            <a:solidFill>
              <a:schemeClr val="tx2"/>
            </a:solidFill>
            <a:prstDash val="sysDot"/>
            <a:miter lim="800000"/>
            <a:headEnd/>
            <a:tailEnd/>
          </a:ln>
        </p:spPr>
        <p:txBody>
          <a:bodyPr>
            <a:spAutoFit/>
          </a:bodyPr>
          <a:lstStyle/>
          <a:p>
            <a:pPr fontAlgn="auto">
              <a:spcBef>
                <a:spcPts val="0"/>
              </a:spcBef>
              <a:spcAft>
                <a:spcPts val="0"/>
              </a:spcAft>
              <a:buFont typeface="Arial" pitchFamily="34" charset="0"/>
              <a:buChar char="•"/>
              <a:defRPr/>
            </a:pPr>
            <a:r>
              <a:rPr lang="ru-RU" sz="2400" dirty="0">
                <a:latin typeface="+mn-lt"/>
              </a:rPr>
              <a:t>   </a:t>
            </a:r>
            <a:r>
              <a:rPr lang="ru-RU" sz="2000" dirty="0">
                <a:latin typeface="+mn-lt"/>
              </a:rPr>
              <a:t>ключевые элементы такой схемы</a:t>
            </a:r>
            <a:r>
              <a:rPr lang="ru-RU" sz="2000" b="1" dirty="0">
                <a:solidFill>
                  <a:schemeClr val="accent4">
                    <a:lumMod val="75000"/>
                  </a:schemeClr>
                </a:solidFill>
                <a:latin typeface="+mn-lt"/>
              </a:rPr>
              <a:t>: </a:t>
            </a:r>
            <a:r>
              <a:rPr lang="ru-RU" sz="2000" b="1" i="1" dirty="0">
                <a:solidFill>
                  <a:schemeClr val="accent4">
                    <a:lumMod val="75000"/>
                  </a:schemeClr>
                </a:solidFill>
                <a:latin typeface="+mn-lt"/>
              </a:rPr>
              <a:t>умножители частоты, смесители и усилители сигнала</a:t>
            </a:r>
          </a:p>
          <a:p>
            <a:pPr fontAlgn="auto">
              <a:spcBef>
                <a:spcPts val="0"/>
              </a:spcBef>
              <a:spcAft>
                <a:spcPts val="0"/>
              </a:spcAft>
              <a:buFont typeface="Arial" pitchFamily="34" charset="0"/>
              <a:buChar char="•"/>
              <a:defRPr/>
            </a:pPr>
            <a:r>
              <a:rPr lang="ru-RU" sz="2000" dirty="0">
                <a:latin typeface="+mn-lt"/>
              </a:rPr>
              <a:t>    наиболее распространены нелинейные элементы на основе диодов </a:t>
            </a:r>
            <a:r>
              <a:rPr lang="ru-RU" sz="2000" dirty="0" err="1">
                <a:latin typeface="+mn-lt"/>
              </a:rPr>
              <a:t>Шоттки</a:t>
            </a:r>
            <a:r>
              <a:rPr lang="ru-RU" sz="2000" dirty="0">
                <a:latin typeface="+mn-lt"/>
              </a:rPr>
              <a:t> </a:t>
            </a:r>
          </a:p>
        </p:txBody>
      </p:sp>
      <p:sp>
        <p:nvSpPr>
          <p:cNvPr id="20487"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de-DE">
              <a:latin typeface="Corbel" pitchFamily="34" charset="0"/>
            </a:endParaRPr>
          </a:p>
        </p:txBody>
      </p:sp>
      <p:sp>
        <p:nvSpPr>
          <p:cNvPr id="19" name="Прямоугольник 18"/>
          <p:cNvSpPr/>
          <p:nvPr/>
        </p:nvSpPr>
        <p:spPr>
          <a:xfrm>
            <a:off x="1139825" y="3422650"/>
            <a:ext cx="5915025" cy="1077913"/>
          </a:xfrm>
          <a:prstGeom prst="rect">
            <a:avLst/>
          </a:prstGeom>
        </p:spPr>
        <p:txBody>
          <a:bodyPr>
            <a:spAutoFit/>
          </a:bodyPr>
          <a:lstStyle/>
          <a:p>
            <a:pPr fontAlgn="auto">
              <a:spcBef>
                <a:spcPts val="0"/>
              </a:spcBef>
              <a:spcAft>
                <a:spcPts val="0"/>
              </a:spcAft>
              <a:defRPr/>
            </a:pPr>
            <a:r>
              <a:rPr lang="en-US" sz="2400" b="1" dirty="0">
                <a:solidFill>
                  <a:schemeClr val="accent4">
                    <a:lumMod val="75000"/>
                  </a:schemeClr>
                </a:solidFill>
                <a:latin typeface="+mn-lt"/>
              </a:rPr>
              <a:t>Virginia Diodes (</a:t>
            </a:r>
            <a:r>
              <a:rPr lang="ru-RU" sz="2400" b="1" dirty="0">
                <a:solidFill>
                  <a:schemeClr val="accent4">
                    <a:lumMod val="75000"/>
                  </a:schemeClr>
                </a:solidFill>
                <a:latin typeface="+mn-lt"/>
              </a:rPr>
              <a:t>США</a:t>
            </a:r>
            <a:r>
              <a:rPr lang="en-US" sz="2400" b="1" dirty="0">
                <a:solidFill>
                  <a:schemeClr val="accent4">
                    <a:lumMod val="75000"/>
                  </a:schemeClr>
                </a:solidFill>
                <a:latin typeface="+mn-lt"/>
              </a:rPr>
              <a:t>)</a:t>
            </a:r>
            <a:r>
              <a:rPr lang="ru-RU" sz="2400" b="1" dirty="0">
                <a:solidFill>
                  <a:schemeClr val="accent4">
                    <a:lumMod val="75000"/>
                  </a:schemeClr>
                </a:solidFill>
                <a:latin typeface="+mn-lt"/>
              </a:rPr>
              <a:t>: </a:t>
            </a:r>
          </a:p>
          <a:p>
            <a:pPr fontAlgn="auto">
              <a:spcBef>
                <a:spcPts val="0"/>
              </a:spcBef>
              <a:spcAft>
                <a:spcPts val="0"/>
              </a:spcAft>
              <a:defRPr/>
            </a:pPr>
            <a:r>
              <a:rPr lang="ru-RU" sz="2000" dirty="0">
                <a:latin typeface="+mn-lt"/>
              </a:rPr>
              <a:t> умножители до 2.2 ТГц, смесители - до 0.9 ТГц, источники излучения 1.26-1.31 ТГц (~10 мкВт)</a:t>
            </a:r>
          </a:p>
        </p:txBody>
      </p:sp>
      <p:pic>
        <p:nvPicPr>
          <p:cNvPr id="20490" name="Picture 3" descr="C:\Documents and Settings\Katja.DIZZY.000\Рабочий стол\1.26-1.31%20THz%20Source.gif"/>
          <p:cNvPicPr>
            <a:picLocks noChangeAspect="1" noChangeArrowheads="1"/>
          </p:cNvPicPr>
          <p:nvPr/>
        </p:nvPicPr>
        <p:blipFill>
          <a:blip r:embed="rId2" cstate="print"/>
          <a:srcRect l="2689" t="46620" r="61827" b="12486"/>
          <a:stretch>
            <a:fillRect/>
          </a:stretch>
        </p:blipFill>
        <p:spPr bwMode="auto">
          <a:xfrm>
            <a:off x="592138" y="4557713"/>
            <a:ext cx="2895600" cy="2154237"/>
          </a:xfrm>
          <a:prstGeom prst="rect">
            <a:avLst/>
          </a:prstGeom>
          <a:noFill/>
          <a:ln w="9525">
            <a:noFill/>
            <a:miter lim="800000"/>
            <a:headEnd/>
            <a:tailEnd/>
          </a:ln>
        </p:spPr>
      </p:pic>
      <p:pic>
        <p:nvPicPr>
          <p:cNvPr id="20491" name="Picture 3" descr="C:\Documents and Settings\Katja.DIZZY.000\Рабочий стол\1.26-1.31%20THz%20Source.gif"/>
          <p:cNvPicPr>
            <a:picLocks noChangeAspect="1" noChangeArrowheads="1"/>
          </p:cNvPicPr>
          <p:nvPr/>
        </p:nvPicPr>
        <p:blipFill>
          <a:blip r:embed="rId2" cstate="print"/>
          <a:srcRect l="43010" t="1665" r="4839" b="25807"/>
          <a:stretch>
            <a:fillRect/>
          </a:stretch>
        </p:blipFill>
        <p:spPr bwMode="auto">
          <a:xfrm>
            <a:off x="3841750" y="4557713"/>
            <a:ext cx="3432175" cy="2227262"/>
          </a:xfrm>
          <a:prstGeom prst="rect">
            <a:avLst/>
          </a:prstGeom>
          <a:noFill/>
          <a:ln w="9525">
            <a:noFill/>
            <a:miter lim="800000"/>
            <a:headEnd/>
            <a:tailEnd/>
          </a:ln>
        </p:spPr>
      </p:pic>
      <p:sp>
        <p:nvSpPr>
          <p:cNvPr id="14" name="Заголовок 1"/>
          <p:cNvSpPr txBox="1">
            <a:spLocks/>
          </p:cNvSpPr>
          <p:nvPr/>
        </p:nvSpPr>
        <p:spPr>
          <a:xfrm>
            <a:off x="0" y="1"/>
            <a:ext cx="9144000" cy="572756"/>
          </a:xfrm>
          <a:prstGeom prst="rect">
            <a:avLst/>
          </a:prstGeom>
          <a:solidFill>
            <a:srgbClr val="7030A0"/>
          </a:solidFill>
        </p:spPr>
        <p:txBody>
          <a:bodyPr vert="horz" anchor="t">
            <a:noAutofit/>
          </a:bodyPr>
          <a:lstStyle/>
          <a:p>
            <a:pPr lvl="0">
              <a:spcBef>
                <a:spcPct val="0"/>
              </a:spcBef>
              <a:defRPr/>
            </a:pPr>
            <a:r>
              <a:rPr lang="ru-RU" sz="2400" b="1" dirty="0" smtClean="0">
                <a:solidFill>
                  <a:schemeClr val="bg1"/>
                </a:solidFill>
              </a:rPr>
              <a:t>Источники излучения  с использованием умножителей частоты</a:t>
            </a:r>
            <a:endParaRPr kumimoji="0" lang="ru-RU" sz="2400" b="1" i="0" u="none" strike="noStrike" kern="1200" cap="none" spc="-10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de-DE">
              <a:latin typeface="Corbel" pitchFamily="34" charset="0"/>
            </a:endParaRPr>
          </a:p>
        </p:txBody>
      </p:sp>
      <p:sp>
        <p:nvSpPr>
          <p:cNvPr id="25604"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de-DE">
              <a:latin typeface="Corbel" pitchFamily="34" charset="0"/>
            </a:endParaRPr>
          </a:p>
        </p:txBody>
      </p:sp>
      <p:sp>
        <p:nvSpPr>
          <p:cNvPr id="19" name="Прямоугольник 18"/>
          <p:cNvSpPr/>
          <p:nvPr/>
        </p:nvSpPr>
        <p:spPr>
          <a:xfrm>
            <a:off x="71438" y="2286000"/>
            <a:ext cx="4429125" cy="1570038"/>
          </a:xfrm>
          <a:prstGeom prst="rect">
            <a:avLst/>
          </a:prstGeom>
        </p:spPr>
        <p:txBody>
          <a:bodyPr>
            <a:spAutoFit/>
          </a:bodyPr>
          <a:lstStyle/>
          <a:p>
            <a:pPr fontAlgn="auto">
              <a:spcBef>
                <a:spcPts val="0"/>
              </a:spcBef>
              <a:spcAft>
                <a:spcPts val="0"/>
              </a:spcAft>
              <a:defRPr/>
            </a:pPr>
            <a:r>
              <a:rPr lang="ru-RU" sz="1600" dirty="0">
                <a:latin typeface="Arial" charset="0"/>
              </a:rPr>
              <a:t>(</a:t>
            </a:r>
            <a:r>
              <a:rPr lang="en-US" sz="1600" dirty="0">
                <a:latin typeface="Arial" charset="0"/>
              </a:rPr>
              <a:t>a</a:t>
            </a:r>
            <a:r>
              <a:rPr lang="ru-RU" sz="1600" dirty="0">
                <a:latin typeface="Arial" charset="0"/>
              </a:rPr>
              <a:t>) Трехкаскадные умножители частоты с 0,69×0,69 мм интегрированным рупором приемной антенны в выходном каскаде на </a:t>
            </a:r>
            <a:r>
              <a:rPr lang="ru-RU" sz="1600">
                <a:latin typeface="Arial" charset="0"/>
              </a:rPr>
              <a:t>2,7 ТГц.  </a:t>
            </a:r>
            <a:r>
              <a:rPr lang="ru-RU" sz="1600" dirty="0">
                <a:latin typeface="Arial" charset="0"/>
              </a:rPr>
              <a:t>(</a:t>
            </a:r>
            <a:r>
              <a:rPr lang="en-US" sz="1600" dirty="0">
                <a:latin typeface="Arial" charset="0"/>
              </a:rPr>
              <a:t>b</a:t>
            </a:r>
            <a:r>
              <a:rPr lang="ru-RU" sz="1600" dirty="0">
                <a:latin typeface="Arial" charset="0"/>
              </a:rPr>
              <a:t>) Умножители с двумя усилителями на </a:t>
            </a:r>
            <a:r>
              <a:rPr lang="en-US" sz="1600" dirty="0" err="1">
                <a:latin typeface="Arial" charset="0"/>
              </a:rPr>
              <a:t>GaAs</a:t>
            </a:r>
            <a:r>
              <a:rPr lang="ru-RU" sz="1600" dirty="0">
                <a:latin typeface="Arial" charset="0"/>
              </a:rPr>
              <a:t>, следующими за большим усилителем </a:t>
            </a:r>
            <a:r>
              <a:rPr lang="ru-RU" sz="1600">
                <a:latin typeface="Arial" charset="0"/>
              </a:rPr>
              <a:t>на </a:t>
            </a:r>
            <a:r>
              <a:rPr lang="en-US" sz="1600">
                <a:latin typeface="Arial" charset="0"/>
              </a:rPr>
              <a:t>GaN</a:t>
            </a:r>
            <a:r>
              <a:rPr lang="ru-RU" sz="1600">
                <a:latin typeface="Arial" charset="0"/>
              </a:rPr>
              <a:t>. </a:t>
            </a:r>
            <a:endParaRPr lang="ru-RU" sz="1600" dirty="0">
              <a:latin typeface="+mn-lt"/>
            </a:endParaRPr>
          </a:p>
        </p:txBody>
      </p:sp>
      <p:pic>
        <p:nvPicPr>
          <p:cNvPr id="25606" name="Picture 2"/>
          <p:cNvPicPr>
            <a:picLocks noChangeAspect="1" noChangeArrowheads="1"/>
          </p:cNvPicPr>
          <p:nvPr/>
        </p:nvPicPr>
        <p:blipFill>
          <a:blip r:embed="rId3" cstate="print"/>
          <a:srcRect/>
          <a:stretch>
            <a:fillRect/>
          </a:stretch>
        </p:blipFill>
        <p:spPr bwMode="auto">
          <a:xfrm>
            <a:off x="285750" y="857250"/>
            <a:ext cx="4394200" cy="1406525"/>
          </a:xfrm>
          <a:prstGeom prst="rect">
            <a:avLst/>
          </a:prstGeom>
          <a:noFill/>
          <a:ln w="9525">
            <a:noFill/>
            <a:miter lim="800000"/>
            <a:headEnd/>
            <a:tailEnd/>
          </a:ln>
        </p:spPr>
      </p:pic>
      <p:sp>
        <p:nvSpPr>
          <p:cNvPr id="25609" name="Прямоугольник 17"/>
          <p:cNvSpPr>
            <a:spLocks noChangeArrowheads="1"/>
          </p:cNvSpPr>
          <p:nvPr/>
        </p:nvSpPr>
        <p:spPr bwMode="auto">
          <a:xfrm>
            <a:off x="0" y="6488113"/>
            <a:ext cx="5476875" cy="369887"/>
          </a:xfrm>
          <a:prstGeom prst="rect">
            <a:avLst/>
          </a:prstGeom>
          <a:noFill/>
          <a:ln w="9525">
            <a:noFill/>
            <a:miter lim="800000"/>
            <a:headEnd/>
            <a:tailEnd/>
          </a:ln>
        </p:spPr>
        <p:txBody>
          <a:bodyPr wrap="none">
            <a:spAutoFit/>
          </a:bodyPr>
          <a:lstStyle/>
          <a:p>
            <a:r>
              <a:rPr lang="en-US" i="1"/>
              <a:t>Pearson et al.</a:t>
            </a:r>
            <a:r>
              <a:rPr lang="ru-RU" i="1"/>
              <a:t>//</a:t>
            </a:r>
            <a:r>
              <a:rPr lang="en-US" i="1"/>
              <a:t>Rev. Sci. Instrum. </a:t>
            </a:r>
            <a:r>
              <a:rPr lang="en-US" b="1" i="1"/>
              <a:t>82, 093105 (2011)</a:t>
            </a:r>
            <a:endParaRPr lang="ru-RU" i="1"/>
          </a:p>
        </p:txBody>
      </p:sp>
      <p:pic>
        <p:nvPicPr>
          <p:cNvPr id="25610" name="Picture 4"/>
          <p:cNvPicPr>
            <a:picLocks noChangeAspect="1" noChangeArrowheads="1"/>
          </p:cNvPicPr>
          <p:nvPr/>
        </p:nvPicPr>
        <p:blipFill>
          <a:blip r:embed="rId4" cstate="print"/>
          <a:srcRect/>
          <a:stretch>
            <a:fillRect/>
          </a:stretch>
        </p:blipFill>
        <p:spPr bwMode="auto">
          <a:xfrm>
            <a:off x="214313" y="4286250"/>
            <a:ext cx="3698875" cy="2235200"/>
          </a:xfrm>
          <a:prstGeom prst="rect">
            <a:avLst/>
          </a:prstGeom>
          <a:noFill/>
          <a:ln w="9525">
            <a:noFill/>
            <a:miter lim="800000"/>
            <a:headEnd/>
            <a:tailEnd/>
          </a:ln>
        </p:spPr>
      </p:pic>
      <p:sp>
        <p:nvSpPr>
          <p:cNvPr id="25611" name="Прямоугольник 20"/>
          <p:cNvSpPr>
            <a:spLocks noChangeArrowheads="1"/>
          </p:cNvSpPr>
          <p:nvPr/>
        </p:nvSpPr>
        <p:spPr bwMode="auto">
          <a:xfrm>
            <a:off x="4000500" y="5000625"/>
            <a:ext cx="5286375" cy="1570038"/>
          </a:xfrm>
          <a:prstGeom prst="rect">
            <a:avLst/>
          </a:prstGeom>
          <a:noFill/>
          <a:ln w="9525">
            <a:noFill/>
            <a:miter lim="800000"/>
            <a:headEnd/>
            <a:tailEnd/>
          </a:ln>
        </p:spPr>
        <p:txBody>
          <a:bodyPr>
            <a:spAutoFit/>
          </a:bodyPr>
          <a:lstStyle/>
          <a:p>
            <a:r>
              <a:rPr lang="ru-RU" sz="1600"/>
              <a:t>Спектр </a:t>
            </a:r>
            <a:r>
              <a:rPr lang="en-US" sz="1600"/>
              <a:t>CH</a:t>
            </a:r>
            <a:r>
              <a:rPr lang="ru-RU" sz="1600"/>
              <a:t>3</a:t>
            </a:r>
            <a:r>
              <a:rPr lang="en-US" sz="1600"/>
              <a:t>OH</a:t>
            </a:r>
            <a:r>
              <a:rPr lang="ru-RU" sz="1600"/>
              <a:t>, ограниченный эффектом Доплера около 2.5191ГГц (красная линия), сравниваемая с записью, сделанной с помощью ККЛ (синяя линия) в том же частотном окне в масштабе примерно с той же высотой пика. ККЛ был автоподстроен по свободногенерирующему лазеру на метаноле. </a:t>
            </a:r>
          </a:p>
        </p:txBody>
      </p:sp>
      <p:sp>
        <p:nvSpPr>
          <p:cNvPr id="13" name="Заголовок 1"/>
          <p:cNvSpPr txBox="1">
            <a:spLocks/>
          </p:cNvSpPr>
          <p:nvPr/>
        </p:nvSpPr>
        <p:spPr>
          <a:xfrm>
            <a:off x="0" y="1"/>
            <a:ext cx="9144000" cy="572756"/>
          </a:xfrm>
          <a:prstGeom prst="rect">
            <a:avLst/>
          </a:prstGeom>
          <a:solidFill>
            <a:srgbClr val="7030A0"/>
          </a:solidFill>
        </p:spPr>
        <p:txBody>
          <a:bodyPr vert="horz" anchor="t">
            <a:noAutofit/>
          </a:bodyPr>
          <a:lstStyle/>
          <a:p>
            <a:pPr lvl="0">
              <a:spcBef>
                <a:spcPct val="0"/>
              </a:spcBef>
              <a:defRPr/>
            </a:pPr>
            <a:r>
              <a:rPr lang="ru-RU" sz="2400" b="1" dirty="0" smtClean="0">
                <a:solidFill>
                  <a:schemeClr val="bg1"/>
                </a:solidFill>
              </a:rPr>
              <a:t>Источники излучения  с использованием умножителей частоты</a:t>
            </a:r>
            <a:endParaRPr kumimoji="0" lang="ru-RU" sz="2400" b="1" i="0" u="none" strike="noStrike" kern="1200" cap="none" spc="-100" normalizeH="0" baseline="0" noProof="0" dirty="0">
              <a:ln>
                <a:noFill/>
              </a:ln>
              <a:solidFill>
                <a:schemeClr val="bg1"/>
              </a:solidFill>
              <a:effectLst/>
              <a:uLnTx/>
              <a:uFillTx/>
              <a:latin typeface="+mj-lt"/>
              <a:ea typeface="+mj-ea"/>
              <a:cs typeface="+mj-cs"/>
            </a:endParaRPr>
          </a:p>
        </p:txBody>
      </p:sp>
      <p:pic>
        <p:nvPicPr>
          <p:cNvPr id="12" name="Picture 2"/>
          <p:cNvPicPr>
            <a:picLocks noChangeAspect="1" noChangeArrowheads="1"/>
          </p:cNvPicPr>
          <p:nvPr/>
        </p:nvPicPr>
        <p:blipFill>
          <a:blip r:embed="rId5" cstate="print"/>
          <a:srcRect r="51757"/>
          <a:stretch>
            <a:fillRect/>
          </a:stretch>
        </p:blipFill>
        <p:spPr bwMode="auto">
          <a:xfrm>
            <a:off x="5143504" y="1357298"/>
            <a:ext cx="3445606" cy="2428870"/>
          </a:xfrm>
          <a:prstGeom prst="rect">
            <a:avLst/>
          </a:prstGeom>
          <a:noFill/>
          <a:ln w="9525">
            <a:noFill/>
            <a:miter lim="800000"/>
            <a:headEnd/>
            <a:tailEnd/>
          </a:ln>
        </p:spPr>
      </p:pic>
      <p:sp>
        <p:nvSpPr>
          <p:cNvPr id="14" name="Прямоугольник 14"/>
          <p:cNvSpPr>
            <a:spLocks noChangeArrowheads="1"/>
          </p:cNvSpPr>
          <p:nvPr/>
        </p:nvSpPr>
        <p:spPr bwMode="auto">
          <a:xfrm>
            <a:off x="4857752" y="3643314"/>
            <a:ext cx="3857620" cy="646331"/>
          </a:xfrm>
          <a:prstGeom prst="rect">
            <a:avLst/>
          </a:prstGeom>
          <a:noFill/>
          <a:ln w="9525">
            <a:noFill/>
            <a:miter lim="800000"/>
            <a:headEnd/>
            <a:tailEnd/>
          </a:ln>
        </p:spPr>
        <p:txBody>
          <a:bodyPr wrap="square">
            <a:spAutoFit/>
          </a:bodyPr>
          <a:lstStyle/>
          <a:p>
            <a:r>
              <a:rPr lang="en-US" dirty="0"/>
              <a:t>• 15 </a:t>
            </a:r>
            <a:r>
              <a:rPr lang="ru-RU" dirty="0"/>
              <a:t>дБ</a:t>
            </a:r>
            <a:r>
              <a:rPr lang="en-US" dirty="0"/>
              <a:t> </a:t>
            </a:r>
            <a:r>
              <a:rPr lang="ru-RU" dirty="0"/>
              <a:t>пиковое усиление на </a:t>
            </a:r>
            <a:r>
              <a:rPr lang="en-US" dirty="0"/>
              <a:t> 835</a:t>
            </a:r>
            <a:r>
              <a:rPr lang="ru-RU" dirty="0"/>
              <a:t> ГГц</a:t>
            </a:r>
            <a:endParaRPr lang="en-US" dirty="0"/>
          </a:p>
          <a:p>
            <a:r>
              <a:rPr lang="en-US" dirty="0"/>
              <a:t>• 13 </a:t>
            </a:r>
            <a:r>
              <a:rPr lang="ru-RU" dirty="0"/>
              <a:t>дБ</a:t>
            </a:r>
            <a:r>
              <a:rPr lang="en-US" dirty="0"/>
              <a:t> </a:t>
            </a:r>
            <a:r>
              <a:rPr lang="ru-RU" dirty="0"/>
              <a:t>пиковое усиление на</a:t>
            </a:r>
            <a:r>
              <a:rPr lang="en-US" dirty="0"/>
              <a:t> 850 </a:t>
            </a:r>
            <a:r>
              <a:rPr lang="ru-RU" dirty="0"/>
              <a:t>ГГц</a:t>
            </a:r>
          </a:p>
        </p:txBody>
      </p:sp>
      <p:sp>
        <p:nvSpPr>
          <p:cNvPr id="15" name="TextBox 15"/>
          <p:cNvSpPr txBox="1">
            <a:spLocks noChangeArrowheads="1"/>
          </p:cNvSpPr>
          <p:nvPr/>
        </p:nvSpPr>
        <p:spPr bwMode="auto">
          <a:xfrm>
            <a:off x="4857752" y="928670"/>
            <a:ext cx="3857652" cy="400050"/>
          </a:xfrm>
          <a:prstGeom prst="rect">
            <a:avLst/>
          </a:prstGeom>
          <a:noFill/>
          <a:ln w="9525">
            <a:noFill/>
            <a:miter lim="800000"/>
            <a:headEnd/>
            <a:tailEnd/>
          </a:ln>
        </p:spPr>
        <p:txBody>
          <a:bodyPr wrap="square">
            <a:spAutoFit/>
          </a:bodyPr>
          <a:lstStyle/>
          <a:p>
            <a:pPr algn="ctr"/>
            <a:r>
              <a:rPr lang="ru-RU" sz="2000" b="1" dirty="0"/>
              <a:t>Малошумящие усилители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357158" y="642918"/>
            <a:ext cx="8397875" cy="1138711"/>
          </a:xfrm>
          <a:prstGeom prst="rect">
            <a:avLst/>
          </a:prstGeom>
          <a:noFill/>
          <a:ln w="9525">
            <a:solidFill>
              <a:schemeClr val="accent2"/>
            </a:solidFill>
            <a:round/>
            <a:headEnd/>
            <a:tailEnd/>
          </a:ln>
          <a:effectLst/>
        </p:spPr>
        <p:txBody>
          <a:bodyPr lIns="90000" tIns="46800" rIns="90000" bIns="46800">
            <a:spAutoFit/>
          </a:bodyPr>
          <a:lstStyle/>
          <a:p>
            <a:pPr algn="ctr" defTabSz="449263">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1" dirty="0" smtClean="0">
                <a:solidFill>
                  <a:srgbClr val="002060"/>
                </a:solidFill>
                <a:latin typeface="Arial Unicode MS" pitchFamily="34" charset="-128"/>
                <a:cs typeface="Lucida Sans Unicode" pitchFamily="34" charset="0"/>
              </a:rPr>
              <a:t>Разработано и реализовано семейство синтезаторов  </a:t>
            </a:r>
            <a:r>
              <a:rPr lang="ru-RU" sz="2400" b="1" dirty="0">
                <a:solidFill>
                  <a:srgbClr val="002060"/>
                </a:solidFill>
                <a:latin typeface="Arial Unicode MS" pitchFamily="34" charset="-128"/>
                <a:cs typeface="Lucida Sans Unicode" pitchFamily="34" charset="0"/>
              </a:rPr>
              <a:t>667</a:t>
            </a:r>
            <a:r>
              <a:rPr lang="en-US" sz="2400" b="1" dirty="0">
                <a:solidFill>
                  <a:srgbClr val="002060"/>
                </a:solidFill>
                <a:latin typeface="Arial Unicode MS" pitchFamily="34" charset="-128"/>
                <a:cs typeface="Lucida Sans Unicode" pitchFamily="34" charset="0"/>
              </a:rPr>
              <a:t>-</a:t>
            </a:r>
            <a:r>
              <a:rPr lang="ru-RU" sz="2400" b="1" dirty="0">
                <a:solidFill>
                  <a:srgbClr val="002060"/>
                </a:solidFill>
                <a:latin typeface="Arial Unicode MS" pitchFamily="34" charset="-128"/>
                <a:cs typeface="Lucida Sans Unicode" pitchFamily="34" charset="0"/>
              </a:rPr>
              <a:t>857</a:t>
            </a:r>
            <a:r>
              <a:rPr lang="en-US" sz="2400" b="1" dirty="0">
                <a:solidFill>
                  <a:srgbClr val="002060"/>
                </a:solidFill>
                <a:latin typeface="Arial Unicode MS" pitchFamily="34" charset="-128"/>
                <a:cs typeface="Lucida Sans Unicode" pitchFamily="34" charset="0"/>
              </a:rPr>
              <a:t> </a:t>
            </a:r>
            <a:r>
              <a:rPr lang="ru-RU" sz="2400" b="1" dirty="0">
                <a:solidFill>
                  <a:srgbClr val="002060"/>
                </a:solidFill>
                <a:latin typeface="Arial Unicode MS" pitchFamily="34" charset="-128"/>
                <a:cs typeface="Lucida Sans Unicode" pitchFamily="34" charset="0"/>
              </a:rPr>
              <a:t>ГГц, 789</a:t>
            </a:r>
            <a:r>
              <a:rPr lang="en-US" sz="2400" b="1" dirty="0">
                <a:solidFill>
                  <a:srgbClr val="002060"/>
                </a:solidFill>
                <a:latin typeface="Arial Unicode MS" pitchFamily="34" charset="-128"/>
                <a:cs typeface="Lucida Sans Unicode" pitchFamily="34" charset="0"/>
              </a:rPr>
              <a:t>-</a:t>
            </a:r>
            <a:r>
              <a:rPr lang="ru-RU" sz="2400" b="1" dirty="0">
                <a:solidFill>
                  <a:srgbClr val="002060"/>
                </a:solidFill>
                <a:latin typeface="Arial Unicode MS" pitchFamily="34" charset="-128"/>
                <a:cs typeface="Lucida Sans Unicode" pitchFamily="34" charset="0"/>
              </a:rPr>
              <a:t>968</a:t>
            </a:r>
            <a:r>
              <a:rPr lang="en-US" sz="2400" b="1" dirty="0">
                <a:solidFill>
                  <a:srgbClr val="002060"/>
                </a:solidFill>
                <a:latin typeface="Arial Unicode MS" pitchFamily="34" charset="-128"/>
                <a:cs typeface="Lucida Sans Unicode" pitchFamily="34" charset="0"/>
              </a:rPr>
              <a:t> </a:t>
            </a:r>
            <a:r>
              <a:rPr lang="ru-RU" sz="2400" b="1" dirty="0">
                <a:solidFill>
                  <a:srgbClr val="002060"/>
                </a:solidFill>
                <a:latin typeface="Arial Unicode MS" pitchFamily="34" charset="-128"/>
                <a:cs typeface="Lucida Sans Unicode" pitchFamily="34" charset="0"/>
              </a:rPr>
              <a:t>ГГц, 882</a:t>
            </a:r>
            <a:r>
              <a:rPr lang="en-US" sz="2400" b="1" dirty="0">
                <a:solidFill>
                  <a:srgbClr val="002060"/>
                </a:solidFill>
                <a:latin typeface="Arial Unicode MS" pitchFamily="34" charset="-128"/>
                <a:cs typeface="Lucida Sans Unicode" pitchFamily="34" charset="0"/>
              </a:rPr>
              <a:t>-</a:t>
            </a:r>
            <a:r>
              <a:rPr lang="ru-RU" sz="2400" b="1" dirty="0">
                <a:solidFill>
                  <a:srgbClr val="002060"/>
                </a:solidFill>
                <a:latin typeface="Arial Unicode MS" pitchFamily="34" charset="-128"/>
                <a:cs typeface="Lucida Sans Unicode" pitchFamily="34" charset="0"/>
              </a:rPr>
              <a:t>1100</a:t>
            </a:r>
            <a:r>
              <a:rPr lang="en-US" sz="2400" b="1" dirty="0">
                <a:solidFill>
                  <a:srgbClr val="002060"/>
                </a:solidFill>
                <a:latin typeface="Arial Unicode MS" pitchFamily="34" charset="-128"/>
                <a:cs typeface="Lucida Sans Unicode" pitchFamily="34" charset="0"/>
              </a:rPr>
              <a:t> </a:t>
            </a:r>
            <a:r>
              <a:rPr lang="ru-RU" sz="2400" b="1" dirty="0">
                <a:solidFill>
                  <a:srgbClr val="002060"/>
                </a:solidFill>
                <a:latin typeface="Arial Unicode MS" pitchFamily="34" charset="-128"/>
                <a:cs typeface="Lucida Sans Unicode" pitchFamily="34" charset="0"/>
              </a:rPr>
              <a:t>ГГц</a:t>
            </a:r>
          </a:p>
        </p:txBody>
      </p:sp>
      <p:sp>
        <p:nvSpPr>
          <p:cNvPr id="33797" name="Rectangle 5"/>
          <p:cNvSpPr>
            <a:spLocks noChangeArrowheads="1"/>
          </p:cNvSpPr>
          <p:nvPr/>
        </p:nvSpPr>
        <p:spPr bwMode="auto">
          <a:xfrm>
            <a:off x="373063" y="1928802"/>
            <a:ext cx="8770937" cy="2433616"/>
          </a:xfrm>
          <a:prstGeom prst="rect">
            <a:avLst/>
          </a:prstGeom>
          <a:noFill/>
          <a:ln w="9525">
            <a:noFill/>
            <a:round/>
            <a:headEnd/>
            <a:tailEnd/>
          </a:ln>
          <a:effectLst/>
        </p:spPr>
        <p:txBody>
          <a:bodyPr lIns="90000" tIns="46800" rIns="90000" bIns="46800" anchor="ctr">
            <a:spAutoFit/>
          </a:bodyPr>
          <a:lstStyle/>
          <a:p>
            <a:pPr marL="341313" indent="-341313" algn="ctr" defTabSz="449263">
              <a:buClr>
                <a:srgbClr val="000000"/>
              </a:buClr>
              <a:buSzPct val="100000"/>
              <a:buFont typeface="Times New Roman" pitchFamily="18"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2400" b="1" dirty="0">
                <a:cs typeface="Times New Roman" pitchFamily="18" charset="0"/>
              </a:rPr>
              <a:t>      </a:t>
            </a:r>
            <a:r>
              <a:rPr lang="en-US" sz="2400" u="sng" dirty="0">
                <a:cs typeface="Times New Roman" pitchFamily="18" charset="0"/>
              </a:rPr>
              <a:t>667-857 </a:t>
            </a:r>
            <a:r>
              <a:rPr lang="ru-RU" sz="2400" u="sng" dirty="0">
                <a:cs typeface="Times New Roman" pitchFamily="18" charset="0"/>
              </a:rPr>
              <a:t>ГГц</a:t>
            </a:r>
            <a:r>
              <a:rPr lang="en-US" sz="2400" u="sng" dirty="0">
                <a:cs typeface="Times New Roman" pitchFamily="18" charset="0"/>
              </a:rPr>
              <a:t>, 789-968 </a:t>
            </a:r>
            <a:r>
              <a:rPr lang="ru-RU" sz="2400" u="sng" dirty="0">
                <a:cs typeface="Times New Roman" pitchFamily="18" charset="0"/>
              </a:rPr>
              <a:t>ГГц</a:t>
            </a:r>
            <a:r>
              <a:rPr lang="en-US" sz="2400" u="sng" dirty="0">
                <a:cs typeface="Times New Roman" pitchFamily="18" charset="0"/>
              </a:rPr>
              <a:t>: </a:t>
            </a:r>
          </a:p>
          <a:p>
            <a:pPr marL="341313" indent="-341313" defTabSz="449263">
              <a:buClr>
                <a:srgbClr val="000000"/>
              </a:buClr>
              <a:buSzPct val="100000"/>
              <a:buFont typeface="Times New Roman" pitchFamily="18"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800" dirty="0">
                <a:cs typeface="Times New Roman" pitchFamily="18" charset="0"/>
              </a:rPr>
              <a:t> </a:t>
            </a:r>
          </a:p>
          <a:p>
            <a:pPr algn="just" defTabSz="449263">
              <a:buClr>
                <a:schemeClr val="hlink"/>
              </a:buClr>
              <a:buSzPct val="10000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ru-RU" sz="2000" dirty="0">
                <a:cs typeface="Times New Roman" pitchFamily="18" charset="0"/>
              </a:rPr>
              <a:t>ФАПЧ реализована на</a:t>
            </a:r>
            <a:r>
              <a:rPr lang="en-US" sz="2000" dirty="0">
                <a:cs typeface="Times New Roman" pitchFamily="18" charset="0"/>
              </a:rPr>
              <a:t> 37</a:t>
            </a:r>
            <a:r>
              <a:rPr lang="ru-RU" sz="2000" baseline="30000" dirty="0">
                <a:cs typeface="Times New Roman" pitchFamily="18" charset="0"/>
              </a:rPr>
              <a:t>ой</a:t>
            </a:r>
            <a:r>
              <a:rPr lang="en-US" sz="2000" dirty="0">
                <a:cs typeface="Times New Roman" pitchFamily="18" charset="0"/>
              </a:rPr>
              <a:t>-55</a:t>
            </a:r>
            <a:r>
              <a:rPr lang="ru-RU" sz="2000" baseline="30000" dirty="0">
                <a:cs typeface="Times New Roman" pitchFamily="18" charset="0"/>
              </a:rPr>
              <a:t>ой</a:t>
            </a:r>
            <a:r>
              <a:rPr lang="en-US" sz="2000" dirty="0">
                <a:cs typeface="Times New Roman" pitchFamily="18" charset="0"/>
              </a:rPr>
              <a:t> </a:t>
            </a:r>
            <a:r>
              <a:rPr lang="ru-RU" sz="2000" dirty="0">
                <a:cs typeface="Times New Roman" pitchFamily="18" charset="0"/>
              </a:rPr>
              <a:t>гармониках опорного синтезатора с частотой 20 ГГц</a:t>
            </a:r>
          </a:p>
          <a:p>
            <a:pPr defTabSz="449263">
              <a:buClr>
                <a:schemeClr val="hlink"/>
              </a:buClr>
              <a:buSzPct val="10000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ru-RU" sz="2000" dirty="0">
                <a:latin typeface="Times New Roman" pitchFamily="18" charset="0"/>
                <a:cs typeface="Lucida Sans Unicode" pitchFamily="34" charset="0"/>
              </a:rPr>
              <a:t>экспериментальные исследования шумовых характеристик гармонического смесителя,</a:t>
            </a:r>
            <a:r>
              <a:rPr lang="en-US" sz="2000" dirty="0">
                <a:latin typeface="Times New Roman" pitchFamily="18" charset="0"/>
                <a:cs typeface="Lucida Sans Unicode" pitchFamily="34" charset="0"/>
              </a:rPr>
              <a:t> </a:t>
            </a:r>
            <a:r>
              <a:rPr lang="ru-RU" sz="2000" dirty="0">
                <a:latin typeface="Times New Roman" pitchFamily="18" charset="0"/>
                <a:cs typeface="Lucida Sans Unicode" pitchFamily="34" charset="0"/>
              </a:rPr>
              <a:t>выполненного на основе квантовых полупроводниковых </a:t>
            </a:r>
            <a:r>
              <a:rPr lang="ru-RU" sz="2000" dirty="0" err="1">
                <a:latin typeface="Times New Roman" pitchFamily="18" charset="0"/>
                <a:cs typeface="Lucida Sans Unicode" pitchFamily="34" charset="0"/>
              </a:rPr>
              <a:t>сверхрешеток</a:t>
            </a:r>
            <a:r>
              <a:rPr lang="ru-RU" sz="2000" dirty="0">
                <a:latin typeface="Times New Roman" pitchFamily="18" charset="0"/>
                <a:cs typeface="Lucida Sans Unicode" pitchFamily="34" charset="0"/>
              </a:rPr>
              <a:t>, показывают, что </a:t>
            </a:r>
            <a:r>
              <a:rPr lang="en-US" sz="2000" dirty="0">
                <a:latin typeface="Times New Roman" pitchFamily="18" charset="0"/>
                <a:cs typeface="Lucida Sans Unicode" pitchFamily="34" charset="0"/>
              </a:rPr>
              <a:t> </a:t>
            </a:r>
            <a:r>
              <a:rPr lang="ru-RU" sz="2000" dirty="0">
                <a:latin typeface="Times New Roman" pitchFamily="18" charset="0"/>
                <a:cs typeface="Lucida Sans Unicode" pitchFamily="34" charset="0"/>
              </a:rPr>
              <a:t>необходимая выходная мощность опорного синтезатора должна быть в диапазоне 12-20 мВт.</a:t>
            </a:r>
          </a:p>
        </p:txBody>
      </p:sp>
      <p:sp>
        <p:nvSpPr>
          <p:cNvPr id="33798" name="Rectangle 6"/>
          <p:cNvSpPr>
            <a:spLocks noChangeArrowheads="1"/>
          </p:cNvSpPr>
          <p:nvPr/>
        </p:nvSpPr>
        <p:spPr bwMode="auto">
          <a:xfrm>
            <a:off x="5214942" y="4357694"/>
            <a:ext cx="3568665" cy="1571842"/>
          </a:xfrm>
          <a:prstGeom prst="rect">
            <a:avLst/>
          </a:prstGeom>
          <a:noFill/>
          <a:ln w="9525">
            <a:noFill/>
            <a:round/>
            <a:headEnd/>
            <a:tailEnd/>
          </a:ln>
          <a:effectLst/>
        </p:spPr>
        <p:txBody>
          <a:bodyPr wrap="square" lIns="90000" tIns="46800" rIns="90000" bIns="46800" anchor="ctr">
            <a:spAutoFit/>
          </a:bodyPr>
          <a:lstStyle/>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dirty="0">
                <a:cs typeface="Lucida Sans Unicode" pitchFamily="34" charset="0"/>
              </a:rPr>
              <a:t>  </a:t>
            </a:r>
            <a:r>
              <a:rPr lang="en-US" sz="2400" u="sng" dirty="0">
                <a:cs typeface="Lucida Sans Unicode" pitchFamily="34" charset="0"/>
              </a:rPr>
              <a:t>882-1100 </a:t>
            </a:r>
            <a:r>
              <a:rPr lang="ru-RU" sz="2400" u="sng" dirty="0">
                <a:cs typeface="Lucida Sans Unicode" pitchFamily="34" charset="0"/>
              </a:rPr>
              <a:t>ГГц</a:t>
            </a:r>
            <a:r>
              <a:rPr lang="en-US" sz="2400" u="sng" dirty="0">
                <a:cs typeface="Lucida Sans Unicode" pitchFamily="34" charset="0"/>
              </a:rPr>
              <a:t>:</a:t>
            </a:r>
          </a:p>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800" dirty="0">
              <a:cs typeface="Lucida Sans Unicode" pitchFamily="34" charset="0"/>
            </a:endParaRPr>
          </a:p>
          <a:p>
            <a:pPr algn="ctr" defTabSz="449263">
              <a:buClr>
                <a:schemeClr val="hlink"/>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cs typeface="Lucida Sans Unicode" pitchFamily="34" charset="0"/>
              </a:rPr>
              <a:t>   </a:t>
            </a:r>
            <a:r>
              <a:rPr lang="ru-RU" sz="2000" dirty="0">
                <a:cs typeface="Lucida Sans Unicode" pitchFamily="34" charset="0"/>
              </a:rPr>
              <a:t>в качестве опорного синтезатора </a:t>
            </a:r>
            <a:r>
              <a:rPr lang="ru-RU" sz="2000" dirty="0" smtClean="0">
                <a:cs typeface="Lucida Sans Unicode" pitchFamily="34" charset="0"/>
              </a:rPr>
              <a:t>использовался </a:t>
            </a:r>
            <a:r>
              <a:rPr lang="en-US" sz="2000" dirty="0" smtClean="0">
                <a:cs typeface="Lucida Sans Unicode" pitchFamily="34" charset="0"/>
              </a:rPr>
              <a:t>3-</a:t>
            </a:r>
            <a:r>
              <a:rPr lang="ru-RU" sz="2000" dirty="0">
                <a:cs typeface="Lucida Sans Unicode" pitchFamily="34" charset="0"/>
              </a:rPr>
              <a:t>мм</a:t>
            </a:r>
            <a:r>
              <a:rPr lang="en-US" sz="2000" dirty="0">
                <a:cs typeface="Lucida Sans Unicode" pitchFamily="34" charset="0"/>
              </a:rPr>
              <a:t> </a:t>
            </a:r>
            <a:r>
              <a:rPr lang="ru-RU" sz="2000" dirty="0">
                <a:cs typeface="Lucida Sans Unicode" pitchFamily="34" charset="0"/>
              </a:rPr>
              <a:t>синтезатор</a:t>
            </a:r>
          </a:p>
        </p:txBody>
      </p:sp>
      <p:sp>
        <p:nvSpPr>
          <p:cNvPr id="7" name="Заголовок 1"/>
          <p:cNvSpPr txBox="1">
            <a:spLocks/>
          </p:cNvSpPr>
          <p:nvPr/>
        </p:nvSpPr>
        <p:spPr>
          <a:xfrm>
            <a:off x="0" y="1"/>
            <a:ext cx="9144000" cy="572756"/>
          </a:xfrm>
          <a:prstGeom prst="rect">
            <a:avLst/>
          </a:prstGeom>
          <a:solidFill>
            <a:srgbClr val="7030A0"/>
          </a:solidFill>
        </p:spPr>
        <p:txBody>
          <a:bodyPr vert="horz" anchor="t">
            <a:noAutofit/>
          </a:bodyPr>
          <a:lstStyle/>
          <a:p>
            <a:pPr lvl="0">
              <a:spcBef>
                <a:spcPct val="0"/>
              </a:spcBef>
              <a:defRPr/>
            </a:pPr>
            <a:r>
              <a:rPr lang="ru-RU" sz="2400" b="1" dirty="0" smtClean="0">
                <a:solidFill>
                  <a:schemeClr val="bg1"/>
                </a:solidFill>
              </a:rPr>
              <a:t>Источники излучения  с использованием умножителей частоты</a:t>
            </a:r>
            <a:endParaRPr kumimoji="0" lang="ru-RU" sz="2400" b="1" i="0" u="none" strike="noStrike" kern="1200" cap="none" spc="-100" normalizeH="0" baseline="0" noProof="0" dirty="0">
              <a:ln>
                <a:noFill/>
              </a:ln>
              <a:solidFill>
                <a:schemeClr val="bg1"/>
              </a:solidFill>
              <a:effectLst/>
              <a:uLnTx/>
              <a:uFillTx/>
              <a:latin typeface="+mj-lt"/>
              <a:ea typeface="+mj-ea"/>
              <a:cs typeface="+mj-cs"/>
            </a:endParaRPr>
          </a:p>
        </p:txBody>
      </p:sp>
      <p:grpSp>
        <p:nvGrpSpPr>
          <p:cNvPr id="2" name="Group 2"/>
          <p:cNvGrpSpPr>
            <a:grpSpLocks/>
          </p:cNvGrpSpPr>
          <p:nvPr/>
        </p:nvGrpSpPr>
        <p:grpSpPr bwMode="auto">
          <a:xfrm>
            <a:off x="0" y="4500570"/>
            <a:ext cx="5175257" cy="2305048"/>
            <a:chOff x="272" y="845"/>
            <a:chExt cx="5238" cy="2947"/>
          </a:xfrm>
        </p:grpSpPr>
        <p:pic>
          <p:nvPicPr>
            <p:cNvPr id="9" name="Picture 3"/>
            <p:cNvPicPr>
              <a:picLocks noChangeAspect="1" noChangeArrowheads="1"/>
            </p:cNvPicPr>
            <p:nvPr/>
          </p:nvPicPr>
          <p:blipFill>
            <a:blip r:embed="rId3" cstate="print"/>
            <a:srcRect l="436" t="2643" r="1309" b="2643"/>
            <a:stretch>
              <a:fillRect/>
            </a:stretch>
          </p:blipFill>
          <p:spPr bwMode="auto">
            <a:xfrm>
              <a:off x="340" y="923"/>
              <a:ext cx="5080" cy="2792"/>
            </a:xfrm>
            <a:prstGeom prst="rect">
              <a:avLst/>
            </a:prstGeom>
            <a:noFill/>
            <a:ln w="19080">
              <a:solidFill>
                <a:srgbClr val="0000FF"/>
              </a:solidFill>
              <a:miter lim="800000"/>
              <a:headEnd/>
              <a:tailEnd/>
            </a:ln>
            <a:effectLst/>
          </p:spPr>
        </p:pic>
        <p:sp>
          <p:nvSpPr>
            <p:cNvPr id="10" name="Rectangle 4"/>
            <p:cNvSpPr>
              <a:spLocks noChangeArrowheads="1"/>
            </p:cNvSpPr>
            <p:nvPr/>
          </p:nvSpPr>
          <p:spPr bwMode="auto">
            <a:xfrm>
              <a:off x="272" y="845"/>
              <a:ext cx="5239" cy="2948"/>
            </a:xfrm>
            <a:prstGeom prst="rect">
              <a:avLst/>
            </a:prstGeom>
            <a:noFill/>
            <a:ln w="9360">
              <a:solidFill>
                <a:srgbClr val="FFFFFF"/>
              </a:solidFill>
              <a:miter lim="800000"/>
              <a:headEnd/>
              <a:tailEnd/>
            </a:ln>
            <a:effectLst/>
          </p:spPr>
          <p:txBody>
            <a:bodyPr wrap="none" anchor="ctr"/>
            <a:lstStyle/>
            <a:p>
              <a:endParaRPr lang="ru-RU"/>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539750" y="6308725"/>
            <a:ext cx="8604250" cy="549275"/>
            <a:chOff x="340" y="3974"/>
            <a:chExt cx="5420" cy="346"/>
          </a:xfrm>
        </p:grpSpPr>
        <p:sp>
          <p:nvSpPr>
            <p:cNvPr id="188425" name="Rectangle 17"/>
            <p:cNvSpPr>
              <a:spLocks noChangeArrowheads="1"/>
            </p:cNvSpPr>
            <p:nvPr/>
          </p:nvSpPr>
          <p:spPr bwMode="auto">
            <a:xfrm>
              <a:off x="5103" y="3974"/>
              <a:ext cx="657" cy="346"/>
            </a:xfrm>
            <a:prstGeom prst="rect">
              <a:avLst/>
            </a:prstGeom>
            <a:solidFill>
              <a:schemeClr val="bg1"/>
            </a:solidFill>
            <a:ln w="9525">
              <a:noFill/>
              <a:miter lim="800000"/>
              <a:headEnd/>
              <a:tailEnd/>
            </a:ln>
          </p:spPr>
          <p:txBody>
            <a:bodyPr wrap="none" anchor="ctr"/>
            <a:lstStyle/>
            <a:p>
              <a:endParaRPr lang="ru-RU" sz="1600" b="0">
                <a:solidFill>
                  <a:srgbClr val="003366"/>
                </a:solidFill>
              </a:endParaRPr>
            </a:p>
          </p:txBody>
        </p:sp>
        <p:sp>
          <p:nvSpPr>
            <p:cNvPr id="188426" name="Text Box 18"/>
            <p:cNvSpPr txBox="1">
              <a:spLocks noChangeArrowheads="1"/>
            </p:cNvSpPr>
            <p:nvPr/>
          </p:nvSpPr>
          <p:spPr bwMode="auto">
            <a:xfrm>
              <a:off x="340" y="4156"/>
              <a:ext cx="5397" cy="144"/>
            </a:xfrm>
            <a:prstGeom prst="rect">
              <a:avLst/>
            </a:prstGeom>
            <a:solidFill>
              <a:schemeClr val="bg1"/>
            </a:solidFill>
            <a:ln w="9525">
              <a:noFill/>
              <a:miter lim="800000"/>
              <a:headEnd/>
              <a:tailEnd/>
            </a:ln>
          </p:spPr>
          <p:txBody>
            <a:bodyPr>
              <a:spAutoFit/>
            </a:bodyPr>
            <a:lstStyle/>
            <a:p>
              <a:pPr>
                <a:spcBef>
                  <a:spcPct val="50000"/>
                </a:spcBef>
              </a:pPr>
              <a:r>
                <a:rPr lang="ru-RU" sz="900" b="0" dirty="0">
                  <a:solidFill>
                    <a:srgbClr val="003366"/>
                  </a:solidFill>
                </a:rPr>
                <a:t>Институт физики микроструктур РАН			</a:t>
              </a:r>
            </a:p>
          </p:txBody>
        </p:sp>
      </p:grpSp>
      <p:sp>
        <p:nvSpPr>
          <p:cNvPr id="19" name="Прямоугольник 18"/>
          <p:cNvSpPr/>
          <p:nvPr/>
        </p:nvSpPr>
        <p:spPr>
          <a:xfrm>
            <a:off x="611560" y="6597352"/>
            <a:ext cx="1944216" cy="2606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3366"/>
              </a:solidFill>
            </a:endParaRPr>
          </a:p>
        </p:txBody>
      </p:sp>
      <p:sp>
        <p:nvSpPr>
          <p:cNvPr id="20" name="TextBox 17"/>
          <p:cNvSpPr txBox="1">
            <a:spLocks noChangeArrowheads="1"/>
          </p:cNvSpPr>
          <p:nvPr/>
        </p:nvSpPr>
        <p:spPr bwMode="auto">
          <a:xfrm>
            <a:off x="179512" y="714356"/>
            <a:ext cx="8964488" cy="400110"/>
          </a:xfrm>
          <a:prstGeom prst="rect">
            <a:avLst/>
          </a:prstGeom>
          <a:solidFill>
            <a:srgbClr val="FFFFFF">
              <a:alpha val="50195"/>
            </a:srgbClr>
          </a:solidFill>
          <a:ln w="9525" algn="ctr">
            <a:noFill/>
            <a:miter lim="800000"/>
            <a:headEnd/>
            <a:tailEnd/>
          </a:ln>
        </p:spPr>
        <p:txBody>
          <a:bodyPr wrap="square">
            <a:spAutoFit/>
          </a:bodyPr>
          <a:lstStyle/>
          <a:p>
            <a:pPr>
              <a:spcBef>
                <a:spcPts val="0"/>
              </a:spcBef>
            </a:pPr>
            <a:r>
              <a:rPr lang="ru-RU" sz="2000" b="1" dirty="0" smtClean="0">
                <a:solidFill>
                  <a:srgbClr val="003366"/>
                </a:solidFill>
                <a:latin typeface="Calibri" pitchFamily="34" charset="0"/>
                <a:ea typeface="Tahoma" pitchFamily="34" charset="0"/>
                <a:cs typeface="Tahoma" pitchFamily="34" charset="0"/>
              </a:rPr>
              <a:t>Стенды для исследования характеристик ККЛ  </a:t>
            </a:r>
          </a:p>
        </p:txBody>
      </p:sp>
      <p:sp>
        <p:nvSpPr>
          <p:cNvPr id="22" name="Text Box 18"/>
          <p:cNvSpPr txBox="1">
            <a:spLocks noChangeArrowheads="1"/>
          </p:cNvSpPr>
          <p:nvPr/>
        </p:nvSpPr>
        <p:spPr bwMode="auto">
          <a:xfrm>
            <a:off x="539750" y="6553200"/>
            <a:ext cx="8567738" cy="230832"/>
          </a:xfrm>
          <a:prstGeom prst="rect">
            <a:avLst/>
          </a:prstGeom>
          <a:solidFill>
            <a:schemeClr val="bg1"/>
          </a:solidFill>
          <a:ln w="9525">
            <a:noFill/>
            <a:miter lim="800000"/>
            <a:headEnd/>
            <a:tailEnd/>
          </a:ln>
        </p:spPr>
        <p:txBody>
          <a:bodyPr>
            <a:spAutoFit/>
          </a:bodyPr>
          <a:lstStyle/>
          <a:p>
            <a:pPr>
              <a:spcBef>
                <a:spcPct val="50000"/>
              </a:spcBef>
            </a:pPr>
            <a:r>
              <a:rPr lang="ru-RU" sz="900" b="0" dirty="0" smtClean="0">
                <a:solidFill>
                  <a:srgbClr val="003366"/>
                </a:solidFill>
              </a:rPr>
              <a:t>РГ НТС ВПК. Нижний Новгород. Институт физики микроструктур РАН, 19.09.2016 </a:t>
            </a:r>
            <a:r>
              <a:rPr lang="ru-RU" sz="900" b="0" dirty="0">
                <a:solidFill>
                  <a:srgbClr val="003366"/>
                </a:solidFill>
              </a:rPr>
              <a:t>			</a:t>
            </a:r>
          </a:p>
        </p:txBody>
      </p:sp>
      <p:sp>
        <p:nvSpPr>
          <p:cNvPr id="46" name="Прямоугольник 16"/>
          <p:cNvSpPr>
            <a:spLocks noChangeArrowheads="1"/>
          </p:cNvSpPr>
          <p:nvPr/>
        </p:nvSpPr>
        <p:spPr bwMode="auto">
          <a:xfrm>
            <a:off x="5436096" y="4423171"/>
            <a:ext cx="3960440" cy="2462213"/>
          </a:xfrm>
          <a:prstGeom prst="rect">
            <a:avLst/>
          </a:prstGeom>
          <a:noFill/>
          <a:ln w="9525">
            <a:noFill/>
            <a:miter lim="800000"/>
            <a:headEnd/>
            <a:tailEnd/>
          </a:ln>
        </p:spPr>
        <p:txBody>
          <a:bodyPr wrap="square">
            <a:spAutoFit/>
          </a:bodyPr>
          <a:lstStyle/>
          <a:p>
            <a:r>
              <a:rPr lang="ru-RU" sz="1400" b="0" dirty="0">
                <a:solidFill>
                  <a:srgbClr val="003366"/>
                </a:solidFill>
                <a:latin typeface="Tahoma" pitchFamily="34" charset="0"/>
                <a:ea typeface="Tahoma" pitchFamily="34" charset="0"/>
                <a:cs typeface="Tahoma" pitchFamily="34" charset="0"/>
              </a:rPr>
              <a:t>ККЛ – квантово-каскадный лазер, </a:t>
            </a:r>
            <a:endParaRPr lang="ru-RU" sz="1400" b="0" dirty="0" smtClean="0">
              <a:solidFill>
                <a:srgbClr val="003366"/>
              </a:solidFill>
              <a:latin typeface="Tahoma" pitchFamily="34" charset="0"/>
              <a:ea typeface="Tahoma" pitchFamily="34" charset="0"/>
              <a:cs typeface="Tahoma" pitchFamily="34" charset="0"/>
            </a:endParaRPr>
          </a:p>
          <a:p>
            <a:r>
              <a:rPr lang="ru-RU" sz="1400" b="0" dirty="0" smtClean="0">
                <a:solidFill>
                  <a:srgbClr val="003366"/>
                </a:solidFill>
                <a:latin typeface="Tahoma" pitchFamily="34" charset="0"/>
                <a:ea typeface="Tahoma" pitchFamily="34" charset="0"/>
                <a:cs typeface="Tahoma" pitchFamily="34" charset="0"/>
              </a:rPr>
              <a:t>ГС </a:t>
            </a:r>
            <a:r>
              <a:rPr lang="ru-RU" sz="1400" b="0" dirty="0">
                <a:solidFill>
                  <a:srgbClr val="003366"/>
                </a:solidFill>
                <a:latin typeface="Tahoma" pitchFamily="34" charset="0"/>
                <a:ea typeface="Tahoma" pitchFamily="34" charset="0"/>
                <a:cs typeface="Tahoma" pitchFamily="34" charset="0"/>
              </a:rPr>
              <a:t>– гармонический смеситель на полупроводниковых сверхрешетках, </a:t>
            </a:r>
            <a:endParaRPr lang="ru-RU" sz="1400" b="0" dirty="0" smtClean="0">
              <a:solidFill>
                <a:srgbClr val="003366"/>
              </a:solidFill>
              <a:latin typeface="Tahoma" pitchFamily="34" charset="0"/>
              <a:ea typeface="Tahoma" pitchFamily="34" charset="0"/>
              <a:cs typeface="Tahoma" pitchFamily="34" charset="0"/>
            </a:endParaRPr>
          </a:p>
          <a:p>
            <a:r>
              <a:rPr lang="ru-RU" sz="1400" b="0" dirty="0" smtClean="0">
                <a:solidFill>
                  <a:srgbClr val="003366"/>
                </a:solidFill>
                <a:latin typeface="Tahoma" pitchFamily="34" charset="0"/>
                <a:ea typeface="Tahoma" pitchFamily="34" charset="0"/>
                <a:cs typeface="Tahoma" pitchFamily="34" charset="0"/>
              </a:rPr>
              <a:t>ОГ </a:t>
            </a:r>
            <a:r>
              <a:rPr lang="ru-RU" sz="1400" b="0" dirty="0">
                <a:solidFill>
                  <a:srgbClr val="003366"/>
                </a:solidFill>
                <a:latin typeface="Tahoma" pitchFamily="34" charset="0"/>
                <a:ea typeface="Tahoma" pitchFamily="34" charset="0"/>
                <a:cs typeface="Tahoma" pitchFamily="34" charset="0"/>
              </a:rPr>
              <a:t>– опорный генератор, </a:t>
            </a:r>
            <a:endParaRPr lang="ru-RU" sz="1400" b="0" dirty="0" smtClean="0">
              <a:solidFill>
                <a:srgbClr val="003366"/>
              </a:solidFill>
              <a:latin typeface="Tahoma" pitchFamily="34" charset="0"/>
              <a:ea typeface="Tahoma" pitchFamily="34" charset="0"/>
              <a:cs typeface="Tahoma" pitchFamily="34" charset="0"/>
            </a:endParaRPr>
          </a:p>
          <a:p>
            <a:r>
              <a:rPr lang="ru-RU" sz="1400" b="0" dirty="0" smtClean="0">
                <a:solidFill>
                  <a:srgbClr val="003366"/>
                </a:solidFill>
                <a:latin typeface="Tahoma" pitchFamily="34" charset="0"/>
                <a:ea typeface="Tahoma" pitchFamily="34" charset="0"/>
                <a:cs typeface="Tahoma" pitchFamily="34" charset="0"/>
              </a:rPr>
              <a:t>МШУ – линейный малошумящий усилитель</a:t>
            </a:r>
            <a:r>
              <a:rPr lang="ru-RU" sz="1400" b="0" dirty="0">
                <a:solidFill>
                  <a:srgbClr val="003366"/>
                </a:solidFill>
                <a:latin typeface="Tahoma" pitchFamily="34" charset="0"/>
                <a:ea typeface="Tahoma" pitchFamily="34" charset="0"/>
                <a:cs typeface="Tahoma" pitchFamily="34" charset="0"/>
              </a:rPr>
              <a:t>, </a:t>
            </a:r>
            <a:endParaRPr lang="ru-RU" sz="1400" b="0" dirty="0" smtClean="0">
              <a:solidFill>
                <a:srgbClr val="003366"/>
              </a:solidFill>
              <a:latin typeface="Tahoma" pitchFamily="34" charset="0"/>
              <a:ea typeface="Tahoma" pitchFamily="34" charset="0"/>
              <a:cs typeface="Tahoma" pitchFamily="34" charset="0"/>
            </a:endParaRPr>
          </a:p>
          <a:p>
            <a:r>
              <a:rPr lang="ru-RU" sz="1400" b="0" dirty="0" smtClean="0">
                <a:solidFill>
                  <a:srgbClr val="003366"/>
                </a:solidFill>
                <a:latin typeface="Tahoma" pitchFamily="34" charset="0"/>
                <a:ea typeface="Tahoma" pitchFamily="34" charset="0"/>
                <a:cs typeface="Tahoma" pitchFamily="34" charset="0"/>
              </a:rPr>
              <a:t>ОГР </a:t>
            </a:r>
            <a:r>
              <a:rPr lang="ru-RU" sz="1400" b="0" dirty="0">
                <a:solidFill>
                  <a:srgbClr val="003366"/>
                </a:solidFill>
                <a:latin typeface="Tahoma" pitchFamily="34" charset="0"/>
                <a:ea typeface="Tahoma" pitchFamily="34" charset="0"/>
                <a:cs typeface="Tahoma" pitchFamily="34" charset="0"/>
              </a:rPr>
              <a:t>– ограничитель уровня сигнала, </a:t>
            </a:r>
            <a:endParaRPr lang="ru-RU" sz="1400" b="0" dirty="0" smtClean="0">
              <a:solidFill>
                <a:srgbClr val="003366"/>
              </a:solidFill>
              <a:latin typeface="Tahoma" pitchFamily="34" charset="0"/>
              <a:ea typeface="Tahoma" pitchFamily="34" charset="0"/>
              <a:cs typeface="Tahoma" pitchFamily="34" charset="0"/>
            </a:endParaRPr>
          </a:p>
          <a:p>
            <a:r>
              <a:rPr lang="ru-RU" sz="1400" b="0" dirty="0" smtClean="0">
                <a:solidFill>
                  <a:srgbClr val="003366"/>
                </a:solidFill>
                <a:latin typeface="Tahoma" pitchFamily="34" charset="0"/>
                <a:ea typeface="Tahoma" pitchFamily="34" charset="0"/>
                <a:cs typeface="Tahoma" pitchFamily="34" charset="0"/>
              </a:rPr>
              <a:t>: </a:t>
            </a:r>
            <a:r>
              <a:rPr lang="en-US" sz="1400" b="0" dirty="0">
                <a:solidFill>
                  <a:srgbClr val="003366"/>
                </a:solidFill>
                <a:latin typeface="Tahoma" pitchFamily="34" charset="0"/>
                <a:ea typeface="Tahoma" pitchFamily="34" charset="0"/>
                <a:cs typeface="Tahoma" pitchFamily="34" charset="0"/>
              </a:rPr>
              <a:t>N</a:t>
            </a:r>
            <a:r>
              <a:rPr lang="ru-RU" sz="1400" b="0" dirty="0">
                <a:solidFill>
                  <a:srgbClr val="003366"/>
                </a:solidFill>
                <a:latin typeface="Tahoma" pitchFamily="34" charset="0"/>
                <a:ea typeface="Tahoma" pitchFamily="34" charset="0"/>
                <a:cs typeface="Tahoma" pitchFamily="34" charset="0"/>
              </a:rPr>
              <a:t> – делитель частоты на </a:t>
            </a:r>
            <a:r>
              <a:rPr lang="en-US" sz="1400" b="0" dirty="0">
                <a:solidFill>
                  <a:srgbClr val="003366"/>
                </a:solidFill>
                <a:latin typeface="Tahoma" pitchFamily="34" charset="0"/>
                <a:ea typeface="Tahoma" pitchFamily="34" charset="0"/>
                <a:cs typeface="Tahoma" pitchFamily="34" charset="0"/>
              </a:rPr>
              <a:t>N</a:t>
            </a:r>
            <a:r>
              <a:rPr lang="ru-RU" sz="1400" b="0" dirty="0">
                <a:solidFill>
                  <a:srgbClr val="003366"/>
                </a:solidFill>
                <a:latin typeface="Tahoma" pitchFamily="34" charset="0"/>
                <a:ea typeface="Tahoma" pitchFamily="34" charset="0"/>
                <a:cs typeface="Tahoma" pitchFamily="34" charset="0"/>
              </a:rPr>
              <a:t>, </a:t>
            </a:r>
            <a:endParaRPr lang="ru-RU" sz="1400" b="0" dirty="0" smtClean="0">
              <a:solidFill>
                <a:srgbClr val="003366"/>
              </a:solidFill>
              <a:latin typeface="Tahoma" pitchFamily="34" charset="0"/>
              <a:ea typeface="Tahoma" pitchFamily="34" charset="0"/>
              <a:cs typeface="Tahoma" pitchFamily="34" charset="0"/>
            </a:endParaRPr>
          </a:p>
          <a:p>
            <a:r>
              <a:rPr lang="ru-RU" sz="1400" b="0" dirty="0" smtClean="0">
                <a:solidFill>
                  <a:srgbClr val="003366"/>
                </a:solidFill>
                <a:latin typeface="Tahoma" pitchFamily="34" charset="0"/>
                <a:ea typeface="Tahoma" pitchFamily="34" charset="0"/>
                <a:cs typeface="Tahoma" pitchFamily="34" charset="0"/>
              </a:rPr>
              <a:t>АС </a:t>
            </a:r>
            <a:r>
              <a:rPr lang="ru-RU" sz="1400" b="0" dirty="0">
                <a:solidFill>
                  <a:srgbClr val="003366"/>
                </a:solidFill>
                <a:latin typeface="Tahoma" pitchFamily="34" charset="0"/>
                <a:ea typeface="Tahoma" pitchFamily="34" charset="0"/>
                <a:cs typeface="Tahoma" pitchFamily="34" charset="0"/>
              </a:rPr>
              <a:t>– анализатор спектра, </a:t>
            </a:r>
            <a:endParaRPr lang="ru-RU" sz="1400" b="0" dirty="0" smtClean="0">
              <a:solidFill>
                <a:srgbClr val="003366"/>
              </a:solidFill>
              <a:latin typeface="Tahoma" pitchFamily="34" charset="0"/>
              <a:ea typeface="Tahoma" pitchFamily="34" charset="0"/>
              <a:cs typeface="Tahoma" pitchFamily="34" charset="0"/>
            </a:endParaRPr>
          </a:p>
          <a:p>
            <a:r>
              <a:rPr lang="ru-RU" sz="1400" b="0" dirty="0" smtClean="0">
                <a:solidFill>
                  <a:srgbClr val="003366"/>
                </a:solidFill>
                <a:latin typeface="Tahoma" pitchFamily="34" charset="0"/>
                <a:ea typeface="Tahoma" pitchFamily="34" charset="0"/>
                <a:cs typeface="Tahoma" pitchFamily="34" charset="0"/>
              </a:rPr>
              <a:t>АД </a:t>
            </a:r>
            <a:r>
              <a:rPr lang="ru-RU" sz="1400" b="0" dirty="0">
                <a:solidFill>
                  <a:srgbClr val="003366"/>
                </a:solidFill>
                <a:latin typeface="Tahoma" pitchFamily="34" charset="0"/>
                <a:ea typeface="Tahoma" pitchFamily="34" charset="0"/>
                <a:cs typeface="Tahoma" pitchFamily="34" charset="0"/>
              </a:rPr>
              <a:t>– амплитудный детектор, </a:t>
            </a:r>
            <a:endParaRPr lang="ru-RU" sz="1400" b="0" dirty="0" smtClean="0">
              <a:solidFill>
                <a:srgbClr val="003366"/>
              </a:solidFill>
              <a:latin typeface="Tahoma" pitchFamily="34" charset="0"/>
              <a:ea typeface="Tahoma" pitchFamily="34" charset="0"/>
              <a:cs typeface="Tahoma" pitchFamily="34" charset="0"/>
            </a:endParaRPr>
          </a:p>
          <a:p>
            <a:r>
              <a:rPr lang="ru-RU" sz="1400" b="0" dirty="0" smtClean="0">
                <a:solidFill>
                  <a:srgbClr val="003366"/>
                </a:solidFill>
                <a:latin typeface="Tahoma" pitchFamily="34" charset="0"/>
                <a:ea typeface="Tahoma" pitchFamily="34" charset="0"/>
                <a:cs typeface="Tahoma" pitchFamily="34" charset="0"/>
              </a:rPr>
              <a:t>ФНЧ </a:t>
            </a:r>
            <a:r>
              <a:rPr lang="ru-RU" sz="1400" b="0" dirty="0">
                <a:solidFill>
                  <a:srgbClr val="003366"/>
                </a:solidFill>
                <a:latin typeface="Tahoma" pitchFamily="34" charset="0"/>
                <a:ea typeface="Tahoma" pitchFamily="34" charset="0"/>
                <a:cs typeface="Tahoma" pitchFamily="34" charset="0"/>
              </a:rPr>
              <a:t>– фильтр низких частот, </a:t>
            </a:r>
            <a:endParaRPr lang="ru-RU" sz="1400" b="0" dirty="0" smtClean="0">
              <a:solidFill>
                <a:srgbClr val="003366"/>
              </a:solidFill>
              <a:latin typeface="Tahoma" pitchFamily="34" charset="0"/>
              <a:ea typeface="Tahoma" pitchFamily="34" charset="0"/>
              <a:cs typeface="Tahoma" pitchFamily="34" charset="0"/>
            </a:endParaRPr>
          </a:p>
          <a:p>
            <a:r>
              <a:rPr lang="ru-RU" sz="1400" b="0" dirty="0" smtClean="0">
                <a:solidFill>
                  <a:srgbClr val="003366"/>
                </a:solidFill>
                <a:latin typeface="Tahoma" pitchFamily="34" charset="0"/>
                <a:ea typeface="Tahoma" pitchFamily="34" charset="0"/>
                <a:cs typeface="Tahoma" pitchFamily="34" charset="0"/>
              </a:rPr>
              <a:t>УПТ </a:t>
            </a:r>
            <a:r>
              <a:rPr lang="ru-RU" sz="1400" b="0" dirty="0">
                <a:solidFill>
                  <a:srgbClr val="003366"/>
                </a:solidFill>
                <a:latin typeface="Tahoma" pitchFamily="34" charset="0"/>
                <a:ea typeface="Tahoma" pitchFamily="34" charset="0"/>
                <a:cs typeface="Tahoma" pitchFamily="34" charset="0"/>
              </a:rPr>
              <a:t>– усилитель постоянного тока.</a:t>
            </a:r>
          </a:p>
        </p:txBody>
      </p:sp>
      <p:grpSp>
        <p:nvGrpSpPr>
          <p:cNvPr id="3" name="Group 2"/>
          <p:cNvGrpSpPr>
            <a:grpSpLocks/>
          </p:cNvGrpSpPr>
          <p:nvPr/>
        </p:nvGrpSpPr>
        <p:grpSpPr bwMode="auto">
          <a:xfrm>
            <a:off x="107504" y="1196752"/>
            <a:ext cx="4429125" cy="3143250"/>
            <a:chOff x="505" y="8715"/>
            <a:chExt cx="9085" cy="5782"/>
          </a:xfrm>
        </p:grpSpPr>
        <p:sp>
          <p:nvSpPr>
            <p:cNvPr id="114" name="Text Box 3"/>
            <p:cNvSpPr txBox="1">
              <a:spLocks noChangeArrowheads="1"/>
            </p:cNvSpPr>
            <p:nvPr/>
          </p:nvSpPr>
          <p:spPr bwMode="auto">
            <a:xfrm>
              <a:off x="505" y="10403"/>
              <a:ext cx="2196" cy="4094"/>
            </a:xfrm>
            <a:prstGeom prst="rect">
              <a:avLst/>
            </a:prstGeom>
            <a:solidFill>
              <a:srgbClr val="FFC000"/>
            </a:solidFill>
            <a:ln w="9525">
              <a:solidFill>
                <a:schemeClr val="tx1"/>
              </a:solidFill>
              <a:miter lim="800000"/>
              <a:headEnd/>
              <a:tailEnd/>
            </a:ln>
          </p:spPr>
          <p:txBody>
            <a:bodyPr lIns="0" tIns="0" rIns="0" bIns="0"/>
            <a:lstStyle/>
            <a:p>
              <a:pPr>
                <a:spcAft>
                  <a:spcPts val="1000"/>
                </a:spcAft>
              </a:pPr>
              <a:endParaRPr lang="en-US" sz="1400" dirty="0">
                <a:cs typeface="Arial" charset="0"/>
              </a:endParaRPr>
            </a:p>
            <a:p>
              <a:pPr algn="ctr"/>
              <a:endParaRPr lang="ru-RU" sz="1400" dirty="0">
                <a:cs typeface="Arial" charset="0"/>
              </a:endParaRPr>
            </a:p>
            <a:p>
              <a:pPr algn="ctr"/>
              <a:endParaRPr lang="ru-RU" sz="1400" dirty="0">
                <a:cs typeface="Arial" charset="0"/>
              </a:endParaRPr>
            </a:p>
            <a:p>
              <a:pPr algn="ctr"/>
              <a:r>
                <a:rPr lang="ru-RU" sz="1400" dirty="0">
                  <a:cs typeface="Arial" charset="0"/>
                </a:rPr>
                <a:t>Криостат замкнутого цикла </a:t>
              </a:r>
              <a:r>
                <a:rPr lang="en-US" sz="1400" dirty="0">
                  <a:cs typeface="Arial" charset="0"/>
                </a:rPr>
                <a:t>DISPLEX</a:t>
              </a:r>
              <a:r>
                <a:rPr lang="ru-RU" sz="1400" dirty="0">
                  <a:cs typeface="Arial" charset="0"/>
                </a:rPr>
                <a:t> </a:t>
              </a:r>
            </a:p>
            <a:p>
              <a:pPr algn="ctr"/>
              <a:r>
                <a:rPr lang="en-US" sz="1400" dirty="0">
                  <a:cs typeface="Arial" charset="0"/>
                </a:rPr>
                <a:t>DE</a:t>
              </a:r>
              <a:r>
                <a:rPr lang="ru-RU" sz="1400" dirty="0">
                  <a:cs typeface="Arial" charset="0"/>
                </a:rPr>
                <a:t>-202</a:t>
              </a:r>
              <a:r>
                <a:rPr lang="en-US" sz="1400" dirty="0">
                  <a:cs typeface="Arial" charset="0"/>
                </a:rPr>
                <a:t>S</a:t>
              </a:r>
              <a:endParaRPr lang="ru-RU" sz="1400" dirty="0">
                <a:cs typeface="Arial" charset="0"/>
              </a:endParaRPr>
            </a:p>
          </p:txBody>
        </p:sp>
        <p:sp>
          <p:nvSpPr>
            <p:cNvPr id="115" name="Text Box 4"/>
            <p:cNvSpPr txBox="1">
              <a:spLocks noChangeArrowheads="1"/>
            </p:cNvSpPr>
            <p:nvPr/>
          </p:nvSpPr>
          <p:spPr bwMode="auto">
            <a:xfrm>
              <a:off x="3846" y="11700"/>
              <a:ext cx="2813" cy="1350"/>
            </a:xfrm>
            <a:prstGeom prst="rect">
              <a:avLst/>
            </a:prstGeom>
            <a:solidFill>
              <a:srgbClr val="92D050"/>
            </a:solidFill>
            <a:ln w="9525">
              <a:solidFill>
                <a:schemeClr val="tx1"/>
              </a:solidFill>
              <a:miter lim="800000"/>
              <a:headEnd/>
              <a:tailEnd/>
            </a:ln>
          </p:spPr>
          <p:txBody>
            <a:bodyPr lIns="0" tIns="0" rIns="0" bIns="0" anchor="ctr"/>
            <a:lstStyle/>
            <a:p>
              <a:pPr algn="ctr">
                <a:spcAft>
                  <a:spcPts val="1000"/>
                </a:spcAft>
              </a:pPr>
              <a:r>
                <a:rPr lang="ru-RU" sz="1400">
                  <a:cs typeface="Arial" charset="0"/>
                </a:rPr>
                <a:t>Блок управления температурой</a:t>
              </a:r>
            </a:p>
          </p:txBody>
        </p:sp>
        <p:sp>
          <p:nvSpPr>
            <p:cNvPr id="116" name="Text Box 5"/>
            <p:cNvSpPr txBox="1">
              <a:spLocks noChangeArrowheads="1"/>
            </p:cNvSpPr>
            <p:nvPr/>
          </p:nvSpPr>
          <p:spPr bwMode="auto">
            <a:xfrm>
              <a:off x="3846" y="13398"/>
              <a:ext cx="2813" cy="1002"/>
            </a:xfrm>
            <a:prstGeom prst="rect">
              <a:avLst/>
            </a:prstGeom>
            <a:solidFill>
              <a:srgbClr val="00B0F0"/>
            </a:solidFill>
            <a:ln w="9525">
              <a:solidFill>
                <a:schemeClr val="tx1"/>
              </a:solidFill>
              <a:miter lim="800000"/>
              <a:headEnd/>
              <a:tailEnd/>
            </a:ln>
          </p:spPr>
          <p:txBody>
            <a:bodyPr lIns="0" tIns="0" rIns="0" bIns="0" anchor="ctr"/>
            <a:lstStyle/>
            <a:p>
              <a:pPr algn="ctr">
                <a:spcAft>
                  <a:spcPts val="1000"/>
                </a:spcAft>
              </a:pPr>
              <a:r>
                <a:rPr lang="ru-RU" sz="1400">
                  <a:cs typeface="Arial" charset="0"/>
                </a:rPr>
                <a:t>Компрессор</a:t>
              </a:r>
            </a:p>
          </p:txBody>
        </p:sp>
        <p:sp>
          <p:nvSpPr>
            <p:cNvPr id="117" name="AutoShape 6"/>
            <p:cNvSpPr>
              <a:spLocks noChangeArrowheads="1"/>
            </p:cNvSpPr>
            <p:nvPr/>
          </p:nvSpPr>
          <p:spPr bwMode="auto">
            <a:xfrm rot="5400000">
              <a:off x="3037" y="12010"/>
              <a:ext cx="435" cy="768"/>
            </a:xfrm>
            <a:prstGeom prst="downArrow">
              <a:avLst>
                <a:gd name="adj1" fmla="val 53991"/>
                <a:gd name="adj2" fmla="val 66795"/>
              </a:avLst>
            </a:prstGeom>
            <a:noFill/>
            <a:ln w="9525">
              <a:solidFill>
                <a:schemeClr val="tx1"/>
              </a:solidFill>
              <a:miter lim="800000"/>
              <a:headEnd/>
              <a:tailEnd/>
            </a:ln>
          </p:spPr>
          <p:txBody>
            <a:bodyPr/>
            <a:lstStyle/>
            <a:p>
              <a:endParaRPr lang="ru-RU" sz="1400">
                <a:cs typeface="Arial" charset="0"/>
              </a:endParaRPr>
            </a:p>
          </p:txBody>
        </p:sp>
        <p:sp>
          <p:nvSpPr>
            <p:cNvPr id="118" name="AutoShape 7"/>
            <p:cNvSpPr>
              <a:spLocks noChangeArrowheads="1"/>
            </p:cNvSpPr>
            <p:nvPr/>
          </p:nvSpPr>
          <p:spPr bwMode="auto">
            <a:xfrm rot="5400000">
              <a:off x="3052" y="13461"/>
              <a:ext cx="435" cy="768"/>
            </a:xfrm>
            <a:prstGeom prst="downArrow">
              <a:avLst>
                <a:gd name="adj1" fmla="val 53991"/>
                <a:gd name="adj2" fmla="val 66795"/>
              </a:avLst>
            </a:prstGeom>
            <a:noFill/>
            <a:ln w="9525">
              <a:solidFill>
                <a:schemeClr val="tx1"/>
              </a:solidFill>
              <a:miter lim="800000"/>
              <a:headEnd/>
              <a:tailEnd/>
            </a:ln>
          </p:spPr>
          <p:txBody>
            <a:bodyPr/>
            <a:lstStyle/>
            <a:p>
              <a:endParaRPr lang="ru-RU" sz="1400">
                <a:cs typeface="Arial" charset="0"/>
              </a:endParaRPr>
            </a:p>
          </p:txBody>
        </p:sp>
        <p:sp>
          <p:nvSpPr>
            <p:cNvPr id="119" name="Text Box 8"/>
            <p:cNvSpPr txBox="1">
              <a:spLocks noChangeArrowheads="1"/>
            </p:cNvSpPr>
            <p:nvPr/>
          </p:nvSpPr>
          <p:spPr bwMode="auto">
            <a:xfrm>
              <a:off x="1252" y="10424"/>
              <a:ext cx="1168" cy="1005"/>
            </a:xfrm>
            <a:prstGeom prst="rect">
              <a:avLst/>
            </a:prstGeom>
            <a:solidFill>
              <a:srgbClr val="FFFF00"/>
            </a:solidFill>
            <a:ln w="9525">
              <a:solidFill>
                <a:schemeClr val="tx1"/>
              </a:solidFill>
              <a:miter lim="800000"/>
              <a:headEnd/>
              <a:tailEnd/>
            </a:ln>
          </p:spPr>
          <p:txBody>
            <a:bodyPr lIns="0" tIns="0" rIns="0" bIns="0" anchor="ctr"/>
            <a:lstStyle/>
            <a:p>
              <a:pPr algn="ctr">
                <a:spcAft>
                  <a:spcPts val="1000"/>
                </a:spcAft>
              </a:pPr>
              <a:r>
                <a:rPr lang="ru-RU" sz="1400">
                  <a:cs typeface="Arial" charset="0"/>
                </a:rPr>
                <a:t>ККЛ</a:t>
              </a:r>
            </a:p>
          </p:txBody>
        </p:sp>
        <p:sp>
          <p:nvSpPr>
            <p:cNvPr id="120" name="Text Box 9"/>
            <p:cNvSpPr txBox="1">
              <a:spLocks noChangeArrowheads="1"/>
            </p:cNvSpPr>
            <p:nvPr/>
          </p:nvSpPr>
          <p:spPr bwMode="auto">
            <a:xfrm>
              <a:off x="814" y="8715"/>
              <a:ext cx="1800" cy="1245"/>
            </a:xfrm>
            <a:prstGeom prst="rect">
              <a:avLst/>
            </a:prstGeom>
            <a:solidFill>
              <a:srgbClr val="0066CC"/>
            </a:solidFill>
            <a:ln w="9525">
              <a:solidFill>
                <a:schemeClr val="tx1"/>
              </a:solidFill>
              <a:miter lim="800000"/>
              <a:headEnd/>
              <a:tailEnd/>
            </a:ln>
          </p:spPr>
          <p:txBody>
            <a:bodyPr lIns="0" tIns="0" rIns="0" bIns="0"/>
            <a:lstStyle/>
            <a:p>
              <a:pPr algn="ctr">
                <a:spcAft>
                  <a:spcPts val="1000"/>
                </a:spcAft>
              </a:pPr>
              <a:r>
                <a:rPr lang="ru-RU" sz="1400">
                  <a:solidFill>
                    <a:schemeClr val="bg1"/>
                  </a:solidFill>
                  <a:cs typeface="Arial" charset="0"/>
                </a:rPr>
                <a:t>Блок питания ККЛ</a:t>
              </a:r>
            </a:p>
          </p:txBody>
        </p:sp>
        <p:sp>
          <p:nvSpPr>
            <p:cNvPr id="121" name="Text Box 10"/>
            <p:cNvSpPr txBox="1">
              <a:spLocks noChangeArrowheads="1"/>
            </p:cNvSpPr>
            <p:nvPr/>
          </p:nvSpPr>
          <p:spPr bwMode="auto">
            <a:xfrm>
              <a:off x="3401" y="10424"/>
              <a:ext cx="1088" cy="1005"/>
            </a:xfrm>
            <a:prstGeom prst="rect">
              <a:avLst/>
            </a:prstGeom>
            <a:solidFill>
              <a:srgbClr val="FF6699"/>
            </a:solidFill>
            <a:ln w="9525">
              <a:solidFill>
                <a:schemeClr val="tx1"/>
              </a:solidFill>
              <a:miter lim="800000"/>
              <a:headEnd/>
              <a:tailEnd/>
            </a:ln>
          </p:spPr>
          <p:txBody>
            <a:bodyPr lIns="0" tIns="0" rIns="0" bIns="0" anchor="ctr"/>
            <a:lstStyle/>
            <a:p>
              <a:pPr algn="ctr">
                <a:spcAft>
                  <a:spcPts val="1000"/>
                </a:spcAft>
              </a:pPr>
              <a:r>
                <a:rPr lang="ru-RU" sz="1400">
                  <a:cs typeface="Arial" charset="0"/>
                </a:rPr>
                <a:t>ГС</a:t>
              </a:r>
            </a:p>
          </p:txBody>
        </p:sp>
        <p:sp>
          <p:nvSpPr>
            <p:cNvPr id="122" name="Text Box 11"/>
            <p:cNvSpPr txBox="1">
              <a:spLocks noChangeArrowheads="1"/>
            </p:cNvSpPr>
            <p:nvPr/>
          </p:nvSpPr>
          <p:spPr bwMode="auto">
            <a:xfrm>
              <a:off x="3351" y="8940"/>
              <a:ext cx="1125" cy="1005"/>
            </a:xfrm>
            <a:prstGeom prst="rect">
              <a:avLst/>
            </a:prstGeom>
            <a:solidFill>
              <a:srgbClr val="CC9900"/>
            </a:solidFill>
            <a:ln w="9525">
              <a:solidFill>
                <a:schemeClr val="tx1"/>
              </a:solidFill>
              <a:miter lim="800000"/>
              <a:headEnd/>
              <a:tailEnd/>
            </a:ln>
          </p:spPr>
          <p:txBody>
            <a:bodyPr lIns="0" tIns="0" rIns="0" bIns="0" anchor="ctr"/>
            <a:lstStyle/>
            <a:p>
              <a:pPr algn="ctr">
                <a:spcAft>
                  <a:spcPts val="1000"/>
                </a:spcAft>
              </a:pPr>
              <a:r>
                <a:rPr lang="ru-RU" sz="1400">
                  <a:cs typeface="Arial" charset="0"/>
                </a:rPr>
                <a:t>ОГ</a:t>
              </a:r>
            </a:p>
          </p:txBody>
        </p:sp>
        <p:sp>
          <p:nvSpPr>
            <p:cNvPr id="123" name="Text Box 12"/>
            <p:cNvSpPr txBox="1">
              <a:spLocks noChangeArrowheads="1"/>
            </p:cNvSpPr>
            <p:nvPr/>
          </p:nvSpPr>
          <p:spPr bwMode="auto">
            <a:xfrm>
              <a:off x="6330" y="10424"/>
              <a:ext cx="1378" cy="1005"/>
            </a:xfrm>
            <a:prstGeom prst="rect">
              <a:avLst/>
            </a:prstGeom>
            <a:noFill/>
            <a:ln w="9525">
              <a:solidFill>
                <a:schemeClr val="tx1"/>
              </a:solidFill>
              <a:miter lim="800000"/>
              <a:headEnd/>
              <a:tailEnd/>
            </a:ln>
          </p:spPr>
          <p:txBody>
            <a:bodyPr lIns="0" tIns="0" rIns="0" bIns="0" anchor="ctr"/>
            <a:lstStyle/>
            <a:p>
              <a:pPr algn="ctr">
                <a:spcAft>
                  <a:spcPts val="1000"/>
                </a:spcAft>
              </a:pPr>
              <a:r>
                <a:rPr lang="ru-RU" sz="1400">
                  <a:cs typeface="Arial" charset="0"/>
                </a:rPr>
                <a:t>ОГР</a:t>
              </a:r>
            </a:p>
          </p:txBody>
        </p:sp>
        <p:sp>
          <p:nvSpPr>
            <p:cNvPr id="124" name="Text Box 13"/>
            <p:cNvSpPr txBox="1">
              <a:spLocks noChangeArrowheads="1"/>
            </p:cNvSpPr>
            <p:nvPr/>
          </p:nvSpPr>
          <p:spPr bwMode="auto">
            <a:xfrm>
              <a:off x="8201" y="10424"/>
              <a:ext cx="1378" cy="1005"/>
            </a:xfrm>
            <a:prstGeom prst="rect">
              <a:avLst/>
            </a:prstGeom>
            <a:noFill/>
            <a:ln w="9525">
              <a:solidFill>
                <a:schemeClr val="tx1"/>
              </a:solidFill>
              <a:miter lim="800000"/>
              <a:headEnd/>
              <a:tailEnd/>
            </a:ln>
          </p:spPr>
          <p:txBody>
            <a:bodyPr lIns="0" tIns="0" rIns="0" bIns="0" anchor="ctr"/>
            <a:lstStyle/>
            <a:p>
              <a:pPr algn="ctr">
                <a:spcAft>
                  <a:spcPts val="1000"/>
                </a:spcAft>
              </a:pPr>
              <a:r>
                <a:rPr lang="ru-RU" sz="1400">
                  <a:cs typeface="Arial" charset="0"/>
                </a:rPr>
                <a:t>:</a:t>
              </a:r>
              <a:r>
                <a:rPr lang="en-US" sz="1400">
                  <a:cs typeface="Arial" charset="0"/>
                </a:rPr>
                <a:t> N</a:t>
              </a:r>
              <a:endParaRPr lang="ru-RU" sz="1400">
                <a:cs typeface="Arial" charset="0"/>
              </a:endParaRPr>
            </a:p>
          </p:txBody>
        </p:sp>
        <p:sp>
          <p:nvSpPr>
            <p:cNvPr id="125" name="Text Box 14"/>
            <p:cNvSpPr txBox="1">
              <a:spLocks noChangeArrowheads="1"/>
            </p:cNvSpPr>
            <p:nvPr/>
          </p:nvSpPr>
          <p:spPr bwMode="auto">
            <a:xfrm>
              <a:off x="8212" y="11938"/>
              <a:ext cx="1378" cy="1005"/>
            </a:xfrm>
            <a:prstGeom prst="rect">
              <a:avLst/>
            </a:prstGeom>
            <a:solidFill>
              <a:srgbClr val="00FF00"/>
            </a:solidFill>
            <a:ln w="9525">
              <a:solidFill>
                <a:schemeClr val="tx1"/>
              </a:solidFill>
              <a:miter lim="800000"/>
              <a:headEnd/>
              <a:tailEnd/>
            </a:ln>
          </p:spPr>
          <p:txBody>
            <a:bodyPr lIns="0" tIns="0" rIns="0" bIns="0" anchor="ctr"/>
            <a:lstStyle/>
            <a:p>
              <a:pPr algn="ctr">
                <a:spcAft>
                  <a:spcPts val="1000"/>
                </a:spcAft>
              </a:pPr>
              <a:r>
                <a:rPr lang="ru-RU" sz="1400">
                  <a:cs typeface="Arial" charset="0"/>
                </a:rPr>
                <a:t>АС</a:t>
              </a:r>
            </a:p>
          </p:txBody>
        </p:sp>
        <p:cxnSp>
          <p:nvCxnSpPr>
            <p:cNvPr id="126" name="AutoShape 15"/>
            <p:cNvCxnSpPr>
              <a:cxnSpLocks noChangeShapeType="1"/>
            </p:cNvCxnSpPr>
            <p:nvPr/>
          </p:nvCxnSpPr>
          <p:spPr bwMode="auto">
            <a:xfrm flipV="1">
              <a:off x="1770" y="9973"/>
              <a:ext cx="1" cy="451"/>
            </a:xfrm>
            <a:prstGeom prst="straightConnector1">
              <a:avLst/>
            </a:prstGeom>
            <a:noFill/>
            <a:ln w="9525">
              <a:solidFill>
                <a:schemeClr val="tx1"/>
              </a:solidFill>
              <a:round/>
              <a:headEnd type="triangle" w="med" len="med"/>
              <a:tailEnd/>
            </a:ln>
          </p:spPr>
        </p:cxnSp>
        <p:cxnSp>
          <p:nvCxnSpPr>
            <p:cNvPr id="127" name="AutoShape 16"/>
            <p:cNvCxnSpPr>
              <a:cxnSpLocks noChangeShapeType="1"/>
              <a:stCxn id="137" idx="3"/>
            </p:cNvCxnSpPr>
            <p:nvPr/>
          </p:nvCxnSpPr>
          <p:spPr bwMode="auto">
            <a:xfrm>
              <a:off x="2615" y="10935"/>
              <a:ext cx="786" cy="1"/>
            </a:xfrm>
            <a:prstGeom prst="straightConnector1">
              <a:avLst/>
            </a:prstGeom>
            <a:noFill/>
            <a:ln w="9525">
              <a:solidFill>
                <a:schemeClr val="tx1"/>
              </a:solidFill>
              <a:round/>
              <a:headEnd/>
              <a:tailEnd type="triangle" w="med" len="med"/>
            </a:ln>
          </p:spPr>
        </p:cxnSp>
        <p:cxnSp>
          <p:nvCxnSpPr>
            <p:cNvPr id="128" name="AutoShape 17"/>
            <p:cNvCxnSpPr>
              <a:cxnSpLocks noChangeShapeType="1"/>
            </p:cNvCxnSpPr>
            <p:nvPr/>
          </p:nvCxnSpPr>
          <p:spPr bwMode="auto">
            <a:xfrm flipV="1">
              <a:off x="3967" y="9960"/>
              <a:ext cx="0" cy="464"/>
            </a:xfrm>
            <a:prstGeom prst="straightConnector1">
              <a:avLst/>
            </a:prstGeom>
            <a:noFill/>
            <a:ln w="9525">
              <a:solidFill>
                <a:schemeClr val="tx1"/>
              </a:solidFill>
              <a:round/>
              <a:headEnd type="triangle" w="med" len="med"/>
              <a:tailEnd/>
            </a:ln>
          </p:spPr>
        </p:cxnSp>
        <p:cxnSp>
          <p:nvCxnSpPr>
            <p:cNvPr id="129" name="AutoShape 18"/>
            <p:cNvCxnSpPr>
              <a:cxnSpLocks noChangeShapeType="1"/>
            </p:cNvCxnSpPr>
            <p:nvPr/>
          </p:nvCxnSpPr>
          <p:spPr bwMode="auto">
            <a:xfrm>
              <a:off x="4489" y="10936"/>
              <a:ext cx="609" cy="0"/>
            </a:xfrm>
            <a:prstGeom prst="straightConnector1">
              <a:avLst/>
            </a:prstGeom>
            <a:noFill/>
            <a:ln w="9525">
              <a:solidFill>
                <a:schemeClr val="tx1"/>
              </a:solidFill>
              <a:round/>
              <a:headEnd/>
              <a:tailEnd type="triangle" w="med" len="med"/>
            </a:ln>
          </p:spPr>
        </p:cxnSp>
        <p:cxnSp>
          <p:nvCxnSpPr>
            <p:cNvPr id="130" name="AutoShape 19"/>
            <p:cNvCxnSpPr>
              <a:cxnSpLocks noChangeShapeType="1"/>
            </p:cNvCxnSpPr>
            <p:nvPr/>
          </p:nvCxnSpPr>
          <p:spPr bwMode="auto">
            <a:xfrm>
              <a:off x="6106" y="10919"/>
              <a:ext cx="224" cy="0"/>
            </a:xfrm>
            <a:prstGeom prst="straightConnector1">
              <a:avLst/>
            </a:prstGeom>
            <a:noFill/>
            <a:ln w="9525">
              <a:solidFill>
                <a:schemeClr val="tx1"/>
              </a:solidFill>
              <a:round/>
              <a:headEnd/>
              <a:tailEnd type="triangle" w="med" len="med"/>
            </a:ln>
          </p:spPr>
        </p:cxnSp>
        <p:cxnSp>
          <p:nvCxnSpPr>
            <p:cNvPr id="131" name="AutoShape 20"/>
            <p:cNvCxnSpPr>
              <a:cxnSpLocks noChangeShapeType="1"/>
            </p:cNvCxnSpPr>
            <p:nvPr/>
          </p:nvCxnSpPr>
          <p:spPr bwMode="auto">
            <a:xfrm>
              <a:off x="7708" y="10919"/>
              <a:ext cx="493" cy="0"/>
            </a:xfrm>
            <a:prstGeom prst="straightConnector1">
              <a:avLst/>
            </a:prstGeom>
            <a:noFill/>
            <a:ln w="9525">
              <a:solidFill>
                <a:schemeClr val="tx1"/>
              </a:solidFill>
              <a:round/>
              <a:headEnd/>
              <a:tailEnd type="triangle" w="med" len="med"/>
            </a:ln>
          </p:spPr>
        </p:cxnSp>
        <p:cxnSp>
          <p:nvCxnSpPr>
            <p:cNvPr id="132" name="AutoShape 21"/>
            <p:cNvCxnSpPr>
              <a:cxnSpLocks noChangeShapeType="1"/>
              <a:stCxn id="124" idx="2"/>
            </p:cNvCxnSpPr>
            <p:nvPr/>
          </p:nvCxnSpPr>
          <p:spPr bwMode="auto">
            <a:xfrm rot="5400000">
              <a:off x="8618" y="11668"/>
              <a:ext cx="511" cy="33"/>
            </a:xfrm>
            <a:prstGeom prst="straightConnector1">
              <a:avLst/>
            </a:prstGeom>
            <a:noFill/>
            <a:ln w="9525">
              <a:solidFill>
                <a:schemeClr val="tx1"/>
              </a:solidFill>
              <a:round/>
              <a:headEnd/>
              <a:tailEnd type="triangle" w="med" len="med"/>
            </a:ln>
          </p:spPr>
        </p:cxnSp>
        <p:sp>
          <p:nvSpPr>
            <p:cNvPr id="133" name="Text Box 22"/>
            <p:cNvSpPr txBox="1">
              <a:spLocks noChangeArrowheads="1"/>
            </p:cNvSpPr>
            <p:nvPr/>
          </p:nvSpPr>
          <p:spPr bwMode="auto">
            <a:xfrm>
              <a:off x="2727" y="10499"/>
              <a:ext cx="624" cy="354"/>
            </a:xfrm>
            <a:prstGeom prst="rect">
              <a:avLst/>
            </a:prstGeom>
            <a:noFill/>
            <a:ln w="9525">
              <a:noFill/>
              <a:miter lim="800000"/>
              <a:headEnd/>
              <a:tailEnd/>
            </a:ln>
          </p:spPr>
          <p:txBody>
            <a:bodyPr lIns="0" tIns="0" rIns="0" bIns="0"/>
            <a:lstStyle/>
            <a:p>
              <a:pPr algn="ctr">
                <a:spcAft>
                  <a:spcPts val="1000"/>
                </a:spcAft>
              </a:pPr>
              <a:r>
                <a:rPr lang="en-US" sz="1400" i="1">
                  <a:cs typeface="Arial" charset="0"/>
                </a:rPr>
                <a:t>f</a:t>
              </a:r>
              <a:r>
                <a:rPr lang="ru-RU" sz="1400" baseline="-25000">
                  <a:cs typeface="Arial" charset="0"/>
                </a:rPr>
                <a:t>ККЛ</a:t>
              </a:r>
              <a:endParaRPr lang="ru-RU" sz="1400">
                <a:cs typeface="Arial" charset="0"/>
              </a:endParaRPr>
            </a:p>
          </p:txBody>
        </p:sp>
        <p:sp>
          <p:nvSpPr>
            <p:cNvPr id="134" name="Text Box 23"/>
            <p:cNvSpPr txBox="1">
              <a:spLocks noChangeArrowheads="1"/>
            </p:cNvSpPr>
            <p:nvPr/>
          </p:nvSpPr>
          <p:spPr bwMode="auto">
            <a:xfrm>
              <a:off x="4041" y="9973"/>
              <a:ext cx="573" cy="309"/>
            </a:xfrm>
            <a:prstGeom prst="rect">
              <a:avLst/>
            </a:prstGeom>
            <a:noFill/>
            <a:ln w="9525">
              <a:noFill/>
              <a:miter lim="800000"/>
              <a:headEnd/>
              <a:tailEnd/>
            </a:ln>
          </p:spPr>
          <p:txBody>
            <a:bodyPr lIns="0" tIns="0" rIns="0" bIns="0"/>
            <a:lstStyle/>
            <a:p>
              <a:pPr algn="ctr">
                <a:spcAft>
                  <a:spcPts val="1000"/>
                </a:spcAft>
              </a:pPr>
              <a:r>
                <a:rPr lang="en-US" sz="1400" i="1">
                  <a:cs typeface="Arial" charset="0"/>
                </a:rPr>
                <a:t>f</a:t>
              </a:r>
              <a:r>
                <a:rPr lang="ru-RU" sz="1400" baseline="-25000">
                  <a:cs typeface="Arial" charset="0"/>
                </a:rPr>
                <a:t>ОГ</a:t>
              </a:r>
              <a:endParaRPr lang="ru-RU" sz="1400">
                <a:cs typeface="Arial" charset="0"/>
              </a:endParaRPr>
            </a:p>
          </p:txBody>
        </p:sp>
        <p:sp>
          <p:nvSpPr>
            <p:cNvPr id="135" name="Text Box 24"/>
            <p:cNvSpPr txBox="1">
              <a:spLocks noChangeArrowheads="1"/>
            </p:cNvSpPr>
            <p:nvPr/>
          </p:nvSpPr>
          <p:spPr bwMode="auto">
            <a:xfrm>
              <a:off x="4510" y="10495"/>
              <a:ext cx="572" cy="309"/>
            </a:xfrm>
            <a:prstGeom prst="rect">
              <a:avLst/>
            </a:prstGeom>
            <a:noFill/>
            <a:ln w="9525">
              <a:noFill/>
              <a:miter lim="800000"/>
              <a:headEnd/>
              <a:tailEnd/>
            </a:ln>
          </p:spPr>
          <p:txBody>
            <a:bodyPr lIns="0" tIns="0" rIns="0" bIns="0"/>
            <a:lstStyle/>
            <a:p>
              <a:pPr algn="ctr">
                <a:spcAft>
                  <a:spcPts val="1000"/>
                </a:spcAft>
              </a:pPr>
              <a:r>
                <a:rPr lang="en-US" sz="1400" i="1">
                  <a:cs typeface="Arial" charset="0"/>
                </a:rPr>
                <a:t>f</a:t>
              </a:r>
              <a:r>
                <a:rPr lang="ru-RU" sz="1400" baseline="-25000">
                  <a:cs typeface="Arial" charset="0"/>
                </a:rPr>
                <a:t>ПЧ</a:t>
              </a:r>
              <a:endParaRPr lang="ru-RU" sz="1400">
                <a:cs typeface="Arial" charset="0"/>
              </a:endParaRPr>
            </a:p>
          </p:txBody>
        </p:sp>
        <p:grpSp>
          <p:nvGrpSpPr>
            <p:cNvPr id="4" name="Group 25"/>
            <p:cNvGrpSpPr>
              <a:grpSpLocks/>
            </p:cNvGrpSpPr>
            <p:nvPr/>
          </p:nvGrpSpPr>
          <p:grpSpPr bwMode="auto">
            <a:xfrm>
              <a:off x="5097" y="9840"/>
              <a:ext cx="1231" cy="1672"/>
              <a:chOff x="4920" y="11340"/>
              <a:chExt cx="1274" cy="1672"/>
            </a:xfrm>
          </p:grpSpPr>
          <p:sp>
            <p:nvSpPr>
              <p:cNvPr id="138" name="AutoShape 26"/>
              <p:cNvSpPr>
                <a:spLocks noChangeArrowheads="1"/>
              </p:cNvSpPr>
              <p:nvPr/>
            </p:nvSpPr>
            <p:spPr bwMode="auto">
              <a:xfrm rot="5400000">
                <a:off x="4849" y="11898"/>
                <a:ext cx="1185" cy="1043"/>
              </a:xfrm>
              <a:prstGeom prst="triangle">
                <a:avLst>
                  <a:gd name="adj" fmla="val 50000"/>
                </a:avLst>
              </a:prstGeom>
              <a:solidFill>
                <a:srgbClr val="9966FF"/>
              </a:solidFill>
              <a:ln w="9525">
                <a:solidFill>
                  <a:schemeClr val="tx1"/>
                </a:solidFill>
                <a:miter lim="800000"/>
                <a:headEnd/>
                <a:tailEnd/>
              </a:ln>
            </p:spPr>
            <p:txBody>
              <a:bodyPr/>
              <a:lstStyle/>
              <a:p>
                <a:endParaRPr lang="ru-RU" sz="1400">
                  <a:cs typeface="Arial" charset="0"/>
                </a:endParaRPr>
              </a:p>
            </p:txBody>
          </p:sp>
          <p:sp>
            <p:nvSpPr>
              <p:cNvPr id="139" name="Text Box 27"/>
              <p:cNvSpPr txBox="1">
                <a:spLocks noChangeArrowheads="1"/>
              </p:cNvSpPr>
              <p:nvPr/>
            </p:nvSpPr>
            <p:spPr bwMode="auto">
              <a:xfrm>
                <a:off x="5146" y="11340"/>
                <a:ext cx="1048" cy="450"/>
              </a:xfrm>
              <a:prstGeom prst="rect">
                <a:avLst/>
              </a:prstGeom>
              <a:noFill/>
              <a:ln w="9525">
                <a:noFill/>
                <a:miter lim="800000"/>
                <a:headEnd/>
                <a:tailEnd/>
              </a:ln>
            </p:spPr>
            <p:txBody>
              <a:bodyPr lIns="0" tIns="0" rIns="0" bIns="0"/>
              <a:lstStyle/>
              <a:p>
                <a:pPr>
                  <a:spcAft>
                    <a:spcPts val="1000"/>
                  </a:spcAft>
                </a:pPr>
                <a:r>
                  <a:rPr lang="ru-RU" sz="1400">
                    <a:cs typeface="Arial" charset="0"/>
                  </a:rPr>
                  <a:t>МШУ</a:t>
                </a:r>
              </a:p>
            </p:txBody>
          </p:sp>
        </p:grpSp>
        <p:sp>
          <p:nvSpPr>
            <p:cNvPr id="137" name="Rectangle 28"/>
            <p:cNvSpPr>
              <a:spLocks noChangeArrowheads="1"/>
            </p:cNvSpPr>
            <p:nvPr/>
          </p:nvSpPr>
          <p:spPr bwMode="auto">
            <a:xfrm>
              <a:off x="2466" y="10665"/>
              <a:ext cx="149" cy="540"/>
            </a:xfrm>
            <a:prstGeom prst="rect">
              <a:avLst/>
            </a:prstGeom>
            <a:noFill/>
            <a:ln w="9525">
              <a:solidFill>
                <a:schemeClr val="tx1"/>
              </a:solidFill>
              <a:miter lim="800000"/>
              <a:headEnd/>
              <a:tailEnd/>
            </a:ln>
          </p:spPr>
          <p:txBody>
            <a:bodyPr/>
            <a:lstStyle/>
            <a:p>
              <a:endParaRPr lang="ru-RU" sz="1400">
                <a:cs typeface="Arial" charset="0"/>
              </a:endParaRPr>
            </a:p>
          </p:txBody>
        </p:sp>
      </p:grpSp>
      <p:grpSp>
        <p:nvGrpSpPr>
          <p:cNvPr id="5" name="Group 2"/>
          <p:cNvGrpSpPr>
            <a:grpSpLocks/>
          </p:cNvGrpSpPr>
          <p:nvPr/>
        </p:nvGrpSpPr>
        <p:grpSpPr bwMode="auto">
          <a:xfrm>
            <a:off x="5004048" y="1363141"/>
            <a:ext cx="3910012" cy="3001963"/>
            <a:chOff x="814" y="8715"/>
            <a:chExt cx="7058" cy="5850"/>
          </a:xfrm>
        </p:grpSpPr>
        <p:sp>
          <p:nvSpPr>
            <p:cNvPr id="141" name="Text Box 3"/>
            <p:cNvSpPr txBox="1">
              <a:spLocks noChangeArrowheads="1"/>
            </p:cNvSpPr>
            <p:nvPr/>
          </p:nvSpPr>
          <p:spPr bwMode="auto">
            <a:xfrm>
              <a:off x="814" y="10403"/>
              <a:ext cx="1800" cy="4158"/>
            </a:xfrm>
            <a:prstGeom prst="rect">
              <a:avLst/>
            </a:prstGeom>
            <a:solidFill>
              <a:srgbClr val="FFC000"/>
            </a:solidFill>
            <a:ln w="9525">
              <a:solidFill>
                <a:schemeClr val="tx1"/>
              </a:solidFill>
              <a:miter lim="800000"/>
              <a:headEnd/>
              <a:tailEnd/>
            </a:ln>
          </p:spPr>
          <p:txBody>
            <a:bodyPr lIns="0" tIns="0" rIns="0" bIns="0"/>
            <a:lstStyle/>
            <a:p>
              <a:pPr>
                <a:spcAft>
                  <a:spcPts val="1000"/>
                </a:spcAft>
              </a:pPr>
              <a:endParaRPr lang="en-US" sz="1400">
                <a:cs typeface="Arial" charset="0"/>
              </a:endParaRPr>
            </a:p>
            <a:p>
              <a:pPr>
                <a:spcAft>
                  <a:spcPts val="1000"/>
                </a:spcAft>
              </a:pPr>
              <a:endParaRPr lang="en-US" sz="1400">
                <a:cs typeface="Arial" charset="0"/>
              </a:endParaRPr>
            </a:p>
            <a:p>
              <a:pPr algn="ctr"/>
              <a:r>
                <a:rPr lang="ru-RU" sz="1400">
                  <a:cs typeface="Arial" charset="0"/>
                </a:rPr>
                <a:t>Криостат замкнутого цикла </a:t>
              </a:r>
              <a:r>
                <a:rPr lang="en-US" sz="1400">
                  <a:cs typeface="Arial" charset="0"/>
                </a:rPr>
                <a:t>DISPLEX</a:t>
              </a:r>
              <a:r>
                <a:rPr lang="ru-RU" sz="1400">
                  <a:cs typeface="Arial" charset="0"/>
                </a:rPr>
                <a:t> </a:t>
              </a:r>
            </a:p>
            <a:p>
              <a:pPr algn="ctr"/>
              <a:r>
                <a:rPr lang="en-US" sz="1400">
                  <a:cs typeface="Arial" charset="0"/>
                </a:rPr>
                <a:t>DE</a:t>
              </a:r>
              <a:r>
                <a:rPr lang="ru-RU" sz="1400">
                  <a:cs typeface="Arial" charset="0"/>
                </a:rPr>
                <a:t>-202</a:t>
              </a:r>
              <a:r>
                <a:rPr lang="en-US" sz="1400">
                  <a:cs typeface="Arial" charset="0"/>
                </a:rPr>
                <a:t>S</a:t>
              </a:r>
              <a:endParaRPr lang="ru-RU" sz="1400">
                <a:cs typeface="Arial" charset="0"/>
              </a:endParaRPr>
            </a:p>
          </p:txBody>
        </p:sp>
        <p:sp>
          <p:nvSpPr>
            <p:cNvPr id="142" name="Text Box 4"/>
            <p:cNvSpPr txBox="1">
              <a:spLocks noChangeArrowheads="1"/>
            </p:cNvSpPr>
            <p:nvPr/>
          </p:nvSpPr>
          <p:spPr bwMode="auto">
            <a:xfrm>
              <a:off x="3846" y="11865"/>
              <a:ext cx="2257" cy="1350"/>
            </a:xfrm>
            <a:prstGeom prst="rect">
              <a:avLst/>
            </a:prstGeom>
            <a:solidFill>
              <a:srgbClr val="92D050"/>
            </a:solidFill>
            <a:ln w="9525">
              <a:solidFill>
                <a:schemeClr val="tx1"/>
              </a:solidFill>
              <a:miter lim="800000"/>
              <a:headEnd/>
              <a:tailEnd/>
            </a:ln>
          </p:spPr>
          <p:txBody>
            <a:bodyPr lIns="0" tIns="0" rIns="0" bIns="0"/>
            <a:lstStyle/>
            <a:p>
              <a:pPr algn="ctr">
                <a:spcAft>
                  <a:spcPts val="1000"/>
                </a:spcAft>
              </a:pPr>
              <a:r>
                <a:rPr lang="ru-RU" sz="1400" dirty="0">
                  <a:cs typeface="Arial" charset="0"/>
                </a:rPr>
                <a:t>Блок управления температурой</a:t>
              </a:r>
            </a:p>
          </p:txBody>
        </p:sp>
        <p:sp>
          <p:nvSpPr>
            <p:cNvPr id="143" name="Text Box 5"/>
            <p:cNvSpPr txBox="1">
              <a:spLocks noChangeArrowheads="1"/>
            </p:cNvSpPr>
            <p:nvPr/>
          </p:nvSpPr>
          <p:spPr bwMode="auto">
            <a:xfrm>
              <a:off x="3846" y="13563"/>
              <a:ext cx="2369" cy="1002"/>
            </a:xfrm>
            <a:prstGeom prst="rect">
              <a:avLst/>
            </a:prstGeom>
            <a:solidFill>
              <a:srgbClr val="00B0F0"/>
            </a:solidFill>
            <a:ln w="9525">
              <a:solidFill>
                <a:schemeClr val="tx1"/>
              </a:solidFill>
              <a:miter lim="800000"/>
              <a:headEnd/>
              <a:tailEnd/>
            </a:ln>
          </p:spPr>
          <p:txBody>
            <a:bodyPr lIns="0" tIns="0" rIns="0" bIns="0" anchor="ctr"/>
            <a:lstStyle/>
            <a:p>
              <a:pPr algn="ctr">
                <a:spcAft>
                  <a:spcPts val="1000"/>
                </a:spcAft>
              </a:pPr>
              <a:r>
                <a:rPr lang="ru-RU" sz="1400">
                  <a:cs typeface="Arial" charset="0"/>
                </a:rPr>
                <a:t>Компрессор</a:t>
              </a:r>
            </a:p>
          </p:txBody>
        </p:sp>
        <p:sp>
          <p:nvSpPr>
            <p:cNvPr id="144" name="AutoShape 6"/>
            <p:cNvSpPr>
              <a:spLocks noChangeArrowheads="1"/>
            </p:cNvSpPr>
            <p:nvPr/>
          </p:nvSpPr>
          <p:spPr bwMode="auto">
            <a:xfrm rot="5400000">
              <a:off x="3037" y="12175"/>
              <a:ext cx="435" cy="768"/>
            </a:xfrm>
            <a:prstGeom prst="downArrow">
              <a:avLst>
                <a:gd name="adj1" fmla="val 53991"/>
                <a:gd name="adj2" fmla="val 66795"/>
              </a:avLst>
            </a:prstGeom>
            <a:noFill/>
            <a:ln w="9525">
              <a:solidFill>
                <a:schemeClr val="tx1"/>
              </a:solidFill>
              <a:miter lim="800000"/>
              <a:headEnd/>
              <a:tailEnd/>
            </a:ln>
          </p:spPr>
          <p:txBody>
            <a:bodyPr/>
            <a:lstStyle/>
            <a:p>
              <a:endParaRPr lang="ru-RU" sz="1400">
                <a:cs typeface="Arial" charset="0"/>
              </a:endParaRPr>
            </a:p>
          </p:txBody>
        </p:sp>
        <p:sp>
          <p:nvSpPr>
            <p:cNvPr id="145" name="AutoShape 7"/>
            <p:cNvSpPr>
              <a:spLocks noChangeArrowheads="1"/>
            </p:cNvSpPr>
            <p:nvPr/>
          </p:nvSpPr>
          <p:spPr bwMode="auto">
            <a:xfrm rot="5400000">
              <a:off x="3052" y="13626"/>
              <a:ext cx="435" cy="768"/>
            </a:xfrm>
            <a:prstGeom prst="downArrow">
              <a:avLst>
                <a:gd name="adj1" fmla="val 53991"/>
                <a:gd name="adj2" fmla="val 66795"/>
              </a:avLst>
            </a:prstGeom>
            <a:noFill/>
            <a:ln w="9525">
              <a:solidFill>
                <a:schemeClr val="tx1"/>
              </a:solidFill>
              <a:miter lim="800000"/>
              <a:headEnd/>
              <a:tailEnd/>
            </a:ln>
          </p:spPr>
          <p:txBody>
            <a:bodyPr/>
            <a:lstStyle/>
            <a:p>
              <a:endParaRPr lang="ru-RU" sz="1400">
                <a:cs typeface="Arial" charset="0"/>
              </a:endParaRPr>
            </a:p>
          </p:txBody>
        </p:sp>
        <p:sp>
          <p:nvSpPr>
            <p:cNvPr id="146" name="Text Box 8"/>
            <p:cNvSpPr txBox="1">
              <a:spLocks noChangeArrowheads="1"/>
            </p:cNvSpPr>
            <p:nvPr/>
          </p:nvSpPr>
          <p:spPr bwMode="auto">
            <a:xfrm>
              <a:off x="1252" y="10424"/>
              <a:ext cx="1168" cy="1005"/>
            </a:xfrm>
            <a:prstGeom prst="rect">
              <a:avLst/>
            </a:prstGeom>
            <a:solidFill>
              <a:srgbClr val="FFFF00"/>
            </a:solidFill>
            <a:ln w="9525">
              <a:solidFill>
                <a:schemeClr val="tx1"/>
              </a:solidFill>
              <a:miter lim="800000"/>
              <a:headEnd/>
              <a:tailEnd/>
            </a:ln>
          </p:spPr>
          <p:txBody>
            <a:bodyPr lIns="0" tIns="0" rIns="0" bIns="0" anchor="ctr"/>
            <a:lstStyle/>
            <a:p>
              <a:pPr algn="ctr">
                <a:spcAft>
                  <a:spcPts val="1000"/>
                </a:spcAft>
              </a:pPr>
              <a:r>
                <a:rPr lang="ru-RU" sz="1400">
                  <a:cs typeface="Arial" charset="0"/>
                </a:rPr>
                <a:t>ККЛ</a:t>
              </a:r>
            </a:p>
          </p:txBody>
        </p:sp>
        <p:sp>
          <p:nvSpPr>
            <p:cNvPr id="147" name="Text Box 9"/>
            <p:cNvSpPr txBox="1">
              <a:spLocks noChangeArrowheads="1"/>
            </p:cNvSpPr>
            <p:nvPr/>
          </p:nvSpPr>
          <p:spPr bwMode="auto">
            <a:xfrm>
              <a:off x="814" y="8715"/>
              <a:ext cx="1800" cy="1245"/>
            </a:xfrm>
            <a:prstGeom prst="rect">
              <a:avLst/>
            </a:prstGeom>
            <a:solidFill>
              <a:srgbClr val="0066CC"/>
            </a:solidFill>
            <a:ln w="9525">
              <a:solidFill>
                <a:schemeClr val="tx1"/>
              </a:solidFill>
              <a:miter lim="800000"/>
              <a:headEnd/>
              <a:tailEnd/>
            </a:ln>
          </p:spPr>
          <p:txBody>
            <a:bodyPr lIns="0" tIns="0" rIns="0" bIns="0"/>
            <a:lstStyle/>
            <a:p>
              <a:pPr algn="ctr">
                <a:spcAft>
                  <a:spcPts val="1000"/>
                </a:spcAft>
              </a:pPr>
              <a:r>
                <a:rPr lang="ru-RU" sz="1400">
                  <a:solidFill>
                    <a:schemeClr val="bg1"/>
                  </a:solidFill>
                  <a:cs typeface="Arial" charset="0"/>
                </a:rPr>
                <a:t>Блок питания ККЛ</a:t>
              </a:r>
            </a:p>
          </p:txBody>
        </p:sp>
        <p:sp>
          <p:nvSpPr>
            <p:cNvPr id="148" name="Text Box 10"/>
            <p:cNvSpPr txBox="1">
              <a:spLocks noChangeArrowheads="1"/>
            </p:cNvSpPr>
            <p:nvPr/>
          </p:nvSpPr>
          <p:spPr bwMode="auto">
            <a:xfrm>
              <a:off x="3401" y="10424"/>
              <a:ext cx="1088" cy="1005"/>
            </a:xfrm>
            <a:prstGeom prst="rect">
              <a:avLst/>
            </a:prstGeom>
            <a:solidFill>
              <a:srgbClr val="FF6699"/>
            </a:solidFill>
            <a:ln w="9525">
              <a:solidFill>
                <a:schemeClr val="tx1"/>
              </a:solidFill>
              <a:miter lim="800000"/>
              <a:headEnd/>
              <a:tailEnd/>
            </a:ln>
          </p:spPr>
          <p:txBody>
            <a:bodyPr lIns="0" tIns="0" rIns="0" bIns="0" anchor="ctr"/>
            <a:lstStyle/>
            <a:p>
              <a:pPr algn="ctr">
                <a:spcAft>
                  <a:spcPts val="1000"/>
                </a:spcAft>
              </a:pPr>
              <a:r>
                <a:rPr lang="ru-RU" sz="1400">
                  <a:cs typeface="Arial" charset="0"/>
                </a:rPr>
                <a:t>ГС</a:t>
              </a:r>
            </a:p>
          </p:txBody>
        </p:sp>
        <p:sp>
          <p:nvSpPr>
            <p:cNvPr id="149" name="Text Box 11"/>
            <p:cNvSpPr txBox="1">
              <a:spLocks noChangeArrowheads="1"/>
            </p:cNvSpPr>
            <p:nvPr/>
          </p:nvSpPr>
          <p:spPr bwMode="auto">
            <a:xfrm>
              <a:off x="3351" y="8940"/>
              <a:ext cx="1125" cy="1005"/>
            </a:xfrm>
            <a:prstGeom prst="rect">
              <a:avLst/>
            </a:prstGeom>
            <a:solidFill>
              <a:srgbClr val="CC9900"/>
            </a:solidFill>
            <a:ln w="9525">
              <a:solidFill>
                <a:schemeClr val="tx1"/>
              </a:solidFill>
              <a:miter lim="800000"/>
              <a:headEnd/>
              <a:tailEnd/>
            </a:ln>
          </p:spPr>
          <p:txBody>
            <a:bodyPr lIns="0" tIns="0" rIns="0" bIns="0" anchor="ctr"/>
            <a:lstStyle/>
            <a:p>
              <a:pPr algn="ctr">
                <a:spcAft>
                  <a:spcPts val="1000"/>
                </a:spcAft>
              </a:pPr>
              <a:r>
                <a:rPr lang="ru-RU" sz="1400">
                  <a:cs typeface="Arial" charset="0"/>
                </a:rPr>
                <a:t>ОГ</a:t>
              </a:r>
            </a:p>
          </p:txBody>
        </p:sp>
        <p:sp>
          <p:nvSpPr>
            <p:cNvPr id="150" name="Text Box 14"/>
            <p:cNvSpPr txBox="1">
              <a:spLocks noChangeArrowheads="1"/>
            </p:cNvSpPr>
            <p:nvPr/>
          </p:nvSpPr>
          <p:spPr bwMode="auto">
            <a:xfrm>
              <a:off x="6494" y="10424"/>
              <a:ext cx="1378" cy="1005"/>
            </a:xfrm>
            <a:prstGeom prst="rect">
              <a:avLst/>
            </a:prstGeom>
            <a:solidFill>
              <a:srgbClr val="00FF00"/>
            </a:solidFill>
            <a:ln w="9525">
              <a:solidFill>
                <a:schemeClr val="tx1"/>
              </a:solidFill>
              <a:miter lim="800000"/>
              <a:headEnd/>
              <a:tailEnd/>
            </a:ln>
          </p:spPr>
          <p:txBody>
            <a:bodyPr lIns="0" tIns="0" rIns="0" bIns="0" anchor="ctr"/>
            <a:lstStyle/>
            <a:p>
              <a:pPr algn="ctr">
                <a:spcAft>
                  <a:spcPts val="1000"/>
                </a:spcAft>
              </a:pPr>
              <a:r>
                <a:rPr lang="ru-RU" sz="1400">
                  <a:cs typeface="Arial" charset="0"/>
                </a:rPr>
                <a:t>АС</a:t>
              </a:r>
            </a:p>
          </p:txBody>
        </p:sp>
        <p:cxnSp>
          <p:nvCxnSpPr>
            <p:cNvPr id="151" name="AutoShape 15"/>
            <p:cNvCxnSpPr>
              <a:cxnSpLocks noChangeShapeType="1"/>
            </p:cNvCxnSpPr>
            <p:nvPr/>
          </p:nvCxnSpPr>
          <p:spPr bwMode="auto">
            <a:xfrm flipV="1">
              <a:off x="1770" y="9973"/>
              <a:ext cx="1" cy="451"/>
            </a:xfrm>
            <a:prstGeom prst="straightConnector1">
              <a:avLst/>
            </a:prstGeom>
            <a:noFill/>
            <a:ln w="9525">
              <a:solidFill>
                <a:schemeClr val="tx1"/>
              </a:solidFill>
              <a:round/>
              <a:headEnd type="triangle" w="med" len="med"/>
              <a:tailEnd/>
            </a:ln>
          </p:spPr>
        </p:cxnSp>
        <p:cxnSp>
          <p:nvCxnSpPr>
            <p:cNvPr id="152" name="AutoShape 16"/>
            <p:cNvCxnSpPr>
              <a:cxnSpLocks noChangeShapeType="1"/>
              <a:stCxn id="160" idx="3"/>
            </p:cNvCxnSpPr>
            <p:nvPr/>
          </p:nvCxnSpPr>
          <p:spPr bwMode="auto">
            <a:xfrm>
              <a:off x="2615" y="10935"/>
              <a:ext cx="786" cy="1"/>
            </a:xfrm>
            <a:prstGeom prst="straightConnector1">
              <a:avLst/>
            </a:prstGeom>
            <a:noFill/>
            <a:ln w="9525">
              <a:solidFill>
                <a:schemeClr val="tx1"/>
              </a:solidFill>
              <a:round/>
              <a:headEnd/>
              <a:tailEnd type="triangle" w="med" len="med"/>
            </a:ln>
          </p:spPr>
        </p:cxnSp>
        <p:cxnSp>
          <p:nvCxnSpPr>
            <p:cNvPr id="153" name="AutoShape 17"/>
            <p:cNvCxnSpPr>
              <a:cxnSpLocks noChangeShapeType="1"/>
            </p:cNvCxnSpPr>
            <p:nvPr/>
          </p:nvCxnSpPr>
          <p:spPr bwMode="auto">
            <a:xfrm flipV="1">
              <a:off x="3967" y="9960"/>
              <a:ext cx="0" cy="464"/>
            </a:xfrm>
            <a:prstGeom prst="straightConnector1">
              <a:avLst/>
            </a:prstGeom>
            <a:noFill/>
            <a:ln w="9525">
              <a:solidFill>
                <a:schemeClr val="tx1"/>
              </a:solidFill>
              <a:round/>
              <a:headEnd type="triangle" w="med" len="med"/>
              <a:tailEnd/>
            </a:ln>
          </p:spPr>
        </p:cxnSp>
        <p:cxnSp>
          <p:nvCxnSpPr>
            <p:cNvPr id="154" name="AutoShape 18"/>
            <p:cNvCxnSpPr>
              <a:cxnSpLocks noChangeShapeType="1"/>
            </p:cNvCxnSpPr>
            <p:nvPr/>
          </p:nvCxnSpPr>
          <p:spPr bwMode="auto">
            <a:xfrm>
              <a:off x="4489" y="10936"/>
              <a:ext cx="609" cy="0"/>
            </a:xfrm>
            <a:prstGeom prst="straightConnector1">
              <a:avLst/>
            </a:prstGeom>
            <a:noFill/>
            <a:ln w="9525">
              <a:solidFill>
                <a:schemeClr val="tx1"/>
              </a:solidFill>
              <a:round/>
              <a:headEnd/>
              <a:tailEnd type="triangle" w="med" len="med"/>
            </a:ln>
          </p:spPr>
        </p:cxnSp>
        <p:cxnSp>
          <p:nvCxnSpPr>
            <p:cNvPr id="155" name="AutoShape 21"/>
            <p:cNvCxnSpPr>
              <a:cxnSpLocks noChangeShapeType="1"/>
            </p:cNvCxnSpPr>
            <p:nvPr/>
          </p:nvCxnSpPr>
          <p:spPr bwMode="auto">
            <a:xfrm>
              <a:off x="6103" y="10919"/>
              <a:ext cx="391" cy="0"/>
            </a:xfrm>
            <a:prstGeom prst="straightConnector1">
              <a:avLst/>
            </a:prstGeom>
            <a:noFill/>
            <a:ln w="9525">
              <a:solidFill>
                <a:schemeClr val="tx1"/>
              </a:solidFill>
              <a:round/>
              <a:headEnd/>
              <a:tailEnd type="triangle" w="med" len="med"/>
            </a:ln>
          </p:spPr>
        </p:cxnSp>
        <p:sp>
          <p:nvSpPr>
            <p:cNvPr id="156" name="Text Box 22"/>
            <p:cNvSpPr txBox="1">
              <a:spLocks noChangeArrowheads="1"/>
            </p:cNvSpPr>
            <p:nvPr/>
          </p:nvSpPr>
          <p:spPr bwMode="auto">
            <a:xfrm>
              <a:off x="2727" y="10499"/>
              <a:ext cx="624" cy="354"/>
            </a:xfrm>
            <a:prstGeom prst="rect">
              <a:avLst/>
            </a:prstGeom>
            <a:noFill/>
            <a:ln w="9525">
              <a:noFill/>
              <a:miter lim="800000"/>
              <a:headEnd/>
              <a:tailEnd/>
            </a:ln>
          </p:spPr>
          <p:txBody>
            <a:bodyPr lIns="0" tIns="0" rIns="0" bIns="0"/>
            <a:lstStyle/>
            <a:p>
              <a:pPr algn="ctr">
                <a:spcAft>
                  <a:spcPts val="1000"/>
                </a:spcAft>
              </a:pPr>
              <a:r>
                <a:rPr lang="en-US" sz="1400" i="1">
                  <a:cs typeface="Arial" charset="0"/>
                </a:rPr>
                <a:t>f</a:t>
              </a:r>
              <a:r>
                <a:rPr lang="ru-RU" sz="1400" baseline="-25000">
                  <a:cs typeface="Arial" charset="0"/>
                </a:rPr>
                <a:t>ККЛ</a:t>
              </a:r>
              <a:endParaRPr lang="ru-RU" sz="1400">
                <a:cs typeface="Arial" charset="0"/>
              </a:endParaRPr>
            </a:p>
          </p:txBody>
        </p:sp>
        <p:sp>
          <p:nvSpPr>
            <p:cNvPr id="157" name="Text Box 23"/>
            <p:cNvSpPr txBox="1">
              <a:spLocks noChangeArrowheads="1"/>
            </p:cNvSpPr>
            <p:nvPr/>
          </p:nvSpPr>
          <p:spPr bwMode="auto">
            <a:xfrm>
              <a:off x="4041" y="9973"/>
              <a:ext cx="573" cy="309"/>
            </a:xfrm>
            <a:prstGeom prst="rect">
              <a:avLst/>
            </a:prstGeom>
            <a:noFill/>
            <a:ln w="9525">
              <a:noFill/>
              <a:miter lim="800000"/>
              <a:headEnd/>
              <a:tailEnd/>
            </a:ln>
          </p:spPr>
          <p:txBody>
            <a:bodyPr lIns="0" tIns="0" rIns="0" bIns="0"/>
            <a:lstStyle/>
            <a:p>
              <a:pPr algn="ctr">
                <a:spcAft>
                  <a:spcPts val="1000"/>
                </a:spcAft>
              </a:pPr>
              <a:r>
                <a:rPr lang="en-US" sz="1400" i="1">
                  <a:cs typeface="Arial" charset="0"/>
                </a:rPr>
                <a:t>f</a:t>
              </a:r>
              <a:r>
                <a:rPr lang="ru-RU" sz="1400" baseline="-25000">
                  <a:cs typeface="Arial" charset="0"/>
                </a:rPr>
                <a:t>ОГ</a:t>
              </a:r>
              <a:endParaRPr lang="ru-RU" sz="1400">
                <a:cs typeface="Arial" charset="0"/>
              </a:endParaRPr>
            </a:p>
          </p:txBody>
        </p:sp>
        <p:sp>
          <p:nvSpPr>
            <p:cNvPr id="158" name="Text Box 24"/>
            <p:cNvSpPr txBox="1">
              <a:spLocks noChangeArrowheads="1"/>
            </p:cNvSpPr>
            <p:nvPr/>
          </p:nvSpPr>
          <p:spPr bwMode="auto">
            <a:xfrm>
              <a:off x="4510" y="10495"/>
              <a:ext cx="572" cy="309"/>
            </a:xfrm>
            <a:prstGeom prst="rect">
              <a:avLst/>
            </a:prstGeom>
            <a:noFill/>
            <a:ln w="9525">
              <a:noFill/>
              <a:miter lim="800000"/>
              <a:headEnd/>
              <a:tailEnd/>
            </a:ln>
          </p:spPr>
          <p:txBody>
            <a:bodyPr lIns="0" tIns="0" rIns="0" bIns="0"/>
            <a:lstStyle/>
            <a:p>
              <a:pPr algn="ctr">
                <a:spcAft>
                  <a:spcPts val="1000"/>
                </a:spcAft>
              </a:pPr>
              <a:r>
                <a:rPr lang="en-US" sz="1400" i="1">
                  <a:cs typeface="Arial" charset="0"/>
                </a:rPr>
                <a:t>f</a:t>
              </a:r>
              <a:r>
                <a:rPr lang="ru-RU" sz="1400" baseline="-25000">
                  <a:cs typeface="Arial" charset="0"/>
                </a:rPr>
                <a:t>ПЧ</a:t>
              </a:r>
              <a:endParaRPr lang="ru-RU" sz="1400">
                <a:cs typeface="Arial" charset="0"/>
              </a:endParaRPr>
            </a:p>
          </p:txBody>
        </p:sp>
        <p:grpSp>
          <p:nvGrpSpPr>
            <p:cNvPr id="6" name="Group 25"/>
            <p:cNvGrpSpPr>
              <a:grpSpLocks/>
            </p:cNvGrpSpPr>
            <p:nvPr/>
          </p:nvGrpSpPr>
          <p:grpSpPr bwMode="auto">
            <a:xfrm>
              <a:off x="5097" y="9840"/>
              <a:ext cx="1231" cy="1672"/>
              <a:chOff x="4920" y="11340"/>
              <a:chExt cx="1274" cy="1672"/>
            </a:xfrm>
          </p:grpSpPr>
          <p:sp>
            <p:nvSpPr>
              <p:cNvPr id="161" name="AutoShape 26"/>
              <p:cNvSpPr>
                <a:spLocks noChangeArrowheads="1"/>
              </p:cNvSpPr>
              <p:nvPr/>
            </p:nvSpPr>
            <p:spPr bwMode="auto">
              <a:xfrm rot="5400000">
                <a:off x="4849" y="11898"/>
                <a:ext cx="1185" cy="1043"/>
              </a:xfrm>
              <a:prstGeom prst="triangle">
                <a:avLst>
                  <a:gd name="adj" fmla="val 50000"/>
                </a:avLst>
              </a:prstGeom>
              <a:solidFill>
                <a:srgbClr val="9966FF"/>
              </a:solidFill>
              <a:ln w="9525">
                <a:solidFill>
                  <a:schemeClr val="tx1"/>
                </a:solidFill>
                <a:miter lim="800000"/>
                <a:headEnd/>
                <a:tailEnd/>
              </a:ln>
            </p:spPr>
            <p:txBody>
              <a:bodyPr/>
              <a:lstStyle/>
              <a:p>
                <a:endParaRPr lang="ru-RU" sz="1400">
                  <a:cs typeface="Arial" charset="0"/>
                </a:endParaRPr>
              </a:p>
            </p:txBody>
          </p:sp>
          <p:sp>
            <p:nvSpPr>
              <p:cNvPr id="162" name="Text Box 27"/>
              <p:cNvSpPr txBox="1">
                <a:spLocks noChangeArrowheads="1"/>
              </p:cNvSpPr>
              <p:nvPr/>
            </p:nvSpPr>
            <p:spPr bwMode="auto">
              <a:xfrm>
                <a:off x="5146" y="11340"/>
                <a:ext cx="1048" cy="450"/>
              </a:xfrm>
              <a:prstGeom prst="rect">
                <a:avLst/>
              </a:prstGeom>
              <a:noFill/>
              <a:ln w="9525">
                <a:noFill/>
                <a:miter lim="800000"/>
                <a:headEnd/>
                <a:tailEnd/>
              </a:ln>
            </p:spPr>
            <p:txBody>
              <a:bodyPr lIns="0" tIns="0" rIns="0" bIns="0"/>
              <a:lstStyle/>
              <a:p>
                <a:pPr>
                  <a:spcAft>
                    <a:spcPts val="1000"/>
                  </a:spcAft>
                </a:pPr>
                <a:r>
                  <a:rPr lang="ru-RU" sz="1400">
                    <a:cs typeface="Arial" charset="0"/>
                  </a:rPr>
                  <a:t>МШУ</a:t>
                </a:r>
              </a:p>
            </p:txBody>
          </p:sp>
        </p:grpSp>
        <p:sp>
          <p:nvSpPr>
            <p:cNvPr id="160" name="Rectangle 28"/>
            <p:cNvSpPr>
              <a:spLocks noChangeArrowheads="1"/>
            </p:cNvSpPr>
            <p:nvPr/>
          </p:nvSpPr>
          <p:spPr bwMode="auto">
            <a:xfrm>
              <a:off x="2466" y="10665"/>
              <a:ext cx="149" cy="540"/>
            </a:xfrm>
            <a:prstGeom prst="rect">
              <a:avLst/>
            </a:prstGeom>
            <a:noFill/>
            <a:ln w="9525">
              <a:solidFill>
                <a:schemeClr val="tx1"/>
              </a:solidFill>
              <a:miter lim="800000"/>
              <a:headEnd/>
              <a:tailEnd/>
            </a:ln>
          </p:spPr>
          <p:txBody>
            <a:bodyPr/>
            <a:lstStyle/>
            <a:p>
              <a:endParaRPr lang="ru-RU" sz="1400">
                <a:cs typeface="Arial" charset="0"/>
              </a:endParaRPr>
            </a:p>
          </p:txBody>
        </p:sp>
      </p:grpSp>
      <p:sp>
        <p:nvSpPr>
          <p:cNvPr id="195" name="Прямоугольник 194"/>
          <p:cNvSpPr/>
          <p:nvPr/>
        </p:nvSpPr>
        <p:spPr>
          <a:xfrm>
            <a:off x="35496" y="4509120"/>
            <a:ext cx="5436096" cy="234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92"/>
          <p:cNvGrpSpPr>
            <a:grpSpLocks/>
          </p:cNvGrpSpPr>
          <p:nvPr/>
        </p:nvGrpSpPr>
        <p:grpSpPr bwMode="auto">
          <a:xfrm>
            <a:off x="107504" y="4507358"/>
            <a:ext cx="5291063" cy="2234010"/>
            <a:chOff x="142549" y="642918"/>
            <a:chExt cx="7499170" cy="3654686"/>
          </a:xfrm>
          <a:noFill/>
        </p:grpSpPr>
        <p:grpSp>
          <p:nvGrpSpPr>
            <p:cNvPr id="8" name="Группа 63"/>
            <p:cNvGrpSpPr>
              <a:grpSpLocks/>
            </p:cNvGrpSpPr>
            <p:nvPr/>
          </p:nvGrpSpPr>
          <p:grpSpPr bwMode="auto">
            <a:xfrm>
              <a:off x="142549" y="642918"/>
              <a:ext cx="7499170" cy="3654686"/>
              <a:chOff x="142549" y="642918"/>
              <a:chExt cx="7499170" cy="3654686"/>
            </a:xfrm>
            <a:grpFill/>
          </p:grpSpPr>
          <p:sp>
            <p:nvSpPr>
              <p:cNvPr id="166" name="Text Box 3"/>
              <p:cNvSpPr txBox="1">
                <a:spLocks noChangeArrowheads="1"/>
              </p:cNvSpPr>
              <p:nvPr/>
            </p:nvSpPr>
            <p:spPr bwMode="auto">
              <a:xfrm>
                <a:off x="142549" y="1714799"/>
                <a:ext cx="1139541" cy="2524057"/>
              </a:xfrm>
              <a:prstGeom prst="rect">
                <a:avLst/>
              </a:prstGeom>
              <a:solidFill>
                <a:srgbClr val="FFC000"/>
              </a:solidFill>
              <a:ln w="9525">
                <a:solidFill>
                  <a:schemeClr val="tx1"/>
                </a:solidFill>
                <a:miter lim="800000"/>
                <a:headEnd/>
                <a:tailEnd/>
              </a:ln>
            </p:spPr>
            <p:txBody>
              <a:bodyPr lIns="0" tIns="0" rIns="0" bIns="0"/>
              <a:lstStyle/>
              <a:p>
                <a:pPr>
                  <a:spcAft>
                    <a:spcPts val="1000"/>
                  </a:spcAft>
                </a:pPr>
                <a:endParaRPr lang="en-US" sz="1200" dirty="0">
                  <a:cs typeface="Arial" charset="0"/>
                </a:endParaRPr>
              </a:p>
              <a:p>
                <a:pPr>
                  <a:spcAft>
                    <a:spcPts val="1000"/>
                  </a:spcAft>
                </a:pPr>
                <a:endParaRPr lang="en-US" sz="1200" dirty="0">
                  <a:cs typeface="Arial" charset="0"/>
                </a:endParaRPr>
              </a:p>
              <a:p>
                <a:pPr algn="ctr"/>
                <a:r>
                  <a:rPr lang="ru-RU" sz="1200" dirty="0">
                    <a:cs typeface="Arial" charset="0"/>
                  </a:rPr>
                  <a:t>Криостат замкнутого цикла </a:t>
                </a:r>
                <a:r>
                  <a:rPr lang="en-US" sz="1200" dirty="0">
                    <a:cs typeface="Arial" charset="0"/>
                  </a:rPr>
                  <a:t>DISPLEX</a:t>
                </a:r>
                <a:r>
                  <a:rPr lang="ru-RU" sz="1200" dirty="0">
                    <a:cs typeface="Arial" charset="0"/>
                  </a:rPr>
                  <a:t> </a:t>
                </a:r>
              </a:p>
              <a:p>
                <a:pPr algn="ctr"/>
                <a:r>
                  <a:rPr lang="en-US" sz="1200" dirty="0">
                    <a:cs typeface="Arial" charset="0"/>
                  </a:rPr>
                  <a:t>DE</a:t>
                </a:r>
                <a:r>
                  <a:rPr lang="ru-RU" sz="1200" dirty="0">
                    <a:cs typeface="Arial" charset="0"/>
                  </a:rPr>
                  <a:t>-202</a:t>
                </a:r>
                <a:r>
                  <a:rPr lang="en-US" sz="1200" dirty="0">
                    <a:cs typeface="Arial" charset="0"/>
                  </a:rPr>
                  <a:t>S</a:t>
                </a:r>
                <a:endParaRPr lang="ru-RU" sz="1200" dirty="0">
                  <a:cs typeface="Arial" charset="0"/>
                </a:endParaRPr>
              </a:p>
            </p:txBody>
          </p:sp>
          <p:sp>
            <p:nvSpPr>
              <p:cNvPr id="167" name="Text Box 4"/>
              <p:cNvSpPr txBox="1">
                <a:spLocks noChangeArrowheads="1"/>
              </p:cNvSpPr>
              <p:nvPr/>
            </p:nvSpPr>
            <p:spPr bwMode="auto">
              <a:xfrm>
                <a:off x="2067680" y="2583104"/>
                <a:ext cx="1588456" cy="857250"/>
              </a:xfrm>
              <a:prstGeom prst="rect">
                <a:avLst/>
              </a:prstGeom>
              <a:solidFill>
                <a:srgbClr val="92D050"/>
              </a:solidFill>
              <a:ln w="9525">
                <a:solidFill>
                  <a:schemeClr val="tx1"/>
                </a:solidFill>
                <a:miter lim="800000"/>
                <a:headEnd/>
                <a:tailEnd/>
              </a:ln>
            </p:spPr>
            <p:txBody>
              <a:bodyPr lIns="0" tIns="0" rIns="0" bIns="0"/>
              <a:lstStyle/>
              <a:p>
                <a:pPr algn="ctr">
                  <a:spcAft>
                    <a:spcPts val="1000"/>
                  </a:spcAft>
                </a:pPr>
                <a:r>
                  <a:rPr lang="ru-RU" sz="1200" dirty="0">
                    <a:cs typeface="Arial" charset="0"/>
                  </a:rPr>
                  <a:t>Блок управления температурой</a:t>
                </a:r>
              </a:p>
            </p:txBody>
          </p:sp>
          <p:sp>
            <p:nvSpPr>
              <p:cNvPr id="168" name="Text Box 5"/>
              <p:cNvSpPr txBox="1">
                <a:spLocks noChangeArrowheads="1"/>
              </p:cNvSpPr>
              <p:nvPr/>
            </p:nvSpPr>
            <p:spPr bwMode="auto">
              <a:xfrm>
                <a:off x="2067680" y="3661335"/>
                <a:ext cx="1504167" cy="636269"/>
              </a:xfrm>
              <a:prstGeom prst="rect">
                <a:avLst/>
              </a:prstGeom>
              <a:solidFill>
                <a:srgbClr val="00B0F0"/>
              </a:solidFill>
              <a:ln w="9525">
                <a:solidFill>
                  <a:schemeClr val="tx1"/>
                </a:solidFill>
                <a:miter lim="800000"/>
                <a:headEnd/>
                <a:tailEnd/>
              </a:ln>
            </p:spPr>
            <p:txBody>
              <a:bodyPr lIns="0" tIns="0" rIns="0" bIns="0" anchor="ctr"/>
              <a:lstStyle/>
              <a:p>
                <a:pPr algn="ctr">
                  <a:spcAft>
                    <a:spcPts val="1000"/>
                  </a:spcAft>
                </a:pPr>
                <a:r>
                  <a:rPr lang="ru-RU" sz="1200">
                    <a:cs typeface="Arial" charset="0"/>
                  </a:rPr>
                  <a:t>Компрессор</a:t>
                </a:r>
              </a:p>
            </p:txBody>
          </p:sp>
          <p:sp>
            <p:nvSpPr>
              <p:cNvPr id="169" name="AutoShape 6"/>
              <p:cNvSpPr>
                <a:spLocks noChangeArrowheads="1"/>
              </p:cNvSpPr>
              <p:nvPr/>
            </p:nvSpPr>
            <p:spPr bwMode="auto">
              <a:xfrm rot="5400000">
                <a:off x="1554002" y="2779978"/>
                <a:ext cx="276225" cy="487632"/>
              </a:xfrm>
              <a:prstGeom prst="downArrow">
                <a:avLst>
                  <a:gd name="adj1" fmla="val 53991"/>
                  <a:gd name="adj2" fmla="val 66797"/>
                </a:avLst>
              </a:prstGeom>
              <a:grpFill/>
              <a:ln w="9525">
                <a:solidFill>
                  <a:schemeClr val="tx1"/>
                </a:solidFill>
                <a:miter lim="800000"/>
                <a:headEnd/>
                <a:tailEnd/>
              </a:ln>
            </p:spPr>
            <p:txBody>
              <a:bodyPr/>
              <a:lstStyle/>
              <a:p>
                <a:endParaRPr lang="ru-RU" sz="1200">
                  <a:cs typeface="Arial" charset="0"/>
                </a:endParaRPr>
              </a:p>
            </p:txBody>
          </p:sp>
          <p:sp>
            <p:nvSpPr>
              <p:cNvPr id="170" name="AutoShape 7"/>
              <p:cNvSpPr>
                <a:spLocks noChangeArrowheads="1"/>
              </p:cNvSpPr>
              <p:nvPr/>
            </p:nvSpPr>
            <p:spPr bwMode="auto">
              <a:xfrm rot="5400000">
                <a:off x="1563526" y="3701386"/>
                <a:ext cx="276225" cy="487632"/>
              </a:xfrm>
              <a:prstGeom prst="downArrow">
                <a:avLst>
                  <a:gd name="adj1" fmla="val 53991"/>
                  <a:gd name="adj2" fmla="val 66797"/>
                </a:avLst>
              </a:prstGeom>
              <a:grpFill/>
              <a:ln w="9525">
                <a:solidFill>
                  <a:schemeClr val="tx1"/>
                </a:solidFill>
                <a:miter lim="800000"/>
                <a:headEnd/>
                <a:tailEnd/>
              </a:ln>
            </p:spPr>
            <p:txBody>
              <a:bodyPr/>
              <a:lstStyle/>
              <a:p>
                <a:endParaRPr lang="ru-RU" sz="1200">
                  <a:cs typeface="Arial" charset="0"/>
                </a:endParaRPr>
              </a:p>
            </p:txBody>
          </p:sp>
          <p:sp>
            <p:nvSpPr>
              <p:cNvPr id="171" name="Text Box 8"/>
              <p:cNvSpPr txBox="1">
                <a:spLocks noChangeArrowheads="1"/>
              </p:cNvSpPr>
              <p:nvPr/>
            </p:nvSpPr>
            <p:spPr bwMode="auto">
              <a:xfrm>
                <a:off x="420652" y="1728134"/>
                <a:ext cx="741607" cy="638175"/>
              </a:xfrm>
              <a:prstGeom prst="rect">
                <a:avLst/>
              </a:prstGeom>
              <a:solidFill>
                <a:srgbClr val="FFFF00"/>
              </a:solidFill>
              <a:ln w="9525">
                <a:solidFill>
                  <a:schemeClr val="tx1"/>
                </a:solidFill>
                <a:miter lim="800000"/>
                <a:headEnd/>
                <a:tailEnd/>
              </a:ln>
            </p:spPr>
            <p:txBody>
              <a:bodyPr lIns="0" tIns="0" rIns="0" bIns="0" anchor="ctr"/>
              <a:lstStyle/>
              <a:p>
                <a:pPr algn="ctr">
                  <a:spcAft>
                    <a:spcPts val="1000"/>
                  </a:spcAft>
                </a:pPr>
                <a:r>
                  <a:rPr lang="ru-RU" sz="1200">
                    <a:cs typeface="Arial" charset="0"/>
                  </a:rPr>
                  <a:t>ККЛ</a:t>
                </a:r>
              </a:p>
            </p:txBody>
          </p:sp>
          <p:sp>
            <p:nvSpPr>
              <p:cNvPr id="172" name="Text Box 9"/>
              <p:cNvSpPr txBox="1">
                <a:spLocks noChangeArrowheads="1"/>
              </p:cNvSpPr>
              <p:nvPr/>
            </p:nvSpPr>
            <p:spPr bwMode="auto">
              <a:xfrm>
                <a:off x="142549" y="642918"/>
                <a:ext cx="1186579" cy="855728"/>
              </a:xfrm>
              <a:prstGeom prst="rect">
                <a:avLst/>
              </a:prstGeom>
              <a:solidFill>
                <a:srgbClr val="0066CC"/>
              </a:solidFill>
              <a:ln w="9525">
                <a:solidFill>
                  <a:schemeClr val="tx1"/>
                </a:solidFill>
                <a:miter lim="800000"/>
                <a:headEnd/>
                <a:tailEnd/>
              </a:ln>
            </p:spPr>
            <p:txBody>
              <a:bodyPr lIns="0" tIns="0" rIns="0" bIns="0"/>
              <a:lstStyle/>
              <a:p>
                <a:pPr algn="ctr">
                  <a:spcAft>
                    <a:spcPts val="1000"/>
                  </a:spcAft>
                </a:pPr>
                <a:r>
                  <a:rPr lang="ru-RU" sz="1200">
                    <a:solidFill>
                      <a:schemeClr val="bg1"/>
                    </a:solidFill>
                    <a:cs typeface="Arial" charset="0"/>
                  </a:rPr>
                  <a:t>Блок питания ККЛ</a:t>
                </a:r>
              </a:p>
            </p:txBody>
          </p:sp>
          <p:sp>
            <p:nvSpPr>
              <p:cNvPr id="173" name="Text Box 10"/>
              <p:cNvSpPr txBox="1">
                <a:spLocks noChangeArrowheads="1"/>
              </p:cNvSpPr>
              <p:nvPr/>
            </p:nvSpPr>
            <p:spPr bwMode="auto">
              <a:xfrm>
                <a:off x="1785133" y="1728134"/>
                <a:ext cx="690812" cy="638175"/>
              </a:xfrm>
              <a:prstGeom prst="rect">
                <a:avLst/>
              </a:prstGeom>
              <a:solidFill>
                <a:srgbClr val="FF6699"/>
              </a:solidFill>
              <a:ln w="9525">
                <a:solidFill>
                  <a:schemeClr val="tx1"/>
                </a:solidFill>
                <a:miter lim="800000"/>
                <a:headEnd/>
                <a:tailEnd/>
              </a:ln>
            </p:spPr>
            <p:txBody>
              <a:bodyPr lIns="0" tIns="0" rIns="0" bIns="0" anchor="ctr"/>
              <a:lstStyle/>
              <a:p>
                <a:pPr algn="ctr">
                  <a:spcAft>
                    <a:spcPts val="1000"/>
                  </a:spcAft>
                </a:pPr>
                <a:r>
                  <a:rPr lang="ru-RU" sz="1200">
                    <a:cs typeface="Arial" charset="0"/>
                  </a:rPr>
                  <a:t>ГС</a:t>
                </a:r>
              </a:p>
            </p:txBody>
          </p:sp>
          <p:sp>
            <p:nvSpPr>
              <p:cNvPr id="174" name="Text Box 11"/>
              <p:cNvSpPr txBox="1">
                <a:spLocks noChangeArrowheads="1"/>
              </p:cNvSpPr>
              <p:nvPr/>
            </p:nvSpPr>
            <p:spPr bwMode="auto">
              <a:xfrm>
                <a:off x="1753386" y="785794"/>
                <a:ext cx="714305" cy="638175"/>
              </a:xfrm>
              <a:prstGeom prst="rect">
                <a:avLst/>
              </a:prstGeom>
              <a:solidFill>
                <a:srgbClr val="CC9900"/>
              </a:solidFill>
              <a:ln w="9525">
                <a:solidFill>
                  <a:schemeClr val="tx1"/>
                </a:solidFill>
                <a:miter lim="800000"/>
                <a:headEnd/>
                <a:tailEnd/>
              </a:ln>
            </p:spPr>
            <p:txBody>
              <a:bodyPr lIns="0" tIns="0" rIns="0" bIns="0" anchor="ctr"/>
              <a:lstStyle/>
              <a:p>
                <a:pPr algn="ctr">
                  <a:spcAft>
                    <a:spcPts val="1000"/>
                  </a:spcAft>
                </a:pPr>
                <a:r>
                  <a:rPr lang="ru-RU" sz="1200">
                    <a:cs typeface="Arial" charset="0"/>
                  </a:rPr>
                  <a:t>ОГ</a:t>
                </a:r>
              </a:p>
            </p:txBody>
          </p:sp>
          <p:sp>
            <p:nvSpPr>
              <p:cNvPr id="175" name="Text Box 12"/>
              <p:cNvSpPr txBox="1">
                <a:spLocks noChangeArrowheads="1"/>
              </p:cNvSpPr>
              <p:nvPr/>
            </p:nvSpPr>
            <p:spPr bwMode="auto">
              <a:xfrm>
                <a:off x="3644865" y="1728134"/>
                <a:ext cx="874944" cy="638175"/>
              </a:xfrm>
              <a:prstGeom prst="rect">
                <a:avLst/>
              </a:prstGeom>
              <a:grpFill/>
              <a:ln w="9525">
                <a:solidFill>
                  <a:schemeClr val="tx1"/>
                </a:solidFill>
                <a:miter lim="800000"/>
                <a:headEnd/>
                <a:tailEnd/>
              </a:ln>
            </p:spPr>
            <p:txBody>
              <a:bodyPr lIns="0" tIns="0" rIns="0" bIns="0" anchor="ctr"/>
              <a:lstStyle/>
              <a:p>
                <a:pPr algn="ctr">
                  <a:spcAft>
                    <a:spcPts val="1000"/>
                  </a:spcAft>
                </a:pPr>
                <a:r>
                  <a:rPr lang="ru-RU" sz="1200">
                    <a:cs typeface="Arial" charset="0"/>
                  </a:rPr>
                  <a:t>АД</a:t>
                </a:r>
              </a:p>
            </p:txBody>
          </p:sp>
          <p:sp>
            <p:nvSpPr>
              <p:cNvPr id="176" name="Text Box 13"/>
              <p:cNvSpPr txBox="1">
                <a:spLocks noChangeArrowheads="1"/>
              </p:cNvSpPr>
              <p:nvPr/>
            </p:nvSpPr>
            <p:spPr bwMode="auto">
              <a:xfrm>
                <a:off x="5643570" y="1728134"/>
                <a:ext cx="874944" cy="638175"/>
              </a:xfrm>
              <a:prstGeom prst="rect">
                <a:avLst/>
              </a:prstGeom>
              <a:grpFill/>
              <a:ln w="9525">
                <a:solidFill>
                  <a:schemeClr val="tx1"/>
                </a:solidFill>
                <a:miter lim="800000"/>
                <a:headEnd/>
                <a:tailEnd/>
              </a:ln>
            </p:spPr>
            <p:txBody>
              <a:bodyPr lIns="0" tIns="0" rIns="0" bIns="0" anchor="ctr"/>
              <a:lstStyle/>
              <a:p>
                <a:pPr algn="ctr">
                  <a:spcAft>
                    <a:spcPts val="1000"/>
                  </a:spcAft>
                </a:pPr>
                <a:r>
                  <a:rPr lang="ru-RU" sz="1200">
                    <a:cs typeface="Arial" charset="0"/>
                  </a:rPr>
                  <a:t>ФНЧ</a:t>
                </a:r>
              </a:p>
            </p:txBody>
          </p:sp>
          <p:sp>
            <p:nvSpPr>
              <p:cNvPr id="177" name="Text Box 14"/>
              <p:cNvSpPr txBox="1">
                <a:spLocks noChangeArrowheads="1"/>
              </p:cNvSpPr>
              <p:nvPr/>
            </p:nvSpPr>
            <p:spPr bwMode="auto">
              <a:xfrm>
                <a:off x="6766775" y="1728134"/>
                <a:ext cx="874944" cy="638175"/>
              </a:xfrm>
              <a:prstGeom prst="rect">
                <a:avLst/>
              </a:prstGeom>
              <a:solidFill>
                <a:srgbClr val="00FF00"/>
              </a:solidFill>
              <a:ln w="9525">
                <a:solidFill>
                  <a:schemeClr val="tx1"/>
                </a:solidFill>
                <a:miter lim="800000"/>
                <a:headEnd/>
                <a:tailEnd/>
              </a:ln>
            </p:spPr>
            <p:txBody>
              <a:bodyPr lIns="0" tIns="0" rIns="0" bIns="0" anchor="ctr"/>
              <a:lstStyle/>
              <a:p>
                <a:pPr algn="ctr">
                  <a:spcAft>
                    <a:spcPts val="1000"/>
                  </a:spcAft>
                </a:pPr>
                <a:r>
                  <a:rPr lang="ru-RU" sz="1200">
                    <a:cs typeface="Arial" charset="0"/>
                  </a:rPr>
                  <a:t>АС</a:t>
                </a:r>
              </a:p>
            </p:txBody>
          </p:sp>
          <p:cxnSp>
            <p:nvCxnSpPr>
              <p:cNvPr id="178" name="AutoShape 15"/>
              <p:cNvCxnSpPr>
                <a:cxnSpLocks noChangeShapeType="1"/>
              </p:cNvCxnSpPr>
              <p:nvPr/>
            </p:nvCxnSpPr>
            <p:spPr bwMode="auto">
              <a:xfrm flipV="1">
                <a:off x="749549" y="1441749"/>
                <a:ext cx="635" cy="286385"/>
              </a:xfrm>
              <a:prstGeom prst="straightConnector1">
                <a:avLst/>
              </a:prstGeom>
              <a:grpFill/>
              <a:ln w="9525">
                <a:solidFill>
                  <a:schemeClr val="tx1"/>
                </a:solidFill>
                <a:round/>
                <a:headEnd type="triangle" w="med" len="med"/>
                <a:tailEnd/>
              </a:ln>
            </p:spPr>
          </p:cxnSp>
          <p:cxnSp>
            <p:nvCxnSpPr>
              <p:cNvPr id="179" name="AutoShape 16"/>
              <p:cNvCxnSpPr>
                <a:cxnSpLocks noChangeShapeType="1"/>
                <a:stCxn id="189" idx="3"/>
              </p:cNvCxnSpPr>
              <p:nvPr/>
            </p:nvCxnSpPr>
            <p:spPr bwMode="auto">
              <a:xfrm>
                <a:off x="1286072" y="2052619"/>
                <a:ext cx="499061" cy="635"/>
              </a:xfrm>
              <a:prstGeom prst="straightConnector1">
                <a:avLst/>
              </a:prstGeom>
              <a:grpFill/>
              <a:ln w="9525">
                <a:solidFill>
                  <a:schemeClr val="tx1"/>
                </a:solidFill>
                <a:round/>
                <a:headEnd/>
                <a:tailEnd type="triangle" w="med" len="med"/>
              </a:ln>
            </p:spPr>
          </p:cxnSp>
          <p:cxnSp>
            <p:nvCxnSpPr>
              <p:cNvPr id="180" name="AutoShape 17"/>
              <p:cNvCxnSpPr>
                <a:cxnSpLocks noChangeShapeType="1"/>
              </p:cNvCxnSpPr>
              <p:nvPr/>
            </p:nvCxnSpPr>
            <p:spPr bwMode="auto">
              <a:xfrm flipV="1">
                <a:off x="2144508" y="1433494"/>
                <a:ext cx="0" cy="294640"/>
              </a:xfrm>
              <a:prstGeom prst="straightConnector1">
                <a:avLst/>
              </a:prstGeom>
              <a:grpFill/>
              <a:ln w="9525">
                <a:solidFill>
                  <a:schemeClr val="tx1"/>
                </a:solidFill>
                <a:round/>
                <a:headEnd type="triangle" w="med" len="med"/>
                <a:tailEnd/>
              </a:ln>
            </p:spPr>
          </p:cxnSp>
          <p:cxnSp>
            <p:nvCxnSpPr>
              <p:cNvPr id="181" name="AutoShape 18"/>
              <p:cNvCxnSpPr>
                <a:cxnSpLocks noChangeShapeType="1"/>
              </p:cNvCxnSpPr>
              <p:nvPr/>
            </p:nvCxnSpPr>
            <p:spPr bwMode="auto">
              <a:xfrm>
                <a:off x="2475945" y="2053254"/>
                <a:ext cx="386677" cy="0"/>
              </a:xfrm>
              <a:prstGeom prst="straightConnector1">
                <a:avLst/>
              </a:prstGeom>
              <a:grpFill/>
              <a:ln w="9525">
                <a:solidFill>
                  <a:schemeClr val="tx1"/>
                </a:solidFill>
                <a:round/>
                <a:headEnd/>
                <a:tailEnd type="triangle" w="med" len="med"/>
              </a:ln>
            </p:spPr>
          </p:cxnSp>
          <p:cxnSp>
            <p:nvCxnSpPr>
              <p:cNvPr id="182" name="AutoShape 19"/>
              <p:cNvCxnSpPr>
                <a:cxnSpLocks noChangeShapeType="1"/>
              </p:cNvCxnSpPr>
              <p:nvPr/>
            </p:nvCxnSpPr>
            <p:spPr bwMode="auto">
              <a:xfrm>
                <a:off x="3502639" y="2042459"/>
                <a:ext cx="142226" cy="0"/>
              </a:xfrm>
              <a:prstGeom prst="straightConnector1">
                <a:avLst/>
              </a:prstGeom>
              <a:grpFill/>
              <a:ln w="9525">
                <a:solidFill>
                  <a:schemeClr val="tx1"/>
                </a:solidFill>
                <a:round/>
                <a:headEnd/>
                <a:tailEnd type="triangle" w="med" len="med"/>
              </a:ln>
            </p:spPr>
          </p:cxnSp>
          <p:cxnSp>
            <p:nvCxnSpPr>
              <p:cNvPr id="183" name="AutoShape 20"/>
              <p:cNvCxnSpPr>
                <a:cxnSpLocks noChangeShapeType="1"/>
              </p:cNvCxnSpPr>
              <p:nvPr/>
            </p:nvCxnSpPr>
            <p:spPr bwMode="auto">
              <a:xfrm>
                <a:off x="4519810" y="2042459"/>
                <a:ext cx="313024" cy="0"/>
              </a:xfrm>
              <a:prstGeom prst="straightConnector1">
                <a:avLst/>
              </a:prstGeom>
              <a:grpFill/>
              <a:ln w="9525">
                <a:solidFill>
                  <a:schemeClr val="tx1"/>
                </a:solidFill>
                <a:round/>
                <a:headEnd/>
                <a:tailEnd type="triangle" w="med" len="med"/>
              </a:ln>
            </p:spPr>
          </p:cxnSp>
          <p:cxnSp>
            <p:nvCxnSpPr>
              <p:cNvPr id="184" name="AutoShape 21"/>
              <p:cNvCxnSpPr>
                <a:cxnSpLocks noChangeShapeType="1"/>
              </p:cNvCxnSpPr>
              <p:nvPr/>
            </p:nvCxnSpPr>
            <p:spPr bwMode="auto">
              <a:xfrm>
                <a:off x="6518514" y="2042459"/>
                <a:ext cx="248261" cy="0"/>
              </a:xfrm>
              <a:prstGeom prst="straightConnector1">
                <a:avLst/>
              </a:prstGeom>
              <a:grpFill/>
              <a:ln w="9525">
                <a:solidFill>
                  <a:schemeClr val="tx1"/>
                </a:solidFill>
                <a:round/>
                <a:headEnd/>
                <a:tailEnd type="triangle" w="med" len="med"/>
              </a:ln>
            </p:spPr>
          </p:cxnSp>
          <p:sp>
            <p:nvSpPr>
              <p:cNvPr id="185" name="Text Box 22"/>
              <p:cNvSpPr txBox="1">
                <a:spLocks noChangeArrowheads="1"/>
              </p:cNvSpPr>
              <p:nvPr/>
            </p:nvSpPr>
            <p:spPr bwMode="auto">
              <a:xfrm>
                <a:off x="1357185" y="1775759"/>
                <a:ext cx="396201" cy="224790"/>
              </a:xfrm>
              <a:prstGeom prst="rect">
                <a:avLst/>
              </a:prstGeom>
              <a:grpFill/>
              <a:ln w="9525">
                <a:noFill/>
                <a:miter lim="800000"/>
                <a:headEnd/>
                <a:tailEnd/>
              </a:ln>
            </p:spPr>
            <p:txBody>
              <a:bodyPr lIns="0" tIns="0" rIns="0" bIns="0"/>
              <a:lstStyle/>
              <a:p>
                <a:pPr algn="ctr">
                  <a:spcAft>
                    <a:spcPts val="1000"/>
                  </a:spcAft>
                </a:pPr>
                <a:r>
                  <a:rPr lang="en-US" sz="1200" i="1">
                    <a:cs typeface="Arial" charset="0"/>
                  </a:rPr>
                  <a:t>f</a:t>
                </a:r>
                <a:r>
                  <a:rPr lang="ru-RU" sz="1200" baseline="-25000">
                    <a:cs typeface="Arial" charset="0"/>
                  </a:rPr>
                  <a:t>ККЛ</a:t>
                </a:r>
                <a:endParaRPr lang="ru-RU" sz="1200">
                  <a:cs typeface="Arial" charset="0"/>
                </a:endParaRPr>
              </a:p>
            </p:txBody>
          </p:sp>
          <p:sp>
            <p:nvSpPr>
              <p:cNvPr id="186" name="Text Box 23"/>
              <p:cNvSpPr txBox="1">
                <a:spLocks noChangeArrowheads="1"/>
              </p:cNvSpPr>
              <p:nvPr/>
            </p:nvSpPr>
            <p:spPr bwMode="auto">
              <a:xfrm>
                <a:off x="2191493" y="1441749"/>
                <a:ext cx="363819" cy="196215"/>
              </a:xfrm>
              <a:prstGeom prst="rect">
                <a:avLst/>
              </a:prstGeom>
              <a:grpFill/>
              <a:ln w="9525">
                <a:noFill/>
                <a:miter lim="800000"/>
                <a:headEnd/>
                <a:tailEnd/>
              </a:ln>
            </p:spPr>
            <p:txBody>
              <a:bodyPr lIns="0" tIns="0" rIns="0" bIns="0"/>
              <a:lstStyle/>
              <a:p>
                <a:pPr algn="ctr">
                  <a:spcAft>
                    <a:spcPts val="1000"/>
                  </a:spcAft>
                </a:pPr>
                <a:r>
                  <a:rPr lang="en-US" sz="1200" i="1">
                    <a:cs typeface="Arial" charset="0"/>
                  </a:rPr>
                  <a:t>f</a:t>
                </a:r>
                <a:r>
                  <a:rPr lang="ru-RU" sz="1200" baseline="-25000">
                    <a:cs typeface="Arial" charset="0"/>
                  </a:rPr>
                  <a:t>ОГ</a:t>
                </a:r>
                <a:endParaRPr lang="ru-RU" sz="1200">
                  <a:cs typeface="Arial" charset="0"/>
                </a:endParaRPr>
              </a:p>
            </p:txBody>
          </p:sp>
          <p:sp>
            <p:nvSpPr>
              <p:cNvPr id="187" name="Text Box 24"/>
              <p:cNvSpPr txBox="1">
                <a:spLocks noChangeArrowheads="1"/>
              </p:cNvSpPr>
              <p:nvPr/>
            </p:nvSpPr>
            <p:spPr bwMode="auto">
              <a:xfrm>
                <a:off x="2489279" y="1773219"/>
                <a:ext cx="363184" cy="196215"/>
              </a:xfrm>
              <a:prstGeom prst="rect">
                <a:avLst/>
              </a:prstGeom>
              <a:grpFill/>
              <a:ln w="9525">
                <a:noFill/>
                <a:miter lim="800000"/>
                <a:headEnd/>
                <a:tailEnd/>
              </a:ln>
            </p:spPr>
            <p:txBody>
              <a:bodyPr lIns="0" tIns="0" rIns="0" bIns="0"/>
              <a:lstStyle/>
              <a:p>
                <a:pPr algn="ctr">
                  <a:spcAft>
                    <a:spcPts val="1000"/>
                  </a:spcAft>
                </a:pPr>
                <a:r>
                  <a:rPr lang="en-US" sz="1200" i="1">
                    <a:cs typeface="Arial" charset="0"/>
                  </a:rPr>
                  <a:t>f</a:t>
                </a:r>
                <a:r>
                  <a:rPr lang="ru-RU" sz="1200" baseline="-25000">
                    <a:cs typeface="Arial" charset="0"/>
                  </a:rPr>
                  <a:t>ПЧ</a:t>
                </a:r>
                <a:endParaRPr lang="ru-RU" sz="1200">
                  <a:cs typeface="Arial" charset="0"/>
                </a:endParaRPr>
              </a:p>
            </p:txBody>
          </p:sp>
          <p:grpSp>
            <p:nvGrpSpPr>
              <p:cNvPr id="9" name="Group 25"/>
              <p:cNvGrpSpPr>
                <a:grpSpLocks/>
              </p:cNvGrpSpPr>
              <p:nvPr/>
            </p:nvGrpSpPr>
            <p:grpSpPr bwMode="auto">
              <a:xfrm>
                <a:off x="2861987" y="1357294"/>
                <a:ext cx="781608" cy="1061720"/>
                <a:chOff x="4920" y="11340"/>
                <a:chExt cx="1274" cy="1672"/>
              </a:xfrm>
              <a:grpFill/>
            </p:grpSpPr>
            <p:sp>
              <p:nvSpPr>
                <p:cNvPr id="192" name="AutoShape 26"/>
                <p:cNvSpPr>
                  <a:spLocks noChangeArrowheads="1"/>
                </p:cNvSpPr>
                <p:nvPr/>
              </p:nvSpPr>
              <p:spPr bwMode="auto">
                <a:xfrm rot="5400000">
                  <a:off x="4849" y="11898"/>
                  <a:ext cx="1185" cy="1043"/>
                </a:xfrm>
                <a:prstGeom prst="triangle">
                  <a:avLst>
                    <a:gd name="adj" fmla="val 50000"/>
                  </a:avLst>
                </a:prstGeom>
                <a:solidFill>
                  <a:srgbClr val="9966FF"/>
                </a:solidFill>
                <a:ln w="9525">
                  <a:solidFill>
                    <a:schemeClr val="tx1"/>
                  </a:solidFill>
                  <a:miter lim="800000"/>
                  <a:headEnd/>
                  <a:tailEnd/>
                </a:ln>
              </p:spPr>
              <p:txBody>
                <a:bodyPr/>
                <a:lstStyle/>
                <a:p>
                  <a:endParaRPr lang="ru-RU" sz="1200">
                    <a:cs typeface="Arial" charset="0"/>
                  </a:endParaRPr>
                </a:p>
              </p:txBody>
            </p:sp>
            <p:sp>
              <p:nvSpPr>
                <p:cNvPr id="193" name="Text Box 27"/>
                <p:cNvSpPr txBox="1">
                  <a:spLocks noChangeArrowheads="1"/>
                </p:cNvSpPr>
                <p:nvPr/>
              </p:nvSpPr>
              <p:spPr bwMode="auto">
                <a:xfrm>
                  <a:off x="5146" y="11340"/>
                  <a:ext cx="1048" cy="450"/>
                </a:xfrm>
                <a:prstGeom prst="rect">
                  <a:avLst/>
                </a:prstGeom>
                <a:grpFill/>
                <a:ln w="9525">
                  <a:noFill/>
                  <a:miter lim="800000"/>
                  <a:headEnd/>
                  <a:tailEnd/>
                </a:ln>
              </p:spPr>
              <p:txBody>
                <a:bodyPr lIns="0" tIns="0" rIns="0" bIns="0"/>
                <a:lstStyle/>
                <a:p>
                  <a:pPr>
                    <a:spcAft>
                      <a:spcPts val="1000"/>
                    </a:spcAft>
                  </a:pPr>
                  <a:r>
                    <a:rPr lang="ru-RU" sz="1200">
                      <a:cs typeface="Arial" charset="0"/>
                    </a:rPr>
                    <a:t>МШУ</a:t>
                  </a:r>
                </a:p>
              </p:txBody>
            </p:sp>
          </p:grpSp>
          <p:sp>
            <p:nvSpPr>
              <p:cNvPr id="189" name="Rectangle 28"/>
              <p:cNvSpPr>
                <a:spLocks noChangeArrowheads="1"/>
              </p:cNvSpPr>
              <p:nvPr/>
            </p:nvSpPr>
            <p:spPr bwMode="auto">
              <a:xfrm>
                <a:off x="1191466" y="1881169"/>
                <a:ext cx="94606" cy="342900"/>
              </a:xfrm>
              <a:prstGeom prst="rect">
                <a:avLst/>
              </a:prstGeom>
              <a:grpFill/>
              <a:ln w="9525">
                <a:solidFill>
                  <a:schemeClr val="tx1"/>
                </a:solidFill>
                <a:miter lim="800000"/>
                <a:headEnd/>
                <a:tailEnd/>
              </a:ln>
            </p:spPr>
            <p:txBody>
              <a:bodyPr/>
              <a:lstStyle/>
              <a:p>
                <a:endParaRPr lang="ru-RU" sz="1200">
                  <a:cs typeface="Arial" charset="0"/>
                </a:endParaRPr>
              </a:p>
            </p:txBody>
          </p:sp>
          <p:cxnSp>
            <p:nvCxnSpPr>
              <p:cNvPr id="190" name="AutoShape 19"/>
              <p:cNvCxnSpPr>
                <a:cxnSpLocks noChangeShapeType="1"/>
              </p:cNvCxnSpPr>
              <p:nvPr/>
            </p:nvCxnSpPr>
            <p:spPr bwMode="auto">
              <a:xfrm>
                <a:off x="5498404" y="2052312"/>
                <a:ext cx="142226" cy="0"/>
              </a:xfrm>
              <a:prstGeom prst="straightConnector1">
                <a:avLst/>
              </a:prstGeom>
              <a:grpFill/>
              <a:ln w="9525">
                <a:solidFill>
                  <a:schemeClr val="tx1"/>
                </a:solidFill>
                <a:round/>
                <a:headEnd/>
                <a:tailEnd type="triangle" w="med" len="med"/>
              </a:ln>
            </p:spPr>
          </p:cxnSp>
          <p:sp>
            <p:nvSpPr>
              <p:cNvPr id="191" name="AutoShape 26"/>
              <p:cNvSpPr>
                <a:spLocks noChangeArrowheads="1"/>
              </p:cNvSpPr>
              <p:nvPr/>
            </p:nvSpPr>
            <p:spPr bwMode="auto">
              <a:xfrm rot="5400000">
                <a:off x="4801458" y="1732686"/>
                <a:ext cx="752475" cy="639888"/>
              </a:xfrm>
              <a:prstGeom prst="triangle">
                <a:avLst>
                  <a:gd name="adj" fmla="val 50000"/>
                </a:avLst>
              </a:prstGeom>
              <a:grpFill/>
              <a:ln w="9525">
                <a:solidFill>
                  <a:schemeClr val="tx1"/>
                </a:solidFill>
                <a:miter lim="800000"/>
                <a:headEnd/>
                <a:tailEnd/>
              </a:ln>
            </p:spPr>
            <p:txBody>
              <a:bodyPr/>
              <a:lstStyle/>
              <a:p>
                <a:endParaRPr lang="ru-RU" sz="1200">
                  <a:cs typeface="Arial" charset="0"/>
                </a:endParaRPr>
              </a:p>
            </p:txBody>
          </p:sp>
        </p:grpSp>
        <p:sp>
          <p:nvSpPr>
            <p:cNvPr id="165" name="Text Box 27"/>
            <p:cNvSpPr txBox="1">
              <a:spLocks noChangeArrowheads="1"/>
            </p:cNvSpPr>
            <p:nvPr/>
          </p:nvSpPr>
          <p:spPr bwMode="auto">
            <a:xfrm>
              <a:off x="4939319" y="1367146"/>
              <a:ext cx="642955" cy="285750"/>
            </a:xfrm>
            <a:prstGeom prst="rect">
              <a:avLst/>
            </a:prstGeom>
            <a:grpFill/>
            <a:ln w="9525">
              <a:noFill/>
              <a:miter lim="800000"/>
              <a:headEnd/>
              <a:tailEnd/>
            </a:ln>
          </p:spPr>
          <p:txBody>
            <a:bodyPr lIns="0" tIns="0" rIns="0" bIns="0"/>
            <a:lstStyle/>
            <a:p>
              <a:pPr>
                <a:spcAft>
                  <a:spcPts val="1000"/>
                </a:spcAft>
              </a:pPr>
              <a:r>
                <a:rPr lang="ru-RU" sz="1200" dirty="0">
                  <a:cs typeface="Arial" charset="0"/>
                </a:rPr>
                <a:t>УПТ</a:t>
              </a:r>
            </a:p>
          </p:txBody>
        </p:sp>
      </p:grpSp>
      <p:sp>
        <p:nvSpPr>
          <p:cNvPr id="194" name="Прямоугольник 193"/>
          <p:cNvSpPr/>
          <p:nvPr/>
        </p:nvSpPr>
        <p:spPr>
          <a:xfrm>
            <a:off x="0" y="4509120"/>
            <a:ext cx="5436096" cy="234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6" name="Прямоугольник 195"/>
          <p:cNvSpPr/>
          <p:nvPr/>
        </p:nvSpPr>
        <p:spPr>
          <a:xfrm>
            <a:off x="72008" y="1124744"/>
            <a:ext cx="4860032" cy="3312368"/>
          </a:xfrm>
          <a:prstGeom prst="rect">
            <a:avLst/>
          </a:prstGeom>
          <a:no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7" name="Прямоугольник 196"/>
          <p:cNvSpPr/>
          <p:nvPr/>
        </p:nvSpPr>
        <p:spPr>
          <a:xfrm>
            <a:off x="4932040" y="1124744"/>
            <a:ext cx="4104456" cy="3312368"/>
          </a:xfrm>
          <a:prstGeom prst="rect">
            <a:avLst/>
          </a:prstGeom>
          <a:no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8" name="Прямоугольник 197"/>
          <p:cNvSpPr/>
          <p:nvPr/>
        </p:nvSpPr>
        <p:spPr>
          <a:xfrm>
            <a:off x="72008" y="4437112"/>
            <a:ext cx="5436096" cy="2376000"/>
          </a:xfrm>
          <a:prstGeom prst="rect">
            <a:avLst/>
          </a:prstGeom>
          <a:no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9" name="TextBox 198"/>
          <p:cNvSpPr txBox="1"/>
          <p:nvPr/>
        </p:nvSpPr>
        <p:spPr>
          <a:xfrm>
            <a:off x="3203848" y="1124744"/>
            <a:ext cx="1728192" cy="646331"/>
          </a:xfrm>
          <a:prstGeom prst="rect">
            <a:avLst/>
          </a:prstGeom>
          <a:noFill/>
          <a:ln>
            <a:solidFill>
              <a:srgbClr val="003366"/>
            </a:solidFill>
            <a:prstDash val="dash"/>
          </a:ln>
        </p:spPr>
        <p:txBody>
          <a:bodyPr wrap="square" rtlCol="0">
            <a:spAutoFit/>
          </a:bodyPr>
          <a:lstStyle/>
          <a:p>
            <a:pPr algn="r"/>
            <a:r>
              <a:rPr lang="ru-RU" b="0" dirty="0" smtClean="0">
                <a:solidFill>
                  <a:srgbClr val="003366"/>
                </a:solidFill>
                <a:latin typeface="Tahoma" pitchFamily="34" charset="0"/>
                <a:ea typeface="Tahoma" pitchFamily="34" charset="0"/>
                <a:cs typeface="Tahoma" pitchFamily="34" charset="0"/>
              </a:rPr>
              <a:t>Спектральные измерения </a:t>
            </a:r>
            <a:endParaRPr lang="ru-RU" dirty="0"/>
          </a:p>
        </p:txBody>
      </p:sp>
      <p:sp>
        <p:nvSpPr>
          <p:cNvPr id="200" name="TextBox 199"/>
          <p:cNvSpPr txBox="1"/>
          <p:nvPr/>
        </p:nvSpPr>
        <p:spPr>
          <a:xfrm>
            <a:off x="7143768" y="1124744"/>
            <a:ext cx="1892728" cy="646331"/>
          </a:xfrm>
          <a:prstGeom prst="rect">
            <a:avLst/>
          </a:prstGeom>
          <a:noFill/>
          <a:ln>
            <a:solidFill>
              <a:srgbClr val="003366"/>
            </a:solidFill>
            <a:prstDash val="dash"/>
          </a:ln>
        </p:spPr>
        <p:txBody>
          <a:bodyPr wrap="square" rtlCol="0">
            <a:spAutoFit/>
          </a:bodyPr>
          <a:lstStyle/>
          <a:p>
            <a:pPr algn="r"/>
            <a:r>
              <a:rPr lang="ru-RU" b="0" dirty="0" smtClean="0">
                <a:solidFill>
                  <a:srgbClr val="003366"/>
                </a:solidFill>
                <a:latin typeface="Tahoma" pitchFamily="34" charset="0"/>
                <a:ea typeface="Tahoma" pitchFamily="34" charset="0"/>
                <a:cs typeface="Tahoma" pitchFamily="34" charset="0"/>
              </a:rPr>
              <a:t>Модуляцион</a:t>
            </a:r>
            <a:r>
              <a:rPr lang="ru-RU" dirty="0" smtClean="0">
                <a:solidFill>
                  <a:srgbClr val="003366"/>
                </a:solidFill>
                <a:latin typeface="Tahoma" pitchFamily="34" charset="0"/>
                <a:ea typeface="Tahoma" pitchFamily="34" charset="0"/>
                <a:cs typeface="Tahoma" pitchFamily="34" charset="0"/>
              </a:rPr>
              <a:t>ные</a:t>
            </a:r>
            <a:r>
              <a:rPr lang="ru-RU" b="0" dirty="0" smtClean="0">
                <a:solidFill>
                  <a:srgbClr val="003366"/>
                </a:solidFill>
                <a:latin typeface="Tahoma" pitchFamily="34" charset="0"/>
                <a:ea typeface="Tahoma" pitchFamily="34" charset="0"/>
                <a:cs typeface="Tahoma" pitchFamily="34" charset="0"/>
              </a:rPr>
              <a:t> измерения </a:t>
            </a:r>
            <a:endParaRPr lang="ru-RU" dirty="0"/>
          </a:p>
        </p:txBody>
      </p:sp>
      <p:sp>
        <p:nvSpPr>
          <p:cNvPr id="201" name="TextBox 200"/>
          <p:cNvSpPr txBox="1"/>
          <p:nvPr/>
        </p:nvSpPr>
        <p:spPr>
          <a:xfrm>
            <a:off x="3779912" y="4438853"/>
            <a:ext cx="1728192" cy="646331"/>
          </a:xfrm>
          <a:prstGeom prst="rect">
            <a:avLst/>
          </a:prstGeom>
          <a:noFill/>
          <a:ln>
            <a:solidFill>
              <a:srgbClr val="003366"/>
            </a:solidFill>
            <a:prstDash val="dash"/>
          </a:ln>
        </p:spPr>
        <p:txBody>
          <a:bodyPr wrap="square" rtlCol="0">
            <a:spAutoFit/>
          </a:bodyPr>
          <a:lstStyle/>
          <a:p>
            <a:pPr algn="r"/>
            <a:r>
              <a:rPr lang="ru-RU" b="0" dirty="0" smtClean="0">
                <a:solidFill>
                  <a:srgbClr val="003366"/>
                </a:solidFill>
                <a:latin typeface="Tahoma" pitchFamily="34" charset="0"/>
                <a:ea typeface="Tahoma" pitchFamily="34" charset="0"/>
                <a:cs typeface="Tahoma" pitchFamily="34" charset="0"/>
              </a:rPr>
              <a:t>Измерения  шумов</a:t>
            </a:r>
            <a:endParaRPr lang="ru-RU" dirty="0"/>
          </a:p>
        </p:txBody>
      </p:sp>
      <p:sp>
        <p:nvSpPr>
          <p:cNvPr id="106" name="Заголовок 1"/>
          <p:cNvSpPr txBox="1">
            <a:spLocks/>
          </p:cNvSpPr>
          <p:nvPr/>
        </p:nvSpPr>
        <p:spPr>
          <a:xfrm>
            <a:off x="0" y="0"/>
            <a:ext cx="9144000" cy="733647"/>
          </a:xfrm>
          <a:prstGeom prst="rect">
            <a:avLst/>
          </a:prstGeom>
          <a:solidFill>
            <a:schemeClr val="accent4">
              <a:lumMod val="75000"/>
            </a:schemeClr>
          </a:solidFill>
        </p:spPr>
        <p:txBody>
          <a:bodyPr vert="horz" anchor="t">
            <a:noAutofit/>
          </a:bodyPr>
          <a:lstStyle/>
          <a:p>
            <a:pPr lvl="0">
              <a:spcBef>
                <a:spcPct val="0"/>
              </a:spcBef>
              <a:defRPr/>
            </a:pPr>
            <a:r>
              <a:rPr lang="ru-RU" sz="2800" b="1" dirty="0" smtClean="0">
                <a:solidFill>
                  <a:schemeClr val="bg1"/>
                </a:solidFill>
              </a:rPr>
              <a:t>Источники излучения на ККЛ</a:t>
            </a:r>
            <a:endParaRPr kumimoji="0" lang="ru-RU" sz="2800" b="1" i="0" u="none" strike="noStrike" kern="1200" cap="none" spc="-10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4"/>
          <p:cNvSpPr>
            <a:spLocks noChangeArrowheads="1"/>
          </p:cNvSpPr>
          <p:nvPr/>
        </p:nvSpPr>
        <p:spPr bwMode="auto">
          <a:xfrm>
            <a:off x="428596" y="928670"/>
            <a:ext cx="8358188" cy="830997"/>
          </a:xfrm>
          <a:prstGeom prst="rect">
            <a:avLst/>
          </a:prstGeom>
          <a:noFill/>
          <a:ln w="9525">
            <a:noFill/>
            <a:miter lim="800000"/>
            <a:headEnd/>
            <a:tailEnd/>
          </a:ln>
        </p:spPr>
        <p:txBody>
          <a:bodyPr>
            <a:spAutoFit/>
          </a:bodyPr>
          <a:lstStyle/>
          <a:p>
            <a:pPr algn="ctr"/>
            <a:r>
              <a:rPr lang="ru-RU" sz="2400" b="1" dirty="0" smtClean="0">
                <a:solidFill>
                  <a:srgbClr val="7030A0"/>
                </a:solidFill>
                <a:latin typeface="Calibri" pitchFamily="34" charset="0"/>
              </a:rPr>
              <a:t>Исследование особенностей генерации ККЛ для разработки источника излучения для спектрометра ТГц диапазона</a:t>
            </a:r>
            <a:endParaRPr lang="ru-RU" sz="2400" b="1" dirty="0">
              <a:solidFill>
                <a:srgbClr val="7030A0"/>
              </a:solidFill>
              <a:cs typeface="Arial" charset="0"/>
            </a:endParaRPr>
          </a:p>
        </p:txBody>
      </p:sp>
      <p:sp>
        <p:nvSpPr>
          <p:cNvPr id="8" name="Rectangle 1"/>
          <p:cNvSpPr>
            <a:spLocks noChangeArrowheads="1"/>
          </p:cNvSpPr>
          <p:nvPr/>
        </p:nvSpPr>
        <p:spPr bwMode="auto">
          <a:xfrm>
            <a:off x="259554" y="1785896"/>
            <a:ext cx="8570871" cy="400110"/>
          </a:xfrm>
          <a:prstGeom prst="rect">
            <a:avLst/>
          </a:prstGeom>
          <a:noFill/>
          <a:ln w="9525">
            <a:noFill/>
            <a:miter lim="800000"/>
            <a:headEnd/>
            <a:tailEnd/>
          </a:ln>
        </p:spPr>
        <p:txBody>
          <a:bodyPr wrap="none" anchor="ctr">
            <a:spAutoFit/>
          </a:bodyPr>
          <a:lstStyle/>
          <a:p>
            <a:pPr indent="457200" algn="ctr"/>
            <a:r>
              <a:rPr lang="ru-RU" sz="2000" b="1" dirty="0" smtClean="0">
                <a:solidFill>
                  <a:srgbClr val="C00000"/>
                </a:solidFill>
                <a:cs typeface="Times New Roman" pitchFamily="18" charset="0"/>
              </a:rPr>
              <a:t>Исследование спектральных и модуляционных характеристик ТГц ККЛ</a:t>
            </a:r>
            <a:endParaRPr lang="ru-RU" sz="2000" dirty="0">
              <a:solidFill>
                <a:srgbClr val="C00000"/>
              </a:solidFill>
            </a:endParaRPr>
          </a:p>
        </p:txBody>
      </p:sp>
      <p:sp>
        <p:nvSpPr>
          <p:cNvPr id="12" name="Прямоугольник 29"/>
          <p:cNvSpPr>
            <a:spLocks noChangeArrowheads="1"/>
          </p:cNvSpPr>
          <p:nvPr/>
        </p:nvSpPr>
        <p:spPr bwMode="auto">
          <a:xfrm>
            <a:off x="71438" y="6143644"/>
            <a:ext cx="3643312" cy="646331"/>
          </a:xfrm>
          <a:prstGeom prst="rect">
            <a:avLst/>
          </a:prstGeom>
          <a:noFill/>
          <a:ln w="9525">
            <a:noFill/>
            <a:miter lim="800000"/>
            <a:headEnd/>
            <a:tailEnd/>
          </a:ln>
        </p:spPr>
        <p:txBody>
          <a:bodyPr>
            <a:spAutoFit/>
          </a:bodyPr>
          <a:lstStyle/>
          <a:p>
            <a:pPr algn="ctr"/>
            <a:r>
              <a:rPr lang="ru-RU" dirty="0" smtClean="0">
                <a:cs typeface="Arial" charset="0"/>
              </a:rPr>
              <a:t>Спектр мощности сигнала свободно генерирующего ККЛ</a:t>
            </a:r>
            <a:endParaRPr lang="ru-RU" dirty="0">
              <a:cs typeface="Arial" charset="0"/>
            </a:endParaRPr>
          </a:p>
        </p:txBody>
      </p:sp>
      <p:sp>
        <p:nvSpPr>
          <p:cNvPr id="13" name="Прямоугольник 38"/>
          <p:cNvSpPr>
            <a:spLocks noChangeArrowheads="1"/>
          </p:cNvSpPr>
          <p:nvPr/>
        </p:nvSpPr>
        <p:spPr bwMode="auto">
          <a:xfrm>
            <a:off x="4071934" y="5842337"/>
            <a:ext cx="4572000" cy="1015663"/>
          </a:xfrm>
          <a:prstGeom prst="rect">
            <a:avLst/>
          </a:prstGeom>
          <a:noFill/>
          <a:ln w="9525">
            <a:noFill/>
            <a:miter lim="800000"/>
            <a:headEnd/>
            <a:tailEnd/>
          </a:ln>
        </p:spPr>
        <p:txBody>
          <a:bodyPr>
            <a:spAutoFit/>
          </a:bodyPr>
          <a:lstStyle/>
          <a:p>
            <a:pPr algn="ctr"/>
            <a:r>
              <a:rPr lang="ru-RU" sz="2000" dirty="0" smtClean="0">
                <a:cs typeface="Arial" charset="0"/>
              </a:rPr>
              <a:t>Спектр амплитудных шумов свободно генерирующего ККЛ</a:t>
            </a:r>
          </a:p>
          <a:p>
            <a:pPr algn="ctr"/>
            <a:r>
              <a:rPr lang="en-US" sz="2000" dirty="0" smtClean="0">
                <a:cs typeface="Arial" charset="0"/>
              </a:rPr>
              <a:t>(</a:t>
            </a:r>
            <a:r>
              <a:rPr lang="ru-RU" sz="2000" dirty="0" smtClean="0">
                <a:cs typeface="Arial" charset="0"/>
              </a:rPr>
              <a:t>ширина линии </a:t>
            </a:r>
            <a:r>
              <a:rPr lang="en-US" sz="2000" dirty="0" smtClean="0">
                <a:cs typeface="Arial" charset="0"/>
              </a:rPr>
              <a:t>3 </a:t>
            </a:r>
            <a:r>
              <a:rPr lang="ru-RU" sz="2000" dirty="0" smtClean="0">
                <a:cs typeface="Arial" charset="0"/>
              </a:rPr>
              <a:t>МГц</a:t>
            </a:r>
            <a:r>
              <a:rPr lang="en-US" sz="2000" dirty="0" smtClean="0">
                <a:cs typeface="Arial" charset="0"/>
              </a:rPr>
              <a:t>)</a:t>
            </a:r>
            <a:endParaRPr lang="ru-RU" sz="2000" dirty="0">
              <a:cs typeface="Arial" charset="0"/>
            </a:endParaRPr>
          </a:p>
        </p:txBody>
      </p:sp>
      <p:pic>
        <p:nvPicPr>
          <p:cNvPr id="14" name="Рисунок 7" descr="signal power of QCL from frequency.JPG"/>
          <p:cNvPicPr>
            <a:picLocks noChangeAspect="1"/>
          </p:cNvPicPr>
          <p:nvPr/>
        </p:nvPicPr>
        <p:blipFill>
          <a:blip r:embed="rId3" cstate="print"/>
          <a:srcRect/>
          <a:stretch>
            <a:fillRect/>
          </a:stretch>
        </p:blipFill>
        <p:spPr bwMode="auto">
          <a:xfrm>
            <a:off x="3857620" y="2563837"/>
            <a:ext cx="5124450" cy="3162300"/>
          </a:xfrm>
          <a:prstGeom prst="rect">
            <a:avLst/>
          </a:prstGeom>
          <a:noFill/>
          <a:ln w="9525">
            <a:noFill/>
            <a:miter lim="800000"/>
            <a:headEnd/>
            <a:tailEnd/>
          </a:ln>
        </p:spPr>
      </p:pic>
      <p:pic>
        <p:nvPicPr>
          <p:cNvPr id="15" name="Рисунок 8" descr="спектр мощности сигнлала биений ККЛ_engl.JPG"/>
          <p:cNvPicPr>
            <a:picLocks noChangeAspect="1"/>
          </p:cNvPicPr>
          <p:nvPr/>
        </p:nvPicPr>
        <p:blipFill>
          <a:blip r:embed="rId4" cstate="print"/>
          <a:srcRect/>
          <a:stretch>
            <a:fillRect/>
          </a:stretch>
        </p:blipFill>
        <p:spPr bwMode="auto">
          <a:xfrm>
            <a:off x="285715" y="2278087"/>
            <a:ext cx="3409950" cy="3714750"/>
          </a:xfrm>
          <a:prstGeom prst="rect">
            <a:avLst/>
          </a:prstGeom>
          <a:noFill/>
          <a:ln w="9525">
            <a:noFill/>
            <a:miter lim="800000"/>
            <a:headEnd/>
            <a:tailEnd/>
          </a:ln>
        </p:spPr>
      </p:pic>
      <p:sp>
        <p:nvSpPr>
          <p:cNvPr id="16" name="Заголовок 1"/>
          <p:cNvSpPr txBox="1">
            <a:spLocks/>
          </p:cNvSpPr>
          <p:nvPr/>
        </p:nvSpPr>
        <p:spPr>
          <a:xfrm>
            <a:off x="0" y="0"/>
            <a:ext cx="9144000" cy="733647"/>
          </a:xfrm>
          <a:prstGeom prst="rect">
            <a:avLst/>
          </a:prstGeom>
          <a:solidFill>
            <a:schemeClr val="accent4">
              <a:lumMod val="75000"/>
            </a:schemeClr>
          </a:solidFill>
        </p:spPr>
        <p:txBody>
          <a:bodyPr vert="horz" anchor="t">
            <a:noAutofit/>
          </a:bodyPr>
          <a:lstStyle/>
          <a:p>
            <a:pPr lvl="0">
              <a:spcBef>
                <a:spcPct val="0"/>
              </a:spcBef>
              <a:defRPr/>
            </a:pPr>
            <a:r>
              <a:rPr lang="ru-RU" sz="2800" b="1" dirty="0" smtClean="0">
                <a:solidFill>
                  <a:schemeClr val="bg1"/>
                </a:solidFill>
              </a:rPr>
              <a:t>Источники излучения на ККЛ</a:t>
            </a:r>
            <a:endParaRPr kumimoji="0" lang="ru-RU" sz="2800" b="1" i="0" u="none" strike="noStrike" kern="1200" cap="none" spc="-10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Прямоугольник 5"/>
          <p:cNvSpPr>
            <a:spLocks noChangeArrowheads="1"/>
          </p:cNvSpPr>
          <p:nvPr/>
        </p:nvSpPr>
        <p:spPr bwMode="auto">
          <a:xfrm>
            <a:off x="1214438" y="928688"/>
            <a:ext cx="6518275" cy="523875"/>
          </a:xfrm>
          <a:prstGeom prst="rect">
            <a:avLst/>
          </a:prstGeom>
          <a:noFill/>
          <a:ln w="9525">
            <a:noFill/>
            <a:miter lim="800000"/>
            <a:headEnd/>
            <a:tailEnd/>
          </a:ln>
        </p:spPr>
        <p:txBody>
          <a:bodyPr>
            <a:spAutoFit/>
          </a:bodyPr>
          <a:lstStyle/>
          <a:p>
            <a:pPr algn="ctr"/>
            <a:r>
              <a:rPr lang="ru-RU" sz="2800" b="1" dirty="0">
                <a:solidFill>
                  <a:srgbClr val="7030A0"/>
                </a:solidFill>
              </a:rPr>
              <a:t>История</a:t>
            </a:r>
          </a:p>
        </p:txBody>
      </p:sp>
      <p:sp>
        <p:nvSpPr>
          <p:cNvPr id="17412" name="Прямоугольник 5"/>
          <p:cNvSpPr>
            <a:spLocks noChangeArrowheads="1"/>
          </p:cNvSpPr>
          <p:nvPr/>
        </p:nvSpPr>
        <p:spPr bwMode="auto">
          <a:xfrm>
            <a:off x="357188" y="1428750"/>
            <a:ext cx="8643937" cy="707886"/>
          </a:xfrm>
          <a:prstGeom prst="rect">
            <a:avLst/>
          </a:prstGeom>
          <a:noFill/>
          <a:ln w="9525">
            <a:noFill/>
            <a:miter lim="800000"/>
            <a:headEnd/>
            <a:tailEnd/>
          </a:ln>
        </p:spPr>
        <p:txBody>
          <a:bodyPr>
            <a:spAutoFit/>
          </a:bodyPr>
          <a:lstStyle/>
          <a:p>
            <a:pPr algn="just"/>
            <a:r>
              <a:rPr lang="ru-RU" sz="2000" b="1" dirty="0">
                <a:solidFill>
                  <a:srgbClr val="7030A0"/>
                </a:solidFill>
              </a:rPr>
              <a:t>1784</a:t>
            </a:r>
            <a:r>
              <a:rPr lang="ru-RU" sz="2000" b="1" dirty="0">
                <a:solidFill>
                  <a:srgbClr val="99FF66"/>
                </a:solidFill>
              </a:rPr>
              <a:t> </a:t>
            </a:r>
            <a:r>
              <a:rPr lang="ru-RU" sz="2000" dirty="0"/>
              <a:t>– А.Лавуазье и П.Лаплас исследовали выдох гвинейской свиньи и обнаружили, что животное потребляет кислород, а выдыхает углекислый газ. </a:t>
            </a:r>
          </a:p>
        </p:txBody>
      </p:sp>
      <p:sp>
        <p:nvSpPr>
          <p:cNvPr id="17413" name="Прямоугольник 5"/>
          <p:cNvSpPr>
            <a:spLocks noChangeArrowheads="1"/>
          </p:cNvSpPr>
          <p:nvPr/>
        </p:nvSpPr>
        <p:spPr bwMode="auto">
          <a:xfrm>
            <a:off x="357188" y="4000500"/>
            <a:ext cx="8786812" cy="1938338"/>
          </a:xfrm>
          <a:prstGeom prst="rect">
            <a:avLst/>
          </a:prstGeom>
          <a:noFill/>
          <a:ln w="9525">
            <a:noFill/>
            <a:miter lim="800000"/>
            <a:headEnd/>
            <a:tailEnd/>
          </a:ln>
        </p:spPr>
        <p:txBody>
          <a:bodyPr>
            <a:spAutoFit/>
          </a:bodyPr>
          <a:lstStyle/>
          <a:p>
            <a:pPr algn="just"/>
            <a:r>
              <a:rPr lang="ru-RU" sz="2000" b="1" dirty="0">
                <a:solidFill>
                  <a:srgbClr val="7030A0"/>
                </a:solidFill>
              </a:rPr>
              <a:t>1874</a:t>
            </a:r>
            <a:r>
              <a:rPr lang="ru-RU" sz="2000" b="1" dirty="0">
                <a:solidFill>
                  <a:srgbClr val="99FF66"/>
                </a:solidFill>
              </a:rPr>
              <a:t> </a:t>
            </a:r>
            <a:r>
              <a:rPr lang="ru-RU" sz="2000" dirty="0"/>
              <a:t>– </a:t>
            </a:r>
            <a:r>
              <a:rPr lang="ru-RU" sz="2000" dirty="0" err="1"/>
              <a:t>Ф.Энсти</a:t>
            </a:r>
            <a:r>
              <a:rPr lang="ru-RU" sz="2000" dirty="0"/>
              <a:t> (Великобритания) применил колориметрический анализ для исследования распада алкоголя в человеческом организме. Его ловушка для выдыхаемого воздуха содержала хромовую кислоту, которая меняла цвет с красно-коричневого на зеленый в присутствии  этилового спирта, что продемонстрировало, что некоторое количество спирта выделяется с выдыхаемым воздухом.</a:t>
            </a:r>
          </a:p>
        </p:txBody>
      </p:sp>
      <p:sp>
        <p:nvSpPr>
          <p:cNvPr id="17414" name="Прямоугольник 5"/>
          <p:cNvSpPr>
            <a:spLocks noChangeArrowheads="1"/>
          </p:cNvSpPr>
          <p:nvPr/>
        </p:nvSpPr>
        <p:spPr bwMode="auto">
          <a:xfrm>
            <a:off x="357188" y="2428875"/>
            <a:ext cx="8643937" cy="1631950"/>
          </a:xfrm>
          <a:prstGeom prst="rect">
            <a:avLst/>
          </a:prstGeom>
          <a:noFill/>
          <a:ln w="9525">
            <a:noFill/>
            <a:miter lim="800000"/>
            <a:headEnd/>
            <a:tailEnd/>
          </a:ln>
        </p:spPr>
        <p:txBody>
          <a:bodyPr>
            <a:spAutoFit/>
          </a:bodyPr>
          <a:lstStyle/>
          <a:p>
            <a:pPr algn="just"/>
            <a:r>
              <a:rPr lang="ru-RU" sz="2000" b="1" dirty="0">
                <a:solidFill>
                  <a:srgbClr val="7030A0"/>
                </a:solidFill>
              </a:rPr>
              <a:t>Середина </a:t>
            </a:r>
            <a:r>
              <a:rPr lang="en-US" sz="2000" b="1" dirty="0">
                <a:solidFill>
                  <a:srgbClr val="7030A0"/>
                </a:solidFill>
              </a:rPr>
              <a:t>XIX</a:t>
            </a:r>
            <a:r>
              <a:rPr lang="ru-RU" sz="2000" b="1" dirty="0">
                <a:solidFill>
                  <a:srgbClr val="7030A0"/>
                </a:solidFill>
              </a:rPr>
              <a:t> века </a:t>
            </a:r>
            <a:r>
              <a:rPr lang="ru-RU" sz="2000" dirty="0"/>
              <a:t>– А </a:t>
            </a:r>
            <a:r>
              <a:rPr lang="ru-RU" sz="2000" dirty="0" err="1"/>
              <a:t>Небельсау</a:t>
            </a:r>
            <a:r>
              <a:rPr lang="ru-RU" sz="2000" dirty="0"/>
              <a:t> (Германия) сконструировал прибор для анализа выдыхаемого воздуха больных диабетом. При пропускании выдыхаемого воздуха через ловушку с щелочным йодом наблюдалось быстрое и интенсивное изменение цвета, связанное с повышенным содержанием ацетона. </a:t>
            </a:r>
          </a:p>
        </p:txBody>
      </p:sp>
      <p:sp>
        <p:nvSpPr>
          <p:cNvPr id="17415" name="Прямоугольник 21"/>
          <p:cNvSpPr>
            <a:spLocks noChangeArrowheads="1"/>
          </p:cNvSpPr>
          <p:nvPr/>
        </p:nvSpPr>
        <p:spPr bwMode="auto">
          <a:xfrm>
            <a:off x="428625" y="5934075"/>
            <a:ext cx="8715375" cy="708025"/>
          </a:xfrm>
          <a:prstGeom prst="rect">
            <a:avLst/>
          </a:prstGeom>
          <a:noFill/>
          <a:ln w="9525">
            <a:noFill/>
            <a:miter lim="800000"/>
            <a:headEnd/>
            <a:tailEnd/>
          </a:ln>
        </p:spPr>
        <p:txBody>
          <a:bodyPr>
            <a:spAutoFit/>
          </a:bodyPr>
          <a:lstStyle/>
          <a:p>
            <a:r>
              <a:rPr lang="ru-RU" sz="2000" b="1" dirty="0">
                <a:solidFill>
                  <a:srgbClr val="7030A0"/>
                </a:solidFill>
              </a:rPr>
              <a:t>80-е годы </a:t>
            </a:r>
            <a:r>
              <a:rPr lang="en-US" sz="2000" b="1" dirty="0">
                <a:solidFill>
                  <a:srgbClr val="7030A0"/>
                </a:solidFill>
              </a:rPr>
              <a:t>XX </a:t>
            </a:r>
            <a:r>
              <a:rPr lang="ru-RU" sz="2000" b="1" dirty="0">
                <a:solidFill>
                  <a:srgbClr val="7030A0"/>
                </a:solidFill>
              </a:rPr>
              <a:t>века </a:t>
            </a:r>
            <a:r>
              <a:rPr lang="ru-RU" sz="2000" dirty="0">
                <a:solidFill>
                  <a:schemeClr val="bg1"/>
                </a:solidFill>
              </a:rPr>
              <a:t>- </a:t>
            </a:r>
            <a:r>
              <a:rPr lang="ru-RU" sz="2000" dirty="0"/>
              <a:t>активное развитие диагностического направления, связанного с анализом </a:t>
            </a:r>
            <a:r>
              <a:rPr lang="ru-RU" sz="2000" dirty="0" err="1"/>
              <a:t>микросостава</a:t>
            </a:r>
            <a:r>
              <a:rPr lang="ru-RU" sz="2000" dirty="0"/>
              <a:t> выдыхаемого воздуха.</a:t>
            </a:r>
          </a:p>
        </p:txBody>
      </p:sp>
      <p:sp>
        <p:nvSpPr>
          <p:cNvPr id="9" name="Прямоугольник 8"/>
          <p:cNvSpPr/>
          <p:nvPr/>
        </p:nvSpPr>
        <p:spPr>
          <a:xfrm>
            <a:off x="285720" y="0"/>
            <a:ext cx="2291012" cy="523220"/>
          </a:xfrm>
          <a:prstGeom prst="rect">
            <a:avLst/>
          </a:prstGeom>
        </p:spPr>
        <p:txBody>
          <a:bodyPr wrap="none">
            <a:spAutoFit/>
          </a:bodyPr>
          <a:lstStyle/>
          <a:p>
            <a:r>
              <a:rPr lang="ru-RU" sz="2800" b="1" dirty="0" smtClean="0">
                <a:solidFill>
                  <a:schemeClr val="tx2"/>
                </a:solidFill>
                <a:cs typeface="Arial" pitchFamily="34" charset="0"/>
              </a:rPr>
              <a:t>Актуальность</a:t>
            </a:r>
            <a:endParaRPr lang="ru-RU" sz="2800" b="1" dirty="0">
              <a:solidFill>
                <a:schemeClr val="tx2"/>
              </a:solidFill>
              <a:cs typeface="Arial"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29"/>
          <p:cNvSpPr>
            <a:spLocks noChangeArrowheads="1"/>
          </p:cNvSpPr>
          <p:nvPr/>
        </p:nvSpPr>
        <p:spPr bwMode="auto">
          <a:xfrm>
            <a:off x="71438" y="6215063"/>
            <a:ext cx="9072562" cy="646112"/>
          </a:xfrm>
          <a:prstGeom prst="rect">
            <a:avLst/>
          </a:prstGeom>
          <a:noFill/>
          <a:ln w="9525">
            <a:noFill/>
            <a:miter lim="800000"/>
            <a:headEnd/>
            <a:tailEnd/>
          </a:ln>
        </p:spPr>
        <p:txBody>
          <a:bodyPr>
            <a:spAutoFit/>
          </a:bodyPr>
          <a:lstStyle/>
          <a:p>
            <a:pPr algn="ctr"/>
            <a:r>
              <a:rPr lang="ru-RU" dirty="0" smtClean="0">
                <a:cs typeface="Arial" charset="0"/>
              </a:rPr>
              <a:t>Спектральная плотность частотных шумов ККЛ</a:t>
            </a:r>
            <a:r>
              <a:rPr lang="en-US" dirty="0" smtClean="0">
                <a:cs typeface="Arial" charset="0"/>
              </a:rPr>
              <a:t> </a:t>
            </a:r>
            <a:r>
              <a:rPr lang="en-US" dirty="0">
                <a:cs typeface="Arial" charset="0"/>
              </a:rPr>
              <a:t>(1), </a:t>
            </a:r>
            <a:r>
              <a:rPr lang="ru-RU" dirty="0" smtClean="0">
                <a:cs typeface="Arial" charset="0"/>
              </a:rPr>
              <a:t>вклад , вызванный шумами управляющего тока</a:t>
            </a:r>
            <a:r>
              <a:rPr lang="en-US" dirty="0" smtClean="0">
                <a:cs typeface="Arial" charset="0"/>
              </a:rPr>
              <a:t> </a:t>
            </a:r>
            <a:r>
              <a:rPr lang="en-US" dirty="0">
                <a:cs typeface="Arial" charset="0"/>
              </a:rPr>
              <a:t>(2)</a:t>
            </a:r>
            <a:endParaRPr lang="ru-RU" dirty="0">
              <a:cs typeface="Arial" charset="0"/>
            </a:endParaRPr>
          </a:p>
        </p:txBody>
      </p:sp>
      <p:pic>
        <p:nvPicPr>
          <p:cNvPr id="6" name="Рисунок 8" descr="spectral power density of noise.JPG"/>
          <p:cNvPicPr>
            <a:picLocks noChangeAspect="1"/>
          </p:cNvPicPr>
          <p:nvPr/>
        </p:nvPicPr>
        <p:blipFill>
          <a:blip r:embed="rId3" cstate="print"/>
          <a:srcRect/>
          <a:stretch>
            <a:fillRect/>
          </a:stretch>
        </p:blipFill>
        <p:spPr bwMode="auto">
          <a:xfrm>
            <a:off x="2071670" y="2357430"/>
            <a:ext cx="5572142" cy="3823039"/>
          </a:xfrm>
          <a:prstGeom prst="rect">
            <a:avLst/>
          </a:prstGeom>
          <a:noFill/>
          <a:ln w="9525">
            <a:noFill/>
            <a:miter lim="800000"/>
            <a:headEnd/>
            <a:tailEnd/>
          </a:ln>
        </p:spPr>
      </p:pic>
      <p:sp>
        <p:nvSpPr>
          <p:cNvPr id="7" name="Прямоугольник 4"/>
          <p:cNvSpPr>
            <a:spLocks noChangeArrowheads="1"/>
          </p:cNvSpPr>
          <p:nvPr/>
        </p:nvSpPr>
        <p:spPr bwMode="auto">
          <a:xfrm>
            <a:off x="428596" y="928670"/>
            <a:ext cx="8358188" cy="830997"/>
          </a:xfrm>
          <a:prstGeom prst="rect">
            <a:avLst/>
          </a:prstGeom>
          <a:noFill/>
          <a:ln w="9525">
            <a:noFill/>
            <a:miter lim="800000"/>
            <a:headEnd/>
            <a:tailEnd/>
          </a:ln>
        </p:spPr>
        <p:txBody>
          <a:bodyPr>
            <a:spAutoFit/>
          </a:bodyPr>
          <a:lstStyle/>
          <a:p>
            <a:pPr algn="ctr"/>
            <a:r>
              <a:rPr lang="ru-RU" sz="2400" b="1" dirty="0" smtClean="0">
                <a:solidFill>
                  <a:srgbClr val="7030A0"/>
                </a:solidFill>
                <a:latin typeface="Calibri" pitchFamily="34" charset="0"/>
              </a:rPr>
              <a:t>Исследование особенностей генерации ККЛ для разработки источника излучения для спектрометра ТГц диапазона</a:t>
            </a:r>
            <a:endParaRPr lang="ru-RU" sz="2400" b="1" dirty="0">
              <a:solidFill>
                <a:srgbClr val="7030A0"/>
              </a:solidFill>
              <a:cs typeface="Arial" charset="0"/>
            </a:endParaRPr>
          </a:p>
        </p:txBody>
      </p:sp>
      <p:sp>
        <p:nvSpPr>
          <p:cNvPr id="8" name="Rectangle 1"/>
          <p:cNvSpPr>
            <a:spLocks noChangeArrowheads="1"/>
          </p:cNvSpPr>
          <p:nvPr/>
        </p:nvSpPr>
        <p:spPr bwMode="auto">
          <a:xfrm>
            <a:off x="259554" y="1785896"/>
            <a:ext cx="8570871" cy="400110"/>
          </a:xfrm>
          <a:prstGeom prst="rect">
            <a:avLst/>
          </a:prstGeom>
          <a:noFill/>
          <a:ln w="9525">
            <a:noFill/>
            <a:miter lim="800000"/>
            <a:headEnd/>
            <a:tailEnd/>
          </a:ln>
        </p:spPr>
        <p:txBody>
          <a:bodyPr wrap="none" anchor="ctr">
            <a:spAutoFit/>
          </a:bodyPr>
          <a:lstStyle/>
          <a:p>
            <a:pPr indent="457200" algn="ctr"/>
            <a:r>
              <a:rPr lang="ru-RU" sz="2000" b="1" dirty="0" smtClean="0">
                <a:solidFill>
                  <a:srgbClr val="C00000"/>
                </a:solidFill>
                <a:cs typeface="Times New Roman" pitchFamily="18" charset="0"/>
              </a:rPr>
              <a:t>Исследование спектральных и модуляционных характеристик ТГц ККЛ</a:t>
            </a:r>
            <a:endParaRPr lang="ru-RU" sz="2000" dirty="0">
              <a:solidFill>
                <a:srgbClr val="C00000"/>
              </a:solidFill>
            </a:endParaRPr>
          </a:p>
        </p:txBody>
      </p:sp>
      <p:sp>
        <p:nvSpPr>
          <p:cNvPr id="9" name="Заголовок 1"/>
          <p:cNvSpPr txBox="1">
            <a:spLocks/>
          </p:cNvSpPr>
          <p:nvPr/>
        </p:nvSpPr>
        <p:spPr>
          <a:xfrm>
            <a:off x="0" y="0"/>
            <a:ext cx="9144000" cy="733647"/>
          </a:xfrm>
          <a:prstGeom prst="rect">
            <a:avLst/>
          </a:prstGeom>
          <a:solidFill>
            <a:schemeClr val="accent4">
              <a:lumMod val="75000"/>
            </a:schemeClr>
          </a:solidFill>
        </p:spPr>
        <p:txBody>
          <a:bodyPr vert="horz" anchor="t">
            <a:noAutofit/>
          </a:bodyPr>
          <a:lstStyle/>
          <a:p>
            <a:pPr lvl="0">
              <a:spcBef>
                <a:spcPct val="0"/>
              </a:spcBef>
              <a:defRPr/>
            </a:pPr>
            <a:r>
              <a:rPr lang="ru-RU" sz="2800" b="1" dirty="0" smtClean="0">
                <a:solidFill>
                  <a:schemeClr val="bg1"/>
                </a:solidFill>
              </a:rPr>
              <a:t>Источники излучения на ККЛ</a:t>
            </a:r>
            <a:endParaRPr kumimoji="0" lang="ru-RU" sz="2800" b="1" i="0" u="none" strike="noStrike" kern="1200" cap="none" spc="-10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285750" y="1284288"/>
            <a:ext cx="8501063" cy="400050"/>
          </a:xfrm>
          <a:prstGeom prst="rect">
            <a:avLst/>
          </a:prstGeom>
          <a:noFill/>
          <a:ln w="9525">
            <a:noFill/>
            <a:miter lim="800000"/>
            <a:headEnd/>
            <a:tailEnd/>
          </a:ln>
        </p:spPr>
        <p:txBody>
          <a:bodyPr anchor="ctr">
            <a:spAutoFit/>
          </a:bodyPr>
          <a:lstStyle/>
          <a:p>
            <a:pPr algn="ctr" eaLnBrk="0" hangingPunct="0"/>
            <a:r>
              <a:rPr lang="ru-RU" sz="2000" b="1" dirty="0">
                <a:solidFill>
                  <a:srgbClr val="0070C0"/>
                </a:solidFill>
                <a:latin typeface="Corbel" pitchFamily="34" charset="0"/>
                <a:ea typeface="Calibri" pitchFamily="34" charset="0"/>
                <a:cs typeface="Arial" pitchFamily="34" charset="0"/>
              </a:rPr>
              <a:t>Измерение спектральных характеристик ККЛ</a:t>
            </a:r>
          </a:p>
        </p:txBody>
      </p:sp>
      <p:sp>
        <p:nvSpPr>
          <p:cNvPr id="33795" name="Прямоугольник 5"/>
          <p:cNvSpPr>
            <a:spLocks noChangeArrowheads="1"/>
          </p:cNvSpPr>
          <p:nvPr/>
        </p:nvSpPr>
        <p:spPr bwMode="auto">
          <a:xfrm>
            <a:off x="142875" y="5572125"/>
            <a:ext cx="5143500" cy="646113"/>
          </a:xfrm>
          <a:prstGeom prst="rect">
            <a:avLst/>
          </a:prstGeom>
          <a:noFill/>
          <a:ln w="9525">
            <a:noFill/>
            <a:miter lim="800000"/>
            <a:headEnd/>
            <a:tailEnd/>
          </a:ln>
        </p:spPr>
        <p:txBody>
          <a:bodyPr>
            <a:spAutoFit/>
          </a:bodyPr>
          <a:lstStyle/>
          <a:p>
            <a:pPr algn="ctr"/>
            <a:r>
              <a:rPr lang="ru-RU"/>
              <a:t>Схема измерения спектральных характеристик ККЛ</a:t>
            </a:r>
            <a:endParaRPr lang="ru-RU">
              <a:latin typeface="Corbel" pitchFamily="34" charset="0"/>
            </a:endParaRPr>
          </a:p>
        </p:txBody>
      </p:sp>
      <p:pic>
        <p:nvPicPr>
          <p:cNvPr id="33796" name="Picture 2"/>
          <p:cNvPicPr>
            <a:picLocks noChangeAspect="1" noChangeArrowheads="1"/>
          </p:cNvPicPr>
          <p:nvPr/>
        </p:nvPicPr>
        <p:blipFill>
          <a:blip r:embed="rId2" cstate="print"/>
          <a:srcRect/>
          <a:stretch>
            <a:fillRect/>
          </a:stretch>
        </p:blipFill>
        <p:spPr bwMode="auto">
          <a:xfrm>
            <a:off x="214313" y="2000250"/>
            <a:ext cx="4929187" cy="3189288"/>
          </a:xfrm>
          <a:prstGeom prst="rect">
            <a:avLst/>
          </a:prstGeom>
          <a:noFill/>
          <a:ln w="9525">
            <a:noFill/>
            <a:miter lim="800000"/>
            <a:headEnd/>
            <a:tailEnd/>
          </a:ln>
        </p:spPr>
      </p:pic>
      <p:pic>
        <p:nvPicPr>
          <p:cNvPr id="33797" name="Рисунок 104" descr="Спектр ККЛ.JPG"/>
          <p:cNvPicPr>
            <a:picLocks noChangeAspect="1" noChangeArrowheads="1"/>
          </p:cNvPicPr>
          <p:nvPr/>
        </p:nvPicPr>
        <p:blipFill>
          <a:blip r:embed="rId3" cstate="print">
            <a:grayscl/>
          </a:blip>
          <a:srcRect/>
          <a:stretch>
            <a:fillRect/>
          </a:stretch>
        </p:blipFill>
        <p:spPr bwMode="auto">
          <a:xfrm>
            <a:off x="5429250" y="2000250"/>
            <a:ext cx="3500438" cy="3143250"/>
          </a:xfrm>
          <a:prstGeom prst="rect">
            <a:avLst/>
          </a:prstGeom>
          <a:noFill/>
          <a:ln w="9525">
            <a:noFill/>
            <a:miter lim="800000"/>
            <a:headEnd/>
            <a:tailEnd/>
          </a:ln>
        </p:spPr>
      </p:pic>
      <p:sp>
        <p:nvSpPr>
          <p:cNvPr id="33798" name="Прямоугольник 105"/>
          <p:cNvSpPr>
            <a:spLocks noChangeArrowheads="1"/>
          </p:cNvSpPr>
          <p:nvPr/>
        </p:nvSpPr>
        <p:spPr bwMode="auto">
          <a:xfrm>
            <a:off x="5500688" y="5572125"/>
            <a:ext cx="3643312" cy="646113"/>
          </a:xfrm>
          <a:prstGeom prst="rect">
            <a:avLst/>
          </a:prstGeom>
          <a:noFill/>
          <a:ln w="9525">
            <a:noFill/>
            <a:miter lim="800000"/>
            <a:headEnd/>
            <a:tailEnd/>
          </a:ln>
        </p:spPr>
        <p:txBody>
          <a:bodyPr>
            <a:spAutoFit/>
          </a:bodyPr>
          <a:lstStyle/>
          <a:p>
            <a:r>
              <a:rPr lang="ru-RU"/>
              <a:t>Спектр ККЛ (2,017 ТГц) в свободном режиме</a:t>
            </a:r>
          </a:p>
        </p:txBody>
      </p:sp>
      <p:sp>
        <p:nvSpPr>
          <p:cNvPr id="9" name="Заголовок 1"/>
          <p:cNvSpPr txBox="1">
            <a:spLocks/>
          </p:cNvSpPr>
          <p:nvPr/>
        </p:nvSpPr>
        <p:spPr>
          <a:xfrm>
            <a:off x="0" y="0"/>
            <a:ext cx="9144000" cy="733647"/>
          </a:xfrm>
          <a:prstGeom prst="rect">
            <a:avLst/>
          </a:prstGeom>
          <a:solidFill>
            <a:schemeClr val="accent4">
              <a:lumMod val="75000"/>
            </a:schemeClr>
          </a:solidFill>
        </p:spPr>
        <p:txBody>
          <a:bodyPr vert="horz" anchor="t">
            <a:noAutofit/>
          </a:bodyPr>
          <a:lstStyle/>
          <a:p>
            <a:pPr lvl="0">
              <a:spcBef>
                <a:spcPct val="0"/>
              </a:spcBef>
              <a:defRPr/>
            </a:pPr>
            <a:r>
              <a:rPr lang="ru-RU" sz="2800" b="1" dirty="0" smtClean="0">
                <a:solidFill>
                  <a:schemeClr val="bg1"/>
                </a:solidFill>
              </a:rPr>
              <a:t>Источники излучения на ККЛ</a:t>
            </a:r>
            <a:endParaRPr kumimoji="0" lang="ru-RU" sz="2800" b="1" i="0" u="none" strike="noStrike" kern="1200" cap="none" spc="-10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Рисунок 5" descr="acetone  IRspectra.JPG"/>
          <p:cNvPicPr>
            <a:picLocks noChangeAspect="1"/>
          </p:cNvPicPr>
          <p:nvPr/>
        </p:nvPicPr>
        <p:blipFill>
          <a:blip r:embed="rId3" cstate="print"/>
          <a:srcRect/>
          <a:stretch>
            <a:fillRect/>
          </a:stretch>
        </p:blipFill>
        <p:spPr bwMode="auto">
          <a:xfrm>
            <a:off x="928688" y="2571750"/>
            <a:ext cx="3714750" cy="2527300"/>
          </a:xfrm>
          <a:prstGeom prst="rect">
            <a:avLst/>
          </a:prstGeom>
          <a:noFill/>
          <a:ln w="9525">
            <a:noFill/>
            <a:miter lim="800000"/>
            <a:headEnd/>
            <a:tailEnd/>
          </a:ln>
        </p:spPr>
      </p:pic>
      <p:sp>
        <p:nvSpPr>
          <p:cNvPr id="39939" name="TextBox 6"/>
          <p:cNvSpPr txBox="1">
            <a:spLocks noChangeArrowheads="1"/>
          </p:cNvSpPr>
          <p:nvPr/>
        </p:nvSpPr>
        <p:spPr bwMode="auto">
          <a:xfrm>
            <a:off x="1000125" y="1643063"/>
            <a:ext cx="7215188" cy="400050"/>
          </a:xfrm>
          <a:prstGeom prst="rect">
            <a:avLst/>
          </a:prstGeom>
          <a:noFill/>
          <a:ln w="9525">
            <a:noFill/>
            <a:miter lim="800000"/>
            <a:headEnd/>
            <a:tailEnd/>
          </a:ln>
        </p:spPr>
        <p:txBody>
          <a:bodyPr>
            <a:spAutoFit/>
          </a:bodyPr>
          <a:lstStyle/>
          <a:p>
            <a:r>
              <a:rPr lang="ru-RU" sz="2000">
                <a:latin typeface="Corbel" pitchFamily="34" charset="0"/>
              </a:rPr>
              <a:t>Поглощение ацетона в ИК</a:t>
            </a:r>
            <a:r>
              <a:rPr lang="en-US" sz="2000">
                <a:latin typeface="Corbel" pitchFamily="34" charset="0"/>
              </a:rPr>
              <a:t> (a) </a:t>
            </a:r>
            <a:r>
              <a:rPr lang="ru-RU" sz="2000">
                <a:latin typeface="Corbel" pitchFamily="34" charset="0"/>
              </a:rPr>
              <a:t>и ТГц</a:t>
            </a:r>
            <a:r>
              <a:rPr lang="en-US" sz="2000">
                <a:latin typeface="Corbel" pitchFamily="34" charset="0"/>
              </a:rPr>
              <a:t> (b) </a:t>
            </a:r>
            <a:r>
              <a:rPr lang="ru-RU" sz="2000">
                <a:latin typeface="Corbel" pitchFamily="34" charset="0"/>
              </a:rPr>
              <a:t>диапазонах </a:t>
            </a:r>
            <a:r>
              <a:rPr lang="en-US" sz="2000">
                <a:latin typeface="Corbel" pitchFamily="34" charset="0"/>
              </a:rPr>
              <a:t> </a:t>
            </a:r>
            <a:endParaRPr lang="ru-RU" sz="2000">
              <a:latin typeface="Corbel" pitchFamily="34" charset="0"/>
            </a:endParaRPr>
          </a:p>
        </p:txBody>
      </p:sp>
      <p:pic>
        <p:nvPicPr>
          <p:cNvPr id="39940" name="Рисунок 7" descr="acetone132 GHz.bmp"/>
          <p:cNvPicPr>
            <a:picLocks noChangeAspect="1"/>
          </p:cNvPicPr>
          <p:nvPr/>
        </p:nvPicPr>
        <p:blipFill>
          <a:blip r:embed="rId4" cstate="print"/>
          <a:srcRect/>
          <a:stretch>
            <a:fillRect/>
          </a:stretch>
        </p:blipFill>
        <p:spPr bwMode="auto">
          <a:xfrm>
            <a:off x="5214938" y="2643188"/>
            <a:ext cx="3643312" cy="2527300"/>
          </a:xfrm>
          <a:prstGeom prst="rect">
            <a:avLst/>
          </a:prstGeom>
          <a:noFill/>
          <a:ln w="9525">
            <a:noFill/>
            <a:miter lim="800000"/>
            <a:headEnd/>
            <a:tailEnd/>
          </a:ln>
        </p:spPr>
      </p:pic>
      <p:sp>
        <p:nvSpPr>
          <p:cNvPr id="39941" name="TextBox 8"/>
          <p:cNvSpPr txBox="1">
            <a:spLocks noChangeArrowheads="1"/>
          </p:cNvSpPr>
          <p:nvPr/>
        </p:nvSpPr>
        <p:spPr bwMode="auto">
          <a:xfrm>
            <a:off x="1071563" y="5500688"/>
            <a:ext cx="7215187" cy="400050"/>
          </a:xfrm>
          <a:prstGeom prst="rect">
            <a:avLst/>
          </a:prstGeom>
          <a:noFill/>
          <a:ln w="9525">
            <a:noFill/>
            <a:miter lim="800000"/>
            <a:headEnd/>
            <a:tailEnd/>
          </a:ln>
        </p:spPr>
        <p:txBody>
          <a:bodyPr>
            <a:spAutoFit/>
          </a:bodyPr>
          <a:lstStyle/>
          <a:p>
            <a:r>
              <a:rPr lang="en-US" sz="2000">
                <a:latin typeface="Corbel" pitchFamily="34" charset="0"/>
              </a:rPr>
              <a:t>	          (a)  					 (b)</a:t>
            </a:r>
            <a:endParaRPr lang="ru-RU" sz="2000">
              <a:latin typeface="Corbel" pitchFamily="34" charset="0"/>
            </a:endParaRPr>
          </a:p>
        </p:txBody>
      </p:sp>
      <p:sp>
        <p:nvSpPr>
          <p:cNvPr id="9" name="Rectangle 4"/>
          <p:cNvSpPr>
            <a:spLocks noChangeArrowheads="1"/>
          </p:cNvSpPr>
          <p:nvPr/>
        </p:nvSpPr>
        <p:spPr bwMode="auto">
          <a:xfrm>
            <a:off x="0" y="0"/>
            <a:ext cx="9144000" cy="1000108"/>
          </a:xfrm>
          <a:prstGeom prst="rect">
            <a:avLst/>
          </a:prstGeom>
          <a:solidFill>
            <a:srgbClr val="7030A0"/>
          </a:solidFill>
          <a:ln w="9525">
            <a:noFill/>
            <a:miter lim="800000"/>
            <a:headEnd/>
            <a:tailEnd/>
          </a:ln>
        </p:spPr>
        <p:txBody>
          <a:bodyPr anchor="ctr">
            <a:noAutofit/>
          </a:bodyPr>
          <a:lstStyle/>
          <a:p>
            <a:pPr algn="just" eaLnBrk="0" hangingPunct="0"/>
            <a:r>
              <a:rPr lang="ru-RU" sz="2400" b="1" dirty="0" smtClean="0">
                <a:solidFill>
                  <a:schemeClr val="bg1"/>
                </a:solidFill>
              </a:rPr>
              <a:t>Комбинированный ИК-ТГц газовый спектрометр</a:t>
            </a:r>
          </a:p>
          <a:p>
            <a:pPr algn="just" eaLnBrk="0" hangingPunct="0"/>
            <a:r>
              <a:rPr lang="ru-RU" sz="2400" b="1" dirty="0" smtClean="0">
                <a:solidFill>
                  <a:schemeClr val="bg1"/>
                </a:solidFill>
                <a:ea typeface="Calibri" pitchFamily="34" charset="0"/>
                <a:cs typeface="Arial" pitchFamily="34" charset="0"/>
              </a:rPr>
              <a:t>для </a:t>
            </a:r>
            <a:r>
              <a:rPr lang="ru-RU" sz="2400" b="1" dirty="0">
                <a:solidFill>
                  <a:schemeClr val="bg1"/>
                </a:solidFill>
                <a:ea typeface="Calibri" pitchFamily="34" charset="0"/>
                <a:cs typeface="Arial" pitchFamily="34" charset="0"/>
              </a:rPr>
              <a:t>аналитических исследований</a:t>
            </a:r>
            <a:endParaRPr lang="ru-RU" sz="2400" dirty="0">
              <a:solidFill>
                <a:schemeClr val="bg1"/>
              </a:solidFill>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Прямоугольник 3"/>
          <p:cNvSpPr>
            <a:spLocks noChangeArrowheads="1"/>
          </p:cNvSpPr>
          <p:nvPr/>
        </p:nvSpPr>
        <p:spPr bwMode="auto">
          <a:xfrm>
            <a:off x="5786438" y="857250"/>
            <a:ext cx="3357562" cy="6248400"/>
          </a:xfrm>
          <a:prstGeom prst="rect">
            <a:avLst/>
          </a:prstGeom>
          <a:noFill/>
          <a:ln w="9525">
            <a:noFill/>
            <a:miter lim="800000"/>
            <a:headEnd/>
            <a:tailEnd/>
          </a:ln>
        </p:spPr>
        <p:txBody>
          <a:bodyPr>
            <a:spAutoFit/>
          </a:bodyPr>
          <a:lstStyle/>
          <a:p>
            <a:pPr algn="just"/>
            <a:r>
              <a:rPr lang="ru-RU" sz="2000" dirty="0"/>
              <a:t>Схема экспериментальной установки – использование цезиевого стандарта частоты для стабилизации частоты повторения </a:t>
            </a:r>
            <a:r>
              <a:rPr lang="en-US" sz="2000" dirty="0" err="1"/>
              <a:t>f</a:t>
            </a:r>
            <a:r>
              <a:rPr lang="en-US" sz="2000" baseline="-25000" dirty="0" err="1"/>
              <a:t>rep</a:t>
            </a:r>
            <a:r>
              <a:rPr lang="ru-RU" sz="2000" dirty="0"/>
              <a:t> лазера накачки и ТГц синтезатора частотной гребенки. </a:t>
            </a:r>
          </a:p>
          <a:p>
            <a:pPr algn="just"/>
            <a:r>
              <a:rPr lang="ru-RU" sz="2000" dirty="0"/>
              <a:t>Частота сигнала биений </a:t>
            </a:r>
            <a:r>
              <a:rPr lang="en-US" sz="2000" dirty="0" err="1"/>
              <a:t>f</a:t>
            </a:r>
            <a:r>
              <a:rPr lang="en-US" sz="2000" baseline="-25000" dirty="0" err="1"/>
              <a:t>b</a:t>
            </a:r>
            <a:r>
              <a:rPr lang="ru-RU" sz="2000" dirty="0"/>
              <a:t> поддерживается постоянной петлей фазовой автоподстройки,  пока </a:t>
            </a:r>
            <a:r>
              <a:rPr lang="ru-RU" sz="2000" dirty="0" err="1"/>
              <a:t>перестраивание</a:t>
            </a:r>
            <a:r>
              <a:rPr lang="ru-RU" sz="2000" dirty="0"/>
              <a:t> частоты </a:t>
            </a:r>
            <a:r>
              <a:rPr lang="en-US" sz="2000" dirty="0" err="1"/>
              <a:t>f</a:t>
            </a:r>
            <a:r>
              <a:rPr lang="en-US" sz="2000" baseline="-25000" dirty="0" err="1"/>
              <a:t>rep</a:t>
            </a:r>
            <a:r>
              <a:rPr lang="ru-RU" sz="2000" baseline="-25000" dirty="0"/>
              <a:t> </a:t>
            </a:r>
            <a:r>
              <a:rPr lang="ru-RU" sz="2000" dirty="0"/>
              <a:t>производит пропорциональный сдвиг зубца ТГц гребенки, и следовательно абсолютной частоты ККЛ.</a:t>
            </a:r>
          </a:p>
          <a:p>
            <a:endParaRPr lang="it-IT" sz="2000" dirty="0">
              <a:latin typeface="Corbel" pitchFamily="34" charset="0"/>
            </a:endParaRPr>
          </a:p>
        </p:txBody>
      </p:sp>
      <p:cxnSp>
        <p:nvCxnSpPr>
          <p:cNvPr id="13" name="Прямая соединительная линия 12"/>
          <p:cNvCxnSpPr/>
          <p:nvPr/>
        </p:nvCxnSpPr>
        <p:spPr>
          <a:xfrm>
            <a:off x="500063" y="642938"/>
            <a:ext cx="8286750" cy="1587"/>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8916" name="Прямоугольник 13"/>
          <p:cNvSpPr>
            <a:spLocks noChangeArrowheads="1"/>
          </p:cNvSpPr>
          <p:nvPr/>
        </p:nvSpPr>
        <p:spPr bwMode="auto">
          <a:xfrm>
            <a:off x="142875" y="6429375"/>
            <a:ext cx="9001125" cy="369888"/>
          </a:xfrm>
          <a:prstGeom prst="rect">
            <a:avLst/>
          </a:prstGeom>
          <a:noFill/>
          <a:ln w="9525">
            <a:noFill/>
            <a:miter lim="800000"/>
            <a:headEnd/>
            <a:tailEnd/>
          </a:ln>
        </p:spPr>
        <p:txBody>
          <a:bodyPr>
            <a:spAutoFit/>
          </a:bodyPr>
          <a:lstStyle/>
          <a:p>
            <a:r>
              <a:rPr lang="en-US"/>
              <a:t>S. Bartalini </a:t>
            </a:r>
            <a:r>
              <a:rPr lang="en-US" i="1">
                <a:cs typeface="Arial" pitchFamily="34" charset="0"/>
              </a:rPr>
              <a:t>et al</a:t>
            </a:r>
            <a:r>
              <a:rPr lang="ru-RU" i="1">
                <a:cs typeface="Arial" pitchFamily="34" charset="0"/>
              </a:rPr>
              <a:t>..//</a:t>
            </a:r>
            <a:r>
              <a:rPr lang="en-US" i="1">
                <a:cs typeface="Arial" pitchFamily="34" charset="0"/>
              </a:rPr>
              <a:t> </a:t>
            </a:r>
            <a:r>
              <a:rPr lang="en-US"/>
              <a:t>PHYS. REV. X 4, 021006 (2014)</a:t>
            </a:r>
            <a:endParaRPr lang="ru-RU" i="1">
              <a:cs typeface="Arial" pitchFamily="34" charset="0"/>
            </a:endParaRPr>
          </a:p>
        </p:txBody>
      </p:sp>
      <p:pic>
        <p:nvPicPr>
          <p:cNvPr id="38918" name="Picture 2"/>
          <p:cNvPicPr>
            <a:picLocks noChangeAspect="1" noChangeArrowheads="1"/>
          </p:cNvPicPr>
          <p:nvPr/>
        </p:nvPicPr>
        <p:blipFill>
          <a:blip r:embed="rId3" cstate="print"/>
          <a:srcRect/>
          <a:stretch>
            <a:fillRect/>
          </a:stretch>
        </p:blipFill>
        <p:spPr bwMode="auto">
          <a:xfrm>
            <a:off x="142875" y="1214438"/>
            <a:ext cx="5443538" cy="5072062"/>
          </a:xfrm>
          <a:prstGeom prst="rect">
            <a:avLst/>
          </a:prstGeom>
          <a:noFill/>
          <a:ln w="9525">
            <a:noFill/>
            <a:miter lim="800000"/>
            <a:headEnd/>
            <a:tailEnd/>
          </a:ln>
        </p:spPr>
      </p:pic>
      <p:sp>
        <p:nvSpPr>
          <p:cNvPr id="38919" name="Прямоугольник 7"/>
          <p:cNvSpPr>
            <a:spLocks noChangeArrowheads="1"/>
          </p:cNvSpPr>
          <p:nvPr/>
        </p:nvSpPr>
        <p:spPr bwMode="auto">
          <a:xfrm>
            <a:off x="142875" y="785813"/>
            <a:ext cx="5500688" cy="369887"/>
          </a:xfrm>
          <a:prstGeom prst="rect">
            <a:avLst/>
          </a:prstGeom>
          <a:noFill/>
          <a:ln w="9525">
            <a:noFill/>
            <a:miter lim="800000"/>
            <a:headEnd/>
            <a:tailEnd/>
          </a:ln>
        </p:spPr>
        <p:txBody>
          <a:bodyPr>
            <a:spAutoFit/>
          </a:bodyPr>
          <a:lstStyle/>
          <a:p>
            <a:pPr algn="ctr"/>
            <a:r>
              <a:rPr lang="ru-RU" b="1" dirty="0"/>
              <a:t>ТГц частотная гребенка (</a:t>
            </a:r>
            <a:r>
              <a:rPr lang="en-US" b="1" dirty="0"/>
              <a:t>frequency comb)</a:t>
            </a:r>
            <a:endParaRPr lang="ru-RU" b="1" dirty="0"/>
          </a:p>
        </p:txBody>
      </p:sp>
      <p:sp>
        <p:nvSpPr>
          <p:cNvPr id="8" name="Заголовок 1"/>
          <p:cNvSpPr txBox="1">
            <a:spLocks/>
          </p:cNvSpPr>
          <p:nvPr/>
        </p:nvSpPr>
        <p:spPr>
          <a:xfrm>
            <a:off x="0" y="0"/>
            <a:ext cx="9144000" cy="733647"/>
          </a:xfrm>
          <a:prstGeom prst="rect">
            <a:avLst/>
          </a:prstGeom>
          <a:solidFill>
            <a:schemeClr val="accent4">
              <a:lumMod val="75000"/>
            </a:schemeClr>
          </a:solidFill>
        </p:spPr>
        <p:txBody>
          <a:bodyPr vert="horz" anchor="t">
            <a:noAutofit/>
          </a:bodyPr>
          <a:lstStyle/>
          <a:p>
            <a:pPr lvl="0">
              <a:spcBef>
                <a:spcPct val="0"/>
              </a:spcBef>
              <a:defRPr/>
            </a:pPr>
            <a:r>
              <a:rPr lang="ru-RU" sz="2800" b="1" dirty="0" smtClean="0">
                <a:solidFill>
                  <a:schemeClr val="bg1"/>
                </a:solidFill>
              </a:rPr>
              <a:t>Источники излучения на ККЛ</a:t>
            </a:r>
            <a:endParaRPr kumimoji="0" lang="ru-RU" sz="2800" b="1" i="0" u="none" strike="noStrike" kern="1200" cap="none" spc="-10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7"/>
          <p:cNvSpPr txBox="1">
            <a:spLocks noChangeArrowheads="1"/>
          </p:cNvSpPr>
          <p:nvPr/>
        </p:nvSpPr>
        <p:spPr bwMode="auto">
          <a:xfrm>
            <a:off x="142844" y="1000108"/>
            <a:ext cx="8843962" cy="769441"/>
          </a:xfrm>
          <a:prstGeom prst="rect">
            <a:avLst/>
          </a:prstGeom>
          <a:noFill/>
          <a:ln w="9525">
            <a:noFill/>
            <a:miter lim="800000"/>
            <a:headEnd/>
            <a:tailEnd/>
          </a:ln>
        </p:spPr>
        <p:txBody>
          <a:bodyPr>
            <a:spAutoFit/>
          </a:bodyPr>
          <a:lstStyle/>
          <a:p>
            <a:pPr marL="457200" indent="-457200" fontAlgn="auto">
              <a:spcBef>
                <a:spcPts val="0"/>
              </a:spcBef>
              <a:spcAft>
                <a:spcPts val="0"/>
              </a:spcAft>
              <a:defRPr/>
            </a:pPr>
            <a:r>
              <a:rPr lang="ru-RU" sz="2200" b="1" kern="0" dirty="0" smtClean="0">
                <a:solidFill>
                  <a:srgbClr val="0070C0"/>
                </a:solidFill>
                <a:latin typeface="Times New Roman" pitchFamily="18" charset="0"/>
                <a:cs typeface="Times New Roman" pitchFamily="18" charset="0"/>
              </a:rPr>
              <a:t>Спектрометр с фазовой манипуляцией </a:t>
            </a:r>
            <a:r>
              <a:rPr lang="ru-RU" sz="2200" b="1" kern="0" dirty="0">
                <a:solidFill>
                  <a:srgbClr val="0070C0"/>
                </a:solidFill>
                <a:latin typeface="Times New Roman" pitchFamily="18" charset="0"/>
                <a:cs typeface="Times New Roman" pitchFamily="18" charset="0"/>
              </a:rPr>
              <a:t>воздействующего излучения </a:t>
            </a:r>
          </a:p>
          <a:p>
            <a:pPr marL="457200" indent="-457200" fontAlgn="auto">
              <a:spcBef>
                <a:spcPts val="0"/>
              </a:spcBef>
              <a:spcAft>
                <a:spcPts val="0"/>
              </a:spcAft>
              <a:defRPr/>
            </a:pPr>
            <a:r>
              <a:rPr lang="ru-RU" sz="2200" kern="0" dirty="0" smtClean="0">
                <a:latin typeface="Times New Roman" pitchFamily="18" charset="0"/>
                <a:cs typeface="Times New Roman" pitchFamily="18" charset="0"/>
              </a:rPr>
              <a:t> </a:t>
            </a:r>
            <a:endParaRPr lang="ru-RU" sz="2200" kern="0" dirty="0">
              <a:latin typeface="Times New Roman" pitchFamily="18" charset="0"/>
              <a:cs typeface="Times New Roman" pitchFamily="18" charset="0"/>
            </a:endParaRPr>
          </a:p>
        </p:txBody>
      </p:sp>
      <p:sp>
        <p:nvSpPr>
          <p:cNvPr id="7" name="Заголовок 1"/>
          <p:cNvSpPr txBox="1">
            <a:spLocks/>
          </p:cNvSpPr>
          <p:nvPr/>
        </p:nvSpPr>
        <p:spPr>
          <a:xfrm>
            <a:off x="0" y="0"/>
            <a:ext cx="9144000" cy="914400"/>
          </a:xfrm>
          <a:prstGeom prst="rect">
            <a:avLst/>
          </a:prstGeom>
          <a:solidFill>
            <a:schemeClr val="accent2">
              <a:lumMod val="50000"/>
            </a:schemeClr>
          </a:solidFill>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800" b="0" i="0" u="none" strike="noStrike" kern="1200" cap="none" spc="0" normalizeH="0" baseline="0" noProof="0" smtClean="0">
                <a:ln>
                  <a:noFill/>
                </a:ln>
                <a:solidFill>
                  <a:schemeClr val="bg1"/>
                </a:solidFill>
                <a:effectLst/>
                <a:uLnTx/>
                <a:uFillTx/>
                <a:latin typeface="+mj-lt"/>
                <a:ea typeface="+mj-ea"/>
                <a:cs typeface="+mj-cs"/>
              </a:rPr>
              <a:t>Методы спектроскопии на нестационарных эффектах</a:t>
            </a:r>
            <a:endParaRPr kumimoji="0" lang="ru-RU"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584706" name="Picture 2" descr="fig 1 block-diagram испр"/>
          <p:cNvPicPr>
            <a:picLocks noChangeAspect="1" noChangeArrowheads="1"/>
          </p:cNvPicPr>
          <p:nvPr/>
        </p:nvPicPr>
        <p:blipFill>
          <a:blip r:embed="rId2" cstate="print"/>
          <a:srcRect/>
          <a:stretch>
            <a:fillRect/>
          </a:stretch>
        </p:blipFill>
        <p:spPr bwMode="auto">
          <a:xfrm>
            <a:off x="1428728" y="1643050"/>
            <a:ext cx="6858048" cy="47555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Рисунок 8" descr="F:\20140506_160020.jpg"/>
          <p:cNvPicPr>
            <a:picLocks noChangeAspect="1" noChangeArrowheads="1"/>
          </p:cNvPicPr>
          <p:nvPr/>
        </p:nvPicPr>
        <p:blipFill>
          <a:blip r:embed="rId2" cstate="print"/>
          <a:srcRect/>
          <a:stretch>
            <a:fillRect/>
          </a:stretch>
        </p:blipFill>
        <p:spPr bwMode="auto">
          <a:xfrm>
            <a:off x="190500" y="3867150"/>
            <a:ext cx="2551113" cy="2071688"/>
          </a:xfrm>
          <a:prstGeom prst="rect">
            <a:avLst/>
          </a:prstGeom>
          <a:noFill/>
          <a:ln w="19050">
            <a:solidFill>
              <a:schemeClr val="tx1"/>
            </a:solidFill>
            <a:miter lim="800000"/>
            <a:headEnd/>
            <a:tailEnd/>
          </a:ln>
        </p:spPr>
      </p:pic>
      <p:pic>
        <p:nvPicPr>
          <p:cNvPr id="9220" name="Рисунок 9" descr="F:\20140506_160156.jpg"/>
          <p:cNvPicPr>
            <a:picLocks noChangeAspect="1" noChangeArrowheads="1"/>
          </p:cNvPicPr>
          <p:nvPr/>
        </p:nvPicPr>
        <p:blipFill>
          <a:blip r:embed="rId3" cstate="print"/>
          <a:srcRect/>
          <a:stretch>
            <a:fillRect/>
          </a:stretch>
        </p:blipFill>
        <p:spPr bwMode="auto">
          <a:xfrm>
            <a:off x="227013" y="1019175"/>
            <a:ext cx="2544762" cy="2697163"/>
          </a:xfrm>
          <a:prstGeom prst="rect">
            <a:avLst/>
          </a:prstGeom>
          <a:noFill/>
          <a:ln w="19050">
            <a:solidFill>
              <a:schemeClr val="tx1"/>
            </a:solidFill>
            <a:miter lim="800000"/>
            <a:headEnd/>
            <a:tailEnd/>
          </a:ln>
        </p:spPr>
      </p:pic>
      <p:sp>
        <p:nvSpPr>
          <p:cNvPr id="11" name="Прямоугольник 10"/>
          <p:cNvSpPr/>
          <p:nvPr/>
        </p:nvSpPr>
        <p:spPr>
          <a:xfrm>
            <a:off x="3000364" y="5072074"/>
            <a:ext cx="6143636" cy="923330"/>
          </a:xfrm>
          <a:prstGeom prst="rect">
            <a:avLst/>
          </a:prstGeom>
          <a:ln>
            <a:solidFill>
              <a:schemeClr val="accent6">
                <a:lumMod val="40000"/>
                <a:lumOff val="60000"/>
              </a:schemeClr>
            </a:solidFill>
          </a:ln>
        </p:spPr>
        <p:txBody>
          <a:bodyPr wrap="square">
            <a:spAutoFit/>
          </a:bodyPr>
          <a:lstStyle/>
          <a:p>
            <a:pPr>
              <a:defRPr/>
            </a:pPr>
            <a:r>
              <a:rPr lang="ru-RU" dirty="0">
                <a:latin typeface="Arial" charset="0"/>
              </a:rPr>
              <a:t>Вверху (слева) - источники излучения двухчастотного ТГц спектрометра. Внизу (слева) - система ввода излучения двух источников в измерительный тракт</a:t>
            </a:r>
          </a:p>
        </p:txBody>
      </p:sp>
      <p:graphicFrame>
        <p:nvGraphicFramePr>
          <p:cNvPr id="8" name="Таблица 7"/>
          <p:cNvGraphicFramePr>
            <a:graphicFrameLocks noGrp="1"/>
          </p:cNvGraphicFramePr>
          <p:nvPr/>
        </p:nvGraphicFramePr>
        <p:xfrm>
          <a:off x="2928938" y="1384300"/>
          <a:ext cx="5722995" cy="3571240"/>
        </p:xfrm>
        <a:graphic>
          <a:graphicData uri="http://schemas.openxmlformats.org/drawingml/2006/table">
            <a:tbl>
              <a:tblPr firstRow="1" bandRow="1">
                <a:tableStyleId>{5C22544A-7EE6-4342-B048-85BDC9FD1C3A}</a:tableStyleId>
              </a:tblPr>
              <a:tblGrid>
                <a:gridCol w="3967382"/>
                <a:gridCol w="1755613"/>
              </a:tblGrid>
              <a:tr h="370840">
                <a:tc gridSpan="2">
                  <a:txBody>
                    <a:bodyPr/>
                    <a:lstStyle/>
                    <a:p>
                      <a:r>
                        <a:rPr lang="ru-RU" dirty="0" smtClean="0"/>
                        <a:t>Спецификация</a:t>
                      </a:r>
                      <a:r>
                        <a:rPr lang="ru-RU" baseline="0" dirty="0" smtClean="0"/>
                        <a:t> </a:t>
                      </a:r>
                      <a:endParaRPr lang="ru-RU" dirty="0"/>
                    </a:p>
                  </a:txBody>
                  <a:tcPr/>
                </a:tc>
                <a:tc hMerge="1">
                  <a:txBody>
                    <a:bodyPr/>
                    <a:lstStyle/>
                    <a:p>
                      <a:endParaRPr lang="ru-RU" dirty="0"/>
                    </a:p>
                  </a:txBody>
                  <a:tcPr/>
                </a:tc>
              </a:tr>
              <a:tr h="370840">
                <a:tc>
                  <a:txBody>
                    <a:bodyPr/>
                    <a:lstStyle/>
                    <a:p>
                      <a:r>
                        <a:rPr lang="ru-RU" dirty="0" smtClean="0"/>
                        <a:t>Диапазон частот источников излучения</a:t>
                      </a:r>
                      <a:endParaRPr lang="ru-RU" dirty="0"/>
                    </a:p>
                  </a:txBody>
                  <a:tcPr/>
                </a:tc>
                <a:tc>
                  <a:txBody>
                    <a:bodyPr/>
                    <a:lstStyle/>
                    <a:p>
                      <a:r>
                        <a:rPr lang="ru-RU" dirty="0" smtClean="0"/>
                        <a:t>118-178 ГГц</a:t>
                      </a:r>
                    </a:p>
                    <a:p>
                      <a:r>
                        <a:rPr lang="ru-RU" dirty="0" smtClean="0"/>
                        <a:t>330-390 ГГц</a:t>
                      </a:r>
                      <a:endParaRPr lang="ru-RU" dirty="0"/>
                    </a:p>
                  </a:txBody>
                  <a:tcPr/>
                </a:tc>
              </a:tr>
              <a:tr h="370840">
                <a:tc>
                  <a:txBody>
                    <a:bodyPr/>
                    <a:lstStyle/>
                    <a:p>
                      <a:r>
                        <a:rPr lang="ru-RU" dirty="0" smtClean="0"/>
                        <a:t>Диапазон частот опорного синтезатора </a:t>
                      </a:r>
                      <a:endParaRPr lang="ru-RU" dirty="0"/>
                    </a:p>
                  </a:txBody>
                  <a:tcPr/>
                </a:tc>
                <a:tc>
                  <a:txBody>
                    <a:bodyPr/>
                    <a:lstStyle/>
                    <a:p>
                      <a:r>
                        <a:rPr lang="ru-RU" dirty="0" smtClean="0"/>
                        <a:t>8-15 ГГц</a:t>
                      </a:r>
                      <a:endParaRPr lang="ru-RU" dirty="0"/>
                    </a:p>
                  </a:txBody>
                  <a:tcPr/>
                </a:tc>
              </a:tr>
              <a:tr h="370840">
                <a:tc>
                  <a:txBody>
                    <a:bodyPr/>
                    <a:lstStyle/>
                    <a:p>
                      <a:r>
                        <a:rPr lang="ru-RU" dirty="0" smtClean="0"/>
                        <a:t>Чувствительность</a:t>
                      </a:r>
                      <a:r>
                        <a:rPr lang="ru-RU" baseline="0" dirty="0" smtClean="0"/>
                        <a:t> д</a:t>
                      </a:r>
                      <a:r>
                        <a:rPr lang="ru-RU" dirty="0" smtClean="0"/>
                        <a:t>етектора (на основе Диода </a:t>
                      </a:r>
                      <a:r>
                        <a:rPr lang="ru-RU" dirty="0" err="1" smtClean="0"/>
                        <a:t>Шоттки</a:t>
                      </a:r>
                      <a:r>
                        <a:rPr lang="ru-RU" dirty="0" smtClean="0"/>
                        <a:t>)</a:t>
                      </a:r>
                    </a:p>
                  </a:txBody>
                  <a:tcPr/>
                </a:tc>
                <a:tc>
                  <a:txBody>
                    <a:bodyPr/>
                    <a:lstStyle/>
                    <a:p>
                      <a:r>
                        <a:rPr lang="en-US" sz="1800" kern="1200" dirty="0" smtClean="0">
                          <a:solidFill>
                            <a:schemeClr val="dk1"/>
                          </a:solidFill>
                          <a:latin typeface="+mn-lt"/>
                          <a:ea typeface="+mn-ea"/>
                          <a:cs typeface="+mn-cs"/>
                        </a:rPr>
                        <a:t>500-2500</a:t>
                      </a:r>
                      <a:r>
                        <a:rPr lang="ru-RU" sz="1800" kern="1200" dirty="0" smtClean="0">
                          <a:solidFill>
                            <a:schemeClr val="dk1"/>
                          </a:solidFill>
                          <a:latin typeface="+mn-lt"/>
                          <a:ea typeface="+mn-ea"/>
                          <a:cs typeface="+mn-cs"/>
                        </a:rPr>
                        <a:t> В/Вт</a:t>
                      </a:r>
                      <a:endParaRPr lang="ru-RU" dirty="0"/>
                    </a:p>
                  </a:txBody>
                  <a:tcPr/>
                </a:tc>
              </a:tr>
              <a:tr h="370840">
                <a:tc>
                  <a:txBody>
                    <a:bodyPr/>
                    <a:lstStyle/>
                    <a:p>
                      <a:r>
                        <a:rPr lang="ru-RU" baseline="0" dirty="0" smtClean="0"/>
                        <a:t>Диапазон частот д</a:t>
                      </a:r>
                      <a:r>
                        <a:rPr lang="ru-RU" dirty="0" smtClean="0"/>
                        <a:t>етектора (на основе Диода </a:t>
                      </a:r>
                      <a:r>
                        <a:rPr lang="ru-RU" dirty="0" err="1" smtClean="0"/>
                        <a:t>Шоттки</a:t>
                      </a:r>
                      <a:r>
                        <a:rPr lang="ru-RU" dirty="0" smtClean="0"/>
                        <a:t>)</a:t>
                      </a:r>
                      <a:endParaRPr lang="ru-RU" dirty="0"/>
                    </a:p>
                  </a:txBody>
                  <a:tcPr/>
                </a:tc>
                <a:tc>
                  <a:txBody>
                    <a:bodyPr/>
                    <a:lstStyle/>
                    <a:p>
                      <a:r>
                        <a:rPr lang="en-US" sz="1800" kern="1200" dirty="0" smtClean="0">
                          <a:solidFill>
                            <a:schemeClr val="dk1"/>
                          </a:solidFill>
                          <a:latin typeface="+mn-lt"/>
                          <a:ea typeface="+mn-ea"/>
                          <a:cs typeface="+mn-cs"/>
                        </a:rPr>
                        <a:t>100-1200 </a:t>
                      </a:r>
                      <a:r>
                        <a:rPr lang="ru-RU" sz="1800" kern="1200" dirty="0" smtClean="0">
                          <a:solidFill>
                            <a:schemeClr val="dk1"/>
                          </a:solidFill>
                          <a:latin typeface="+mn-lt"/>
                          <a:ea typeface="+mn-ea"/>
                          <a:cs typeface="+mn-cs"/>
                        </a:rPr>
                        <a:t>ГГц</a:t>
                      </a:r>
                      <a:endParaRPr lang="ru-RU" dirty="0"/>
                    </a:p>
                  </a:txBody>
                  <a:tcPr/>
                </a:tc>
              </a:tr>
              <a:tr h="370840">
                <a:tc>
                  <a:txBody>
                    <a:bodyPr/>
                    <a:lstStyle/>
                    <a:p>
                      <a:r>
                        <a:rPr lang="ru-RU" dirty="0" smtClean="0"/>
                        <a:t>Период регистрации сигнала для двух линий поглощения</a:t>
                      </a:r>
                      <a:r>
                        <a:rPr lang="ru-RU" baseline="0" dirty="0" smtClean="0"/>
                        <a:t> газов</a:t>
                      </a:r>
                      <a:endParaRPr lang="ru-RU" dirty="0"/>
                    </a:p>
                  </a:txBody>
                  <a:tcPr/>
                </a:tc>
                <a:tc>
                  <a:txBody>
                    <a:bodyPr/>
                    <a:lstStyle/>
                    <a:p>
                      <a:r>
                        <a:rPr lang="ru-RU" dirty="0" smtClean="0"/>
                        <a:t>4 мкс</a:t>
                      </a:r>
                      <a:endParaRPr lang="ru-RU" dirty="0"/>
                    </a:p>
                  </a:txBody>
                  <a:tcPr/>
                </a:tc>
              </a:tr>
            </a:tbl>
          </a:graphicData>
        </a:graphic>
      </p:graphicFrame>
      <p:sp>
        <p:nvSpPr>
          <p:cNvPr id="9" name="Rectangle 4"/>
          <p:cNvSpPr>
            <a:spLocks noChangeArrowheads="1"/>
          </p:cNvSpPr>
          <p:nvPr/>
        </p:nvSpPr>
        <p:spPr bwMode="auto">
          <a:xfrm>
            <a:off x="0" y="0"/>
            <a:ext cx="9144000" cy="1000108"/>
          </a:xfrm>
          <a:prstGeom prst="rect">
            <a:avLst/>
          </a:prstGeom>
          <a:solidFill>
            <a:schemeClr val="accent2">
              <a:lumMod val="50000"/>
            </a:schemeClr>
          </a:solidFill>
          <a:ln w="9525">
            <a:noFill/>
            <a:miter lim="800000"/>
            <a:headEnd/>
            <a:tailEnd/>
          </a:ln>
        </p:spPr>
        <p:txBody>
          <a:bodyPr anchor="ctr">
            <a:noAutofit/>
          </a:bodyPr>
          <a:lstStyle/>
          <a:p>
            <a:pPr algn="just" eaLnBrk="0" hangingPunct="0"/>
            <a:r>
              <a:rPr lang="ru-RU" sz="2400" b="1" dirty="0" smtClean="0">
                <a:solidFill>
                  <a:schemeClr val="bg1"/>
                </a:solidFill>
                <a:ea typeface="Calibri" pitchFamily="34" charset="0"/>
                <a:cs typeface="Arial" pitchFamily="34" charset="0"/>
              </a:rPr>
              <a:t>Двухчастотный </a:t>
            </a:r>
            <a:r>
              <a:rPr lang="ru-RU" sz="2400" b="1" dirty="0">
                <a:solidFill>
                  <a:schemeClr val="bg1"/>
                </a:solidFill>
                <a:ea typeface="Calibri" pitchFamily="34" charset="0"/>
                <a:cs typeface="Arial" pitchFamily="34" charset="0"/>
              </a:rPr>
              <a:t>спектрометр ТГц частотного диапазона для аналитических исследований</a:t>
            </a:r>
            <a:endParaRPr lang="ru-RU" sz="2400" dirty="0">
              <a:solidFill>
                <a:schemeClr val="bg1"/>
              </a:solidFill>
              <a:ea typeface="Calibri" pitchFamily="34" charset="0"/>
              <a:cs typeface="Arial" pitchFamily="34" charset="0"/>
            </a:endParaRPr>
          </a:p>
        </p:txBody>
      </p:sp>
      <p:sp>
        <p:nvSpPr>
          <p:cNvPr id="769025" name="Rectangle 1"/>
          <p:cNvSpPr>
            <a:spLocks noChangeArrowheads="1"/>
          </p:cNvSpPr>
          <p:nvPr/>
        </p:nvSpPr>
        <p:spPr bwMode="auto">
          <a:xfrm>
            <a:off x="285720" y="6072206"/>
            <a:ext cx="800102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b="0" i="1" u="none" strike="noStrike" cap="none" normalizeH="0" baseline="0" dirty="0" smtClean="0">
                <a:ln>
                  <a:noFill/>
                </a:ln>
                <a:solidFill>
                  <a:srgbClr val="000000"/>
                </a:solidFill>
                <a:effectLst/>
                <a:ea typeface="Calibri" pitchFamily="34" charset="0"/>
                <a:cs typeface="Times New Roman" pitchFamily="18" charset="0"/>
              </a:rPr>
              <a:t>Yablokov, A.A. ; </a:t>
            </a:r>
            <a:r>
              <a:rPr kumimoji="0" lang="en-US" b="0" i="1" u="none" strike="noStrike" cap="none" normalizeH="0" baseline="0" dirty="0" err="1" smtClean="0">
                <a:ln>
                  <a:noFill/>
                </a:ln>
                <a:solidFill>
                  <a:srgbClr val="000000"/>
                </a:solidFill>
                <a:effectLst/>
                <a:ea typeface="Calibri" pitchFamily="34" charset="0"/>
                <a:cs typeface="Times New Roman" pitchFamily="18" charset="0"/>
              </a:rPr>
              <a:t>Anfertev</a:t>
            </a:r>
            <a:r>
              <a:rPr kumimoji="0" lang="en-US" b="0" i="1" u="none" strike="noStrike" cap="none" normalizeH="0" baseline="0" dirty="0" smtClean="0">
                <a:ln>
                  <a:noFill/>
                </a:ln>
                <a:solidFill>
                  <a:srgbClr val="000000"/>
                </a:solidFill>
                <a:effectLst/>
                <a:ea typeface="Calibri" pitchFamily="34" charset="0"/>
                <a:cs typeface="Times New Roman" pitchFamily="18" charset="0"/>
              </a:rPr>
              <a:t>, V.A. ; </a:t>
            </a:r>
            <a:r>
              <a:rPr kumimoji="0" lang="en-US" b="0" i="1" u="none" strike="noStrike" cap="none" normalizeH="0" baseline="0" dirty="0" err="1" smtClean="0">
                <a:ln>
                  <a:noFill/>
                </a:ln>
                <a:solidFill>
                  <a:srgbClr val="000000"/>
                </a:solidFill>
                <a:effectLst/>
                <a:ea typeface="Calibri" pitchFamily="34" charset="0"/>
                <a:cs typeface="Times New Roman" pitchFamily="18" charset="0"/>
              </a:rPr>
              <a:t>Revin</a:t>
            </a:r>
            <a:r>
              <a:rPr kumimoji="0" lang="en-US" b="0" i="1" u="none" strike="noStrike" cap="none" normalizeH="0" baseline="0" dirty="0" smtClean="0">
                <a:ln>
                  <a:noFill/>
                </a:ln>
                <a:solidFill>
                  <a:srgbClr val="000000"/>
                </a:solidFill>
                <a:effectLst/>
                <a:ea typeface="Calibri" pitchFamily="34" charset="0"/>
                <a:cs typeface="Times New Roman" pitchFamily="18" charset="0"/>
              </a:rPr>
              <a:t>, L.S. ; Balakirev, V.Y. ; </a:t>
            </a:r>
            <a:r>
              <a:rPr lang="en-US" i="1" dirty="0" smtClean="0">
                <a:solidFill>
                  <a:srgbClr val="000000"/>
                </a:solidFill>
                <a:ea typeface="Calibri" pitchFamily="34" charset="0"/>
                <a:cs typeface="Times New Roman" pitchFamily="18" charset="0"/>
              </a:rPr>
              <a:t>et </a:t>
            </a:r>
            <a:r>
              <a:rPr kumimoji="0" lang="en-US" b="0" i="1" u="none" strike="noStrike" cap="none" normalizeH="0" baseline="0" dirty="0" smtClean="0">
                <a:ln>
                  <a:noFill/>
                </a:ln>
                <a:solidFill>
                  <a:srgbClr val="000000"/>
                </a:solidFill>
                <a:effectLst/>
                <a:ea typeface="Calibri" pitchFamily="34" charset="0"/>
                <a:cs typeface="Times New Roman" pitchFamily="18" charset="0"/>
              </a:rPr>
              <a:t>// IEEE Transaction on Terahertz Science and Technology, Vol. 5, </a:t>
            </a:r>
            <a:r>
              <a:rPr kumimoji="0" lang="en-US" b="0" i="1" u="none" strike="noStrike" cap="none" normalizeH="0" baseline="0" dirty="0" err="1" smtClean="0">
                <a:ln>
                  <a:noFill/>
                </a:ln>
                <a:solidFill>
                  <a:srgbClr val="000000"/>
                </a:solidFill>
                <a:effectLst/>
                <a:ea typeface="Calibri" pitchFamily="34" charset="0"/>
                <a:cs typeface="Times New Roman" pitchFamily="18" charset="0"/>
              </a:rPr>
              <a:t>Iss</a:t>
            </a:r>
            <a:r>
              <a:rPr kumimoji="0" lang="en-US" b="0" i="1" u="none" strike="noStrike" cap="none" normalizeH="0" baseline="0" dirty="0" smtClean="0">
                <a:ln>
                  <a:noFill/>
                </a:ln>
                <a:solidFill>
                  <a:srgbClr val="000000"/>
                </a:solidFill>
                <a:effectLst/>
                <a:ea typeface="Calibri" pitchFamily="34" charset="0"/>
                <a:cs typeface="Times New Roman" pitchFamily="18" charset="0"/>
              </a:rPr>
              <a:t>. 5, p. 845 - 851 (2015)</a:t>
            </a:r>
            <a:endParaRPr kumimoji="0" lang="en-US" b="0" i="1"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50"/>
          <p:cNvSpPr txBox="1">
            <a:spLocks noChangeArrowheads="1"/>
          </p:cNvSpPr>
          <p:nvPr/>
        </p:nvSpPr>
        <p:spPr bwMode="auto">
          <a:xfrm>
            <a:off x="1071563" y="2357438"/>
            <a:ext cx="6429375" cy="2862262"/>
          </a:xfrm>
          <a:prstGeom prst="rect">
            <a:avLst/>
          </a:prstGeom>
          <a:noFill/>
          <a:ln w="9525">
            <a:noFill/>
            <a:miter lim="800000"/>
            <a:headEnd/>
            <a:tailEnd/>
          </a:ln>
        </p:spPr>
        <p:txBody>
          <a:bodyPr>
            <a:spAutoFit/>
          </a:bodyPr>
          <a:lstStyle/>
          <a:p>
            <a:pPr>
              <a:lnSpc>
                <a:spcPct val="125000"/>
              </a:lnSpc>
              <a:buFont typeface="Wingdings" pitchFamily="2" charset="2"/>
              <a:buChar char="Ø"/>
            </a:pPr>
            <a:r>
              <a:rPr lang="ru-RU" sz="2400" dirty="0">
                <a:latin typeface="Corbel" pitchFamily="34" charset="0"/>
              </a:rPr>
              <a:t>возможность перестройки рабочей частоты излучения в широком диапазоне, </a:t>
            </a:r>
          </a:p>
          <a:p>
            <a:pPr>
              <a:lnSpc>
                <a:spcPct val="125000"/>
              </a:lnSpc>
              <a:buFont typeface="Wingdings" pitchFamily="2" charset="2"/>
              <a:buChar char="Ø"/>
            </a:pPr>
            <a:r>
              <a:rPr lang="ru-RU" sz="2400" dirty="0">
                <a:latin typeface="Corbel" pitchFamily="34" charset="0"/>
              </a:rPr>
              <a:t>стабильность частоты ~10</a:t>
            </a:r>
            <a:r>
              <a:rPr lang="ru-RU" sz="2400" baseline="30000" dirty="0">
                <a:latin typeface="Corbel" pitchFamily="34" charset="0"/>
              </a:rPr>
              <a:t>-8</a:t>
            </a:r>
            <a:r>
              <a:rPr lang="ru-RU" sz="2400" dirty="0">
                <a:latin typeface="Corbel" pitchFamily="34" charset="0"/>
              </a:rPr>
              <a:t> -</a:t>
            </a:r>
            <a:r>
              <a:rPr lang="ru-RU" sz="2400" dirty="0" smtClean="0">
                <a:latin typeface="Corbel" pitchFamily="34" charset="0"/>
              </a:rPr>
              <a:t>10</a:t>
            </a:r>
            <a:r>
              <a:rPr lang="ru-RU" sz="2400" baseline="30000" dirty="0" smtClean="0">
                <a:latin typeface="Corbel" pitchFamily="34" charset="0"/>
              </a:rPr>
              <a:t>-10</a:t>
            </a:r>
            <a:r>
              <a:rPr lang="en-US" sz="2400" baseline="30000" dirty="0" smtClean="0">
                <a:latin typeface="Corbel" pitchFamily="34" charset="0"/>
              </a:rPr>
              <a:t>  </a:t>
            </a:r>
            <a:r>
              <a:rPr lang="ru-RU" sz="2400" dirty="0" smtClean="0">
                <a:latin typeface="Corbel" pitchFamily="34" charset="0"/>
              </a:rPr>
              <a:t>от несущей</a:t>
            </a:r>
            <a:endParaRPr lang="ru-RU" sz="2400" dirty="0">
              <a:latin typeface="Corbel" pitchFamily="34" charset="0"/>
            </a:endParaRPr>
          </a:p>
          <a:p>
            <a:pPr>
              <a:lnSpc>
                <a:spcPct val="125000"/>
              </a:lnSpc>
              <a:buFont typeface="Wingdings" pitchFamily="2" charset="2"/>
              <a:buChar char="Ø"/>
            </a:pPr>
            <a:r>
              <a:rPr lang="ru-RU" sz="2400" dirty="0">
                <a:latin typeface="Corbel" pitchFamily="34" charset="0"/>
              </a:rPr>
              <a:t> высокая спектральная чистота,</a:t>
            </a:r>
          </a:p>
          <a:p>
            <a:pPr>
              <a:lnSpc>
                <a:spcPct val="125000"/>
              </a:lnSpc>
              <a:buFont typeface="Wingdings" pitchFamily="2" charset="2"/>
              <a:buChar char="Ø"/>
            </a:pPr>
            <a:r>
              <a:rPr lang="ru-RU" sz="2400" dirty="0">
                <a:latin typeface="Corbel" pitchFamily="34" charset="0"/>
              </a:rPr>
              <a:t>компактность, </a:t>
            </a:r>
          </a:p>
          <a:p>
            <a:pPr>
              <a:lnSpc>
                <a:spcPct val="125000"/>
              </a:lnSpc>
              <a:buFont typeface="Wingdings" pitchFamily="2" charset="2"/>
              <a:buChar char="Ø"/>
            </a:pPr>
            <a:r>
              <a:rPr lang="ru-RU" sz="2400" dirty="0">
                <a:latin typeface="Corbel" pitchFamily="34" charset="0"/>
              </a:rPr>
              <a:t>малая мощность энергопотребления.</a:t>
            </a:r>
            <a:endParaRPr lang="en-GB" sz="2400" b="1" dirty="0">
              <a:latin typeface="Corbel" pitchFamily="34" charset="0"/>
            </a:endParaRPr>
          </a:p>
        </p:txBody>
      </p:sp>
      <p:sp>
        <p:nvSpPr>
          <p:cNvPr id="8" name="Прямоугольник 7"/>
          <p:cNvSpPr/>
          <p:nvPr/>
        </p:nvSpPr>
        <p:spPr>
          <a:xfrm>
            <a:off x="642938" y="1643063"/>
            <a:ext cx="7858125" cy="461962"/>
          </a:xfrm>
          <a:prstGeom prst="rect">
            <a:avLst/>
          </a:prstGeom>
        </p:spPr>
        <p:txBody>
          <a:bodyPr>
            <a:spAutoFit/>
          </a:bodyPr>
          <a:lstStyle/>
          <a:p>
            <a:pPr algn="ctr" fontAlgn="auto">
              <a:spcBef>
                <a:spcPts val="0"/>
              </a:spcBef>
              <a:spcAft>
                <a:spcPts val="0"/>
              </a:spcAft>
              <a:defRPr/>
            </a:pPr>
            <a:r>
              <a:rPr lang="ru-RU" sz="2400" b="1" dirty="0">
                <a:solidFill>
                  <a:schemeClr val="accent2">
                    <a:lumMod val="75000"/>
                  </a:schemeClr>
                </a:solidFill>
                <a:latin typeface="Corbel" pitchFamily="34" charset="0"/>
              </a:rPr>
              <a:t>Требования к источнику излучения</a:t>
            </a:r>
            <a:endParaRPr lang="ru-RU" sz="2400" dirty="0">
              <a:solidFill>
                <a:schemeClr val="accent2">
                  <a:lumMod val="75000"/>
                </a:schemeClr>
              </a:solidFill>
              <a:latin typeface="Corbel" pitchFamily="34" charset="0"/>
            </a:endParaRPr>
          </a:p>
        </p:txBody>
      </p:sp>
      <p:sp>
        <p:nvSpPr>
          <p:cNvPr id="24581" name="Прямоугольник 8"/>
          <p:cNvSpPr>
            <a:spLocks noChangeArrowheads="1"/>
          </p:cNvSpPr>
          <p:nvPr/>
        </p:nvSpPr>
        <p:spPr bwMode="auto">
          <a:xfrm>
            <a:off x="0" y="0"/>
            <a:ext cx="9144000" cy="857232"/>
          </a:xfrm>
          <a:prstGeom prst="rect">
            <a:avLst/>
          </a:prstGeom>
          <a:solidFill>
            <a:schemeClr val="accent4">
              <a:lumMod val="75000"/>
            </a:schemeClr>
          </a:solidFill>
          <a:ln w="9525">
            <a:noFill/>
            <a:miter lim="800000"/>
            <a:headEnd/>
            <a:tailEnd/>
          </a:ln>
        </p:spPr>
        <p:txBody>
          <a:bodyPr wrap="square">
            <a:noAutofit/>
          </a:bodyPr>
          <a:lstStyle/>
          <a:p>
            <a:r>
              <a:rPr lang="ru-RU" sz="2800" b="1" dirty="0">
                <a:solidFill>
                  <a:schemeClr val="bg1"/>
                </a:solidFill>
                <a:latin typeface="Corbel" pitchFamily="34" charset="0"/>
                <a:cs typeface="Arial" pitchFamily="34" charset="0"/>
              </a:rPr>
              <a:t>Источники </a:t>
            </a:r>
            <a:r>
              <a:rPr lang="en-US" sz="2800" b="1" dirty="0">
                <a:solidFill>
                  <a:schemeClr val="bg1"/>
                </a:solidFill>
                <a:latin typeface="Corbel" pitchFamily="34" charset="0"/>
                <a:cs typeface="Arial" pitchFamily="34" charset="0"/>
              </a:rPr>
              <a:t> </a:t>
            </a:r>
            <a:r>
              <a:rPr lang="ru-RU" sz="2800" b="1" dirty="0" smtClean="0">
                <a:solidFill>
                  <a:schemeClr val="bg1"/>
                </a:solidFill>
                <a:latin typeface="Corbel" pitchFamily="34" charset="0"/>
                <a:cs typeface="Arial" pitchFamily="34" charset="0"/>
              </a:rPr>
              <a:t>ТГц частотного </a:t>
            </a:r>
            <a:r>
              <a:rPr lang="ru-RU" sz="2800" b="1" dirty="0">
                <a:solidFill>
                  <a:schemeClr val="bg1"/>
                </a:solidFill>
                <a:latin typeface="Corbel" pitchFamily="34" charset="0"/>
                <a:cs typeface="Arial" pitchFamily="34" charset="0"/>
              </a:rPr>
              <a:t>диапазона</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auto">
          <a:xfrm>
            <a:off x="794720" y="741207"/>
            <a:ext cx="7512077" cy="400110"/>
          </a:xfrm>
          <a:prstGeom prst="rect">
            <a:avLst/>
          </a:prstGeom>
          <a:noFill/>
          <a:ln w="9525" algn="ctr">
            <a:noFill/>
            <a:miter lim="800000"/>
            <a:headEnd/>
            <a:tailEnd/>
          </a:ln>
          <a:effectLst/>
        </p:spPr>
        <p:txBody>
          <a:bodyPr wrap="square" anchor="ctr">
            <a:spAutoFit/>
          </a:bodyPr>
          <a:lstStyle/>
          <a:p>
            <a:pPr algn="ctr">
              <a:defRPr/>
            </a:pPr>
            <a:r>
              <a:rPr lang="ru-RU" sz="2000" b="1" dirty="0" smtClean="0">
                <a:solidFill>
                  <a:srgbClr val="C00000"/>
                </a:solidFill>
                <a:latin typeface="Franklin Gothic Medium" pitchFamily="34" charset="0"/>
              </a:rPr>
              <a:t>Квантово-каскадные лазеры</a:t>
            </a:r>
            <a:endParaRPr lang="en-US" sz="2000" b="1" dirty="0">
              <a:solidFill>
                <a:srgbClr val="C00000"/>
              </a:solidFill>
              <a:latin typeface="Arial Narrow" pitchFamily="34" charset="0"/>
            </a:endParaRPr>
          </a:p>
        </p:txBody>
      </p:sp>
      <p:sp>
        <p:nvSpPr>
          <p:cNvPr id="17" name="Прямоугольник 36"/>
          <p:cNvSpPr>
            <a:spLocks noChangeArrowheads="1"/>
          </p:cNvSpPr>
          <p:nvPr/>
        </p:nvSpPr>
        <p:spPr bwMode="auto">
          <a:xfrm>
            <a:off x="642911" y="1121280"/>
            <a:ext cx="8215370" cy="1477328"/>
          </a:xfrm>
          <a:prstGeom prst="rect">
            <a:avLst/>
          </a:prstGeom>
          <a:noFill/>
          <a:ln w="3175">
            <a:solidFill>
              <a:schemeClr val="tx2"/>
            </a:solidFill>
            <a:prstDash val="sysDot"/>
            <a:miter lim="800000"/>
            <a:headEnd/>
            <a:tailEnd/>
          </a:ln>
        </p:spPr>
        <p:txBody>
          <a:bodyPr wrap="square">
            <a:spAutoFit/>
          </a:bodyPr>
          <a:lstStyle/>
          <a:p>
            <a:pPr>
              <a:buFont typeface="Arial" pitchFamily="34" charset="0"/>
              <a:buChar char="•"/>
              <a:defRPr/>
            </a:pPr>
            <a:r>
              <a:rPr lang="ru-RU" dirty="0"/>
              <a:t>  </a:t>
            </a:r>
            <a:r>
              <a:rPr lang="ru-RU" dirty="0" smtClean="0"/>
              <a:t>работают в диапазоне 1,2</a:t>
            </a:r>
            <a:r>
              <a:rPr lang="en-US" dirty="0" smtClean="0"/>
              <a:t> </a:t>
            </a:r>
            <a:r>
              <a:rPr lang="en-US" dirty="0"/>
              <a:t>– </a:t>
            </a:r>
            <a:r>
              <a:rPr lang="ru-RU" dirty="0" smtClean="0"/>
              <a:t>4,7</a:t>
            </a:r>
            <a:r>
              <a:rPr lang="en-US" dirty="0" smtClean="0"/>
              <a:t> </a:t>
            </a:r>
            <a:r>
              <a:rPr lang="ru-RU" dirty="0" smtClean="0"/>
              <a:t>ТГц;</a:t>
            </a:r>
            <a:endParaRPr lang="ru-RU" dirty="0"/>
          </a:p>
          <a:p>
            <a:pPr>
              <a:buFont typeface="Arial" pitchFamily="34" charset="0"/>
              <a:buChar char="•"/>
              <a:defRPr/>
            </a:pPr>
            <a:r>
              <a:rPr lang="ru-RU" dirty="0">
                <a:effectLst>
                  <a:outerShdw blurRad="38100" dist="38100" dir="2700000" algn="tl">
                    <a:srgbClr val="000000"/>
                  </a:outerShdw>
                </a:effectLst>
              </a:rPr>
              <a:t>  </a:t>
            </a:r>
            <a:r>
              <a:rPr lang="ru-RU" dirty="0" smtClean="0"/>
              <a:t>максимальная рабочая температура в импульсном режиме (2,7 ТГц) </a:t>
            </a:r>
            <a:r>
              <a:rPr lang="ru-RU" dirty="0"/>
              <a:t>~169 К;</a:t>
            </a:r>
          </a:p>
          <a:p>
            <a:pPr>
              <a:buFont typeface="Arial" pitchFamily="34" charset="0"/>
              <a:buChar char="•"/>
              <a:defRPr/>
            </a:pPr>
            <a:r>
              <a:rPr lang="ru-RU" dirty="0"/>
              <a:t>   </a:t>
            </a:r>
            <a:r>
              <a:rPr lang="ru-RU" dirty="0" smtClean="0"/>
              <a:t>плавная перестройка частоты</a:t>
            </a:r>
            <a:endParaRPr lang="en-US" dirty="0"/>
          </a:p>
          <a:p>
            <a:pPr>
              <a:buFont typeface="Arial" charset="0"/>
              <a:buChar char="•"/>
              <a:defRPr/>
            </a:pPr>
            <a:r>
              <a:rPr lang="ru-RU" dirty="0"/>
              <a:t> </a:t>
            </a:r>
            <a:r>
              <a:rPr lang="ru-RU" dirty="0" smtClean="0"/>
              <a:t>Мощность (непрерывный режим) для ККЛ 4,4 ТГц </a:t>
            </a:r>
            <a:r>
              <a:rPr lang="ru-RU" dirty="0"/>
              <a:t>– 138 </a:t>
            </a:r>
            <a:r>
              <a:rPr lang="ru-RU" dirty="0" smtClean="0"/>
              <a:t>мВт</a:t>
            </a:r>
            <a:endParaRPr lang="ru-RU" dirty="0"/>
          </a:p>
          <a:p>
            <a:pPr>
              <a:buFont typeface="Arial" charset="0"/>
              <a:buChar char="•"/>
              <a:defRPr/>
            </a:pPr>
            <a:r>
              <a:rPr lang="ru-RU" dirty="0"/>
              <a:t> </a:t>
            </a:r>
            <a:r>
              <a:rPr lang="ru-RU" dirty="0" smtClean="0"/>
              <a:t>Мощность ( импульсный режим) для ККЛ 4,4 ТГц </a:t>
            </a:r>
            <a:r>
              <a:rPr lang="ru-RU" dirty="0"/>
              <a:t>– 248 </a:t>
            </a:r>
            <a:r>
              <a:rPr lang="ru-RU" dirty="0" smtClean="0"/>
              <a:t>мВт</a:t>
            </a:r>
            <a:endParaRPr lang="ru-RU" dirty="0"/>
          </a:p>
        </p:txBody>
      </p:sp>
      <p:sp>
        <p:nvSpPr>
          <p:cNvPr id="18" name="Прямоугольник 17"/>
          <p:cNvSpPr/>
          <p:nvPr/>
        </p:nvSpPr>
        <p:spPr>
          <a:xfrm>
            <a:off x="783771" y="2626612"/>
            <a:ext cx="8115801" cy="584775"/>
          </a:xfrm>
          <a:prstGeom prst="rect">
            <a:avLst/>
          </a:prstGeom>
          <a:ln>
            <a:solidFill>
              <a:srgbClr val="FF0000"/>
            </a:solidFill>
          </a:ln>
        </p:spPr>
        <p:txBody>
          <a:bodyPr wrap="square">
            <a:spAutoFit/>
          </a:bodyPr>
          <a:lstStyle/>
          <a:p>
            <a:r>
              <a:rPr lang="ru-RU" sz="1600" dirty="0" smtClean="0"/>
              <a:t>Для использования ККЛ ТГц диапазона в спектроскопии высокого разрешения необходимо</a:t>
            </a:r>
            <a:r>
              <a:rPr lang="en-US" sz="1600" dirty="0" smtClean="0"/>
              <a:t> </a:t>
            </a:r>
            <a:r>
              <a:rPr lang="ru-RU" sz="1600" dirty="0" smtClean="0"/>
              <a:t> обеспечить управление частотой или фазой.</a:t>
            </a:r>
            <a:endParaRPr lang="ru-RU" sz="1600" dirty="0"/>
          </a:p>
        </p:txBody>
      </p:sp>
      <p:sp>
        <p:nvSpPr>
          <p:cNvPr id="12" name="Прямоугольник 11"/>
          <p:cNvSpPr/>
          <p:nvPr/>
        </p:nvSpPr>
        <p:spPr>
          <a:xfrm>
            <a:off x="100485" y="6310248"/>
            <a:ext cx="8993275" cy="523220"/>
          </a:xfrm>
          <a:prstGeom prst="rect">
            <a:avLst/>
          </a:prstGeom>
          <a:ln>
            <a:solidFill>
              <a:srgbClr val="FFC000"/>
            </a:solidFill>
          </a:ln>
        </p:spPr>
        <p:txBody>
          <a:bodyPr wrap="square">
            <a:spAutoFit/>
          </a:bodyPr>
          <a:lstStyle/>
          <a:p>
            <a:pPr>
              <a:buFont typeface="Arial" pitchFamily="34" charset="0"/>
              <a:buChar char="•"/>
            </a:pPr>
            <a:r>
              <a:rPr lang="en-US" sz="1400" i="1" dirty="0" smtClean="0"/>
              <a:t>D. J. </a:t>
            </a:r>
            <a:r>
              <a:rPr lang="en-US" sz="1400" i="1" dirty="0" err="1" smtClean="0"/>
              <a:t>Hayton</a:t>
            </a:r>
            <a:r>
              <a:rPr lang="en-US" sz="1400" i="1" dirty="0" smtClean="0"/>
              <a:t> (SRON), T. Y. Kao (MIT), Q. </a:t>
            </a:r>
            <a:r>
              <a:rPr lang="en-US" sz="1400" i="1" dirty="0" err="1" smtClean="0"/>
              <a:t>Hu</a:t>
            </a:r>
            <a:r>
              <a:rPr lang="en-US" sz="1400" i="1" dirty="0" smtClean="0"/>
              <a:t> (MIT), V. </a:t>
            </a:r>
            <a:r>
              <a:rPr lang="en-US" sz="1400" i="1" dirty="0" err="1" smtClean="0"/>
              <a:t>Vaks</a:t>
            </a:r>
            <a:r>
              <a:rPr lang="en-US" sz="1400" i="1" dirty="0" smtClean="0"/>
              <a:t> (IPM RAS) et al. // Appl. </a:t>
            </a:r>
            <a:r>
              <a:rPr lang="ru-RU" sz="1400" i="1" dirty="0" err="1" smtClean="0"/>
              <a:t>Phys</a:t>
            </a:r>
            <a:r>
              <a:rPr lang="ru-RU" sz="1400" i="1" dirty="0" smtClean="0"/>
              <a:t>. </a:t>
            </a:r>
            <a:r>
              <a:rPr lang="ru-RU" sz="1400" i="1" dirty="0" err="1" smtClean="0"/>
              <a:t>Lett</a:t>
            </a:r>
            <a:r>
              <a:rPr lang="ru-RU" sz="1400" i="1" dirty="0" smtClean="0"/>
              <a:t>., 103, 051115 (2013)</a:t>
            </a:r>
          </a:p>
          <a:p>
            <a:pPr>
              <a:buFont typeface="Arial" pitchFamily="34" charset="0"/>
              <a:buChar char="•"/>
            </a:pPr>
            <a:r>
              <a:rPr lang="en-US" sz="1400" i="1" dirty="0" smtClean="0"/>
              <a:t>D. J. </a:t>
            </a:r>
            <a:r>
              <a:rPr lang="en-US" sz="1400" i="1" dirty="0" err="1" smtClean="0"/>
              <a:t>Hayton</a:t>
            </a:r>
            <a:r>
              <a:rPr lang="en-US" sz="1400" i="1" dirty="0" smtClean="0"/>
              <a:t> (SRON), T-Y. Kao (MIT), V. L. </a:t>
            </a:r>
            <a:r>
              <a:rPr lang="en-US" sz="1400" i="1" dirty="0" err="1" smtClean="0"/>
              <a:t>Vaks</a:t>
            </a:r>
            <a:r>
              <a:rPr lang="en-US" sz="1400" i="1" dirty="0" smtClean="0"/>
              <a:t> (IPM RAS) et al.// Proc</a:t>
            </a:r>
            <a:r>
              <a:rPr lang="ru-RU" sz="1400" i="1" dirty="0" smtClean="0"/>
              <a:t>.</a:t>
            </a:r>
            <a:r>
              <a:rPr lang="en-US" sz="1400" i="1" dirty="0" smtClean="0"/>
              <a:t> of 39</a:t>
            </a:r>
            <a:r>
              <a:rPr lang="en-US" sz="1400" i="1" baseline="30000" dirty="0" smtClean="0"/>
              <a:t>th</a:t>
            </a:r>
            <a:r>
              <a:rPr lang="en-US" sz="1400" i="1" dirty="0" smtClean="0"/>
              <a:t> IRMMW-THz 2014, p 2811642</a:t>
            </a:r>
            <a:endParaRPr lang="ru-RU" sz="1400" i="1" dirty="0"/>
          </a:p>
        </p:txBody>
      </p:sp>
      <p:sp>
        <p:nvSpPr>
          <p:cNvPr id="19" name="Заголовок 1"/>
          <p:cNvSpPr txBox="1">
            <a:spLocks/>
          </p:cNvSpPr>
          <p:nvPr/>
        </p:nvSpPr>
        <p:spPr>
          <a:xfrm>
            <a:off x="0" y="0"/>
            <a:ext cx="9144000" cy="733647"/>
          </a:xfrm>
          <a:prstGeom prst="rect">
            <a:avLst/>
          </a:prstGeom>
          <a:solidFill>
            <a:schemeClr val="accent4">
              <a:lumMod val="75000"/>
            </a:schemeClr>
          </a:solidFill>
        </p:spPr>
        <p:txBody>
          <a:bodyPr vert="horz" anchor="t">
            <a:noAutofit/>
          </a:bodyPr>
          <a:lstStyle/>
          <a:p>
            <a:pPr lvl="0">
              <a:spcBef>
                <a:spcPct val="0"/>
              </a:spcBef>
              <a:defRPr/>
            </a:pPr>
            <a:r>
              <a:rPr lang="ru-RU" sz="2800" b="1" dirty="0" smtClean="0">
                <a:solidFill>
                  <a:schemeClr val="bg1"/>
                </a:solidFill>
              </a:rPr>
              <a:t>Источники излучения на ККЛ</a:t>
            </a:r>
            <a:endParaRPr kumimoji="0" lang="ru-RU" sz="2800" b="1" i="0" u="none" strike="noStrike" kern="1200" cap="none" spc="-100" normalizeH="0" baseline="0" noProof="0" dirty="0">
              <a:ln>
                <a:noFill/>
              </a:ln>
              <a:solidFill>
                <a:schemeClr val="bg1"/>
              </a:solidFill>
              <a:effectLst/>
              <a:uLnTx/>
              <a:uFillTx/>
              <a:latin typeface="+mj-lt"/>
              <a:ea typeface="+mj-ea"/>
              <a:cs typeface="+mj-cs"/>
            </a:endParaRPr>
          </a:p>
        </p:txBody>
      </p:sp>
      <p:pic>
        <p:nvPicPr>
          <p:cNvPr id="20" name="Рисунок 1" descr="CascadeLaser_1_122308.jpg"/>
          <p:cNvPicPr>
            <a:picLocks noChangeAspect="1" noChangeArrowheads="1"/>
          </p:cNvPicPr>
          <p:nvPr/>
        </p:nvPicPr>
        <p:blipFill>
          <a:blip r:embed="rId3" cstate="print"/>
          <a:srcRect/>
          <a:stretch>
            <a:fillRect/>
          </a:stretch>
        </p:blipFill>
        <p:spPr bwMode="auto">
          <a:xfrm>
            <a:off x="7707807" y="1708220"/>
            <a:ext cx="1104600" cy="859133"/>
          </a:xfrm>
          <a:prstGeom prst="rect">
            <a:avLst/>
          </a:prstGeom>
          <a:noFill/>
          <a:ln w="25400">
            <a:solidFill>
              <a:srgbClr val="66FF33"/>
            </a:solidFill>
            <a:miter lim="800000"/>
            <a:headEnd/>
            <a:tailEnd/>
          </a:ln>
        </p:spPr>
      </p:pic>
      <p:grpSp>
        <p:nvGrpSpPr>
          <p:cNvPr id="2" name="Группа 12"/>
          <p:cNvGrpSpPr/>
          <p:nvPr/>
        </p:nvGrpSpPr>
        <p:grpSpPr>
          <a:xfrm>
            <a:off x="469889" y="3261629"/>
            <a:ext cx="8358188" cy="2643187"/>
            <a:chOff x="500032" y="2371722"/>
            <a:chExt cx="8358188" cy="2643187"/>
          </a:xfrm>
        </p:grpSpPr>
        <p:sp>
          <p:nvSpPr>
            <p:cNvPr id="15" name="Прямоугольник 14"/>
            <p:cNvSpPr/>
            <p:nvPr/>
          </p:nvSpPr>
          <p:spPr bwMode="auto">
            <a:xfrm>
              <a:off x="500032" y="2371722"/>
              <a:ext cx="3571875" cy="2643187"/>
            </a:xfrm>
            <a:prstGeom prst="rect">
              <a:avLst/>
            </a:prstGeom>
            <a:solidFill>
              <a:srgbClr val="C5D8FF">
                <a:alpha val="5000"/>
              </a:srgbClr>
            </a:solidFill>
            <a:ln w="6350" cap="flat" cmpd="sng" algn="ctr">
              <a:solidFill>
                <a:schemeClr val="tx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 name="Прямоугольник 20"/>
            <p:cNvSpPr/>
            <p:nvPr/>
          </p:nvSpPr>
          <p:spPr bwMode="auto">
            <a:xfrm>
              <a:off x="2357407" y="3086105"/>
              <a:ext cx="1643063" cy="785809"/>
            </a:xfrm>
            <a:prstGeom prst="rect">
              <a:avLst/>
            </a:prstGeom>
            <a:solidFill>
              <a:srgbClr val="475A8D">
                <a:lumMod val="75000"/>
              </a:srgbClr>
            </a:solidFill>
            <a:ln w="6350" cap="flat" cmpd="sng" algn="ctr">
              <a:solidFill>
                <a:schemeClr val="tx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 name="TextBox 21"/>
            <p:cNvSpPr txBox="1"/>
            <p:nvPr/>
          </p:nvSpPr>
          <p:spPr bwMode="auto">
            <a:xfrm>
              <a:off x="2928907" y="2728910"/>
              <a:ext cx="714375" cy="338138"/>
            </a:xfrm>
            <a:prstGeom prst="rect">
              <a:avLst/>
            </a:prstGeom>
            <a:noFill/>
            <a:ln>
              <a:no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smtClean="0">
                  <a:ln>
                    <a:noFill/>
                  </a:ln>
                  <a:effectLst/>
                  <a:uLnTx/>
                  <a:uFillTx/>
                  <a:cs typeface="Arial" pitchFamily="34" charset="0"/>
                </a:rPr>
                <a:t>ККЛ</a:t>
              </a:r>
              <a:endParaRPr kumimoji="0" lang="ru-RU" sz="1600" b="0" i="0" u="none" strike="noStrike" kern="0" cap="none" spc="0" normalizeH="0" baseline="0" noProof="0" dirty="0">
                <a:ln>
                  <a:noFill/>
                </a:ln>
                <a:effectLst/>
                <a:uLnTx/>
                <a:uFillTx/>
                <a:cs typeface="Arial" pitchFamily="34" charset="0"/>
              </a:endParaRPr>
            </a:p>
          </p:txBody>
        </p:sp>
        <p:sp>
          <p:nvSpPr>
            <p:cNvPr id="23" name="TextBox 22"/>
            <p:cNvSpPr txBox="1"/>
            <p:nvPr/>
          </p:nvSpPr>
          <p:spPr bwMode="auto">
            <a:xfrm>
              <a:off x="562706" y="3082801"/>
              <a:ext cx="1477107" cy="830997"/>
            </a:xfrm>
            <a:prstGeom prst="rect">
              <a:avLst/>
            </a:prstGeom>
            <a:solidFill>
              <a:srgbClr val="84AA33">
                <a:lumMod val="50000"/>
              </a:srgbClr>
            </a:solidFill>
            <a:ln>
              <a:solidFill>
                <a:schemeClr val="tx1"/>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smtClean="0">
                  <a:ln>
                    <a:noFill/>
                  </a:ln>
                  <a:solidFill>
                    <a:sysClr val="window" lastClr="FFFFFF"/>
                  </a:solidFill>
                  <a:effectLst/>
                  <a:uLnTx/>
                  <a:uFillTx/>
                  <a:cs typeface="Arial" pitchFamily="34" charset="0"/>
                </a:rPr>
                <a:t>Блок питания и система </a:t>
              </a:r>
              <a:r>
                <a:rPr kumimoji="0" lang="ru-RU" sz="1600" b="0" i="0" u="none" strike="noStrike" kern="0" cap="none" spc="0" normalizeH="0" baseline="0" noProof="0" dirty="0" err="1" smtClean="0">
                  <a:ln>
                    <a:noFill/>
                  </a:ln>
                  <a:solidFill>
                    <a:sysClr val="window" lastClr="FFFFFF"/>
                  </a:solidFill>
                  <a:effectLst/>
                  <a:uLnTx/>
                  <a:uFillTx/>
                  <a:cs typeface="Arial" pitchFamily="34" charset="0"/>
                </a:rPr>
                <a:t>свипирования</a:t>
              </a:r>
              <a:endParaRPr kumimoji="0" lang="ru-RU" sz="1600" b="0" i="0" u="none" strike="noStrike" kern="0" cap="none" spc="0" normalizeH="0" baseline="0" noProof="0" dirty="0">
                <a:ln>
                  <a:noFill/>
                </a:ln>
                <a:solidFill>
                  <a:sysClr val="window" lastClr="FFFFFF"/>
                </a:solidFill>
                <a:effectLst/>
                <a:uLnTx/>
                <a:uFillTx/>
                <a:cs typeface="Arial" pitchFamily="34" charset="0"/>
              </a:endParaRPr>
            </a:p>
          </p:txBody>
        </p:sp>
        <p:sp>
          <p:nvSpPr>
            <p:cNvPr id="24" name="Штриховая стрелка вправо 23"/>
            <p:cNvSpPr/>
            <p:nvPr/>
          </p:nvSpPr>
          <p:spPr bwMode="auto">
            <a:xfrm>
              <a:off x="4143345" y="3228973"/>
              <a:ext cx="785812" cy="285750"/>
            </a:xfrm>
            <a:prstGeom prst="stripedRightArrow">
              <a:avLst/>
            </a:prstGeom>
            <a:noFill/>
            <a:ln w="6350" cap="flat" cmpd="sng" algn="ctr">
              <a:solidFill>
                <a:schemeClr val="tx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 name="TextBox 16"/>
            <p:cNvSpPr txBox="1">
              <a:spLocks noChangeArrowheads="1"/>
            </p:cNvSpPr>
            <p:nvPr/>
          </p:nvSpPr>
          <p:spPr bwMode="auto">
            <a:xfrm>
              <a:off x="4000470" y="2514608"/>
              <a:ext cx="1071563" cy="338554"/>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smtClean="0">
                  <a:ln>
                    <a:noFill/>
                  </a:ln>
                  <a:effectLst/>
                  <a:uLnTx/>
                  <a:uFillTx/>
                  <a:cs typeface="Arial" charset="0"/>
                </a:rPr>
                <a:t>ТГц</a:t>
              </a:r>
              <a:endParaRPr kumimoji="0" lang="ru-RU" sz="1600" b="0" i="0" u="none" strike="noStrike" kern="0" cap="none" spc="0" normalizeH="0" baseline="0" noProof="0" dirty="0">
                <a:ln>
                  <a:noFill/>
                </a:ln>
                <a:effectLst/>
                <a:uLnTx/>
                <a:uFillTx/>
                <a:cs typeface="Arial" charset="0"/>
              </a:endParaRPr>
            </a:p>
          </p:txBody>
        </p:sp>
        <p:sp>
          <p:nvSpPr>
            <p:cNvPr id="26" name="TextBox 25"/>
            <p:cNvSpPr txBox="1"/>
            <p:nvPr/>
          </p:nvSpPr>
          <p:spPr bwMode="auto">
            <a:xfrm>
              <a:off x="1714480" y="4429129"/>
              <a:ext cx="1143000" cy="584775"/>
            </a:xfrm>
            <a:prstGeom prst="rect">
              <a:avLst/>
            </a:prstGeom>
            <a:solidFill>
              <a:srgbClr val="C32D2E">
                <a:lumMod val="50000"/>
              </a:srgbClr>
            </a:solidFill>
            <a:ln>
              <a:solidFill>
                <a:schemeClr val="tx1"/>
              </a:solidFill>
            </a:ln>
            <a:scene3d>
              <a:camera prst="orthographicFront"/>
              <a:lightRig rig="threePt" dir="t"/>
            </a:scene3d>
            <a:sp3d prstMaterial="plastic"/>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smtClean="0">
                  <a:ln>
                    <a:noFill/>
                  </a:ln>
                  <a:solidFill>
                    <a:sysClr val="window" lastClr="FFFFFF"/>
                  </a:solidFill>
                  <a:effectLst/>
                  <a:uLnTx/>
                  <a:uFillTx/>
                  <a:cs typeface="Arial" pitchFamily="34" charset="0"/>
                </a:rPr>
                <a:t>Система ФАПЧ</a:t>
              </a:r>
              <a:endParaRPr kumimoji="0" lang="ru-RU" sz="1600" b="0" i="0" u="none" strike="noStrike" kern="0" cap="none" spc="0" normalizeH="0" baseline="0" noProof="0" dirty="0">
                <a:ln>
                  <a:noFill/>
                </a:ln>
                <a:solidFill>
                  <a:sysClr val="window" lastClr="FFFFFF"/>
                </a:solidFill>
                <a:effectLst/>
                <a:uLnTx/>
                <a:uFillTx/>
                <a:cs typeface="Arial" pitchFamily="34" charset="0"/>
              </a:endParaRPr>
            </a:p>
          </p:txBody>
        </p:sp>
        <p:sp>
          <p:nvSpPr>
            <p:cNvPr id="27" name="Стрелка вниз 26"/>
            <p:cNvSpPr/>
            <p:nvPr/>
          </p:nvSpPr>
          <p:spPr bwMode="auto">
            <a:xfrm rot="16200000">
              <a:off x="2086355" y="3243671"/>
              <a:ext cx="214464" cy="327639"/>
            </a:xfrm>
            <a:prstGeom prst="downArrow">
              <a:avLst/>
            </a:prstGeom>
            <a:noFill/>
            <a:ln w="12700" cap="flat" cmpd="sng" algn="ctr">
              <a:solidFill>
                <a:schemeClr val="tx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 name="Цилиндр 27"/>
            <p:cNvSpPr/>
            <p:nvPr/>
          </p:nvSpPr>
          <p:spPr bwMode="auto">
            <a:xfrm rot="16200000">
              <a:off x="5643533" y="2586034"/>
              <a:ext cx="285750" cy="1571625"/>
            </a:xfrm>
            <a:prstGeom prst="can">
              <a:avLst/>
            </a:prstGeom>
            <a:solidFill>
              <a:schemeClr val="accent6">
                <a:lumMod val="75000"/>
              </a:schemeClr>
            </a:solidFill>
            <a:ln w="6350" cap="flat" cmpd="sng" algn="ctr">
              <a:solidFill>
                <a:schemeClr val="tx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 name="TextBox 30"/>
            <p:cNvSpPr txBox="1">
              <a:spLocks noChangeArrowheads="1"/>
            </p:cNvSpPr>
            <p:nvPr/>
          </p:nvSpPr>
          <p:spPr bwMode="auto">
            <a:xfrm>
              <a:off x="5024175" y="2800356"/>
              <a:ext cx="1678074" cy="338554"/>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smtClean="0">
                  <a:ln>
                    <a:noFill/>
                  </a:ln>
                  <a:effectLst/>
                  <a:uLnTx/>
                  <a:uFillTx/>
                  <a:cs typeface="Arial" charset="0"/>
                </a:rPr>
                <a:t>Газовая ячейка</a:t>
              </a:r>
              <a:endParaRPr kumimoji="0" lang="ru-RU" sz="1600" b="0" i="0" u="none" strike="noStrike" kern="0" cap="none" spc="0" normalizeH="0" baseline="0" noProof="0" dirty="0">
                <a:ln>
                  <a:noFill/>
                </a:ln>
                <a:effectLst/>
                <a:uLnTx/>
                <a:uFillTx/>
                <a:cs typeface="Arial" charset="0"/>
              </a:endParaRPr>
            </a:p>
          </p:txBody>
        </p:sp>
        <p:sp>
          <p:nvSpPr>
            <p:cNvPr id="30" name="Штриховая стрелка вправо 29"/>
            <p:cNvSpPr/>
            <p:nvPr/>
          </p:nvSpPr>
          <p:spPr bwMode="auto">
            <a:xfrm>
              <a:off x="6643657" y="3228973"/>
              <a:ext cx="785813" cy="285750"/>
            </a:xfrm>
            <a:prstGeom prst="stripedRightArrow">
              <a:avLst/>
            </a:prstGeom>
            <a:noFill/>
            <a:ln w="6350" cap="flat" cmpd="sng" algn="ctr">
              <a:solidFill>
                <a:schemeClr val="tx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 name="TextBox 30"/>
            <p:cNvSpPr txBox="1"/>
            <p:nvPr/>
          </p:nvSpPr>
          <p:spPr bwMode="auto">
            <a:xfrm>
              <a:off x="7500907" y="3228980"/>
              <a:ext cx="1357313" cy="369327"/>
            </a:xfrm>
            <a:prstGeom prst="rect">
              <a:avLst/>
            </a:prstGeom>
            <a:solidFill>
              <a:srgbClr val="FEB80A">
                <a:lumMod val="50000"/>
              </a:srgbClr>
            </a:solidFill>
            <a:ln>
              <a:solidFill>
                <a:schemeClr val="tx1"/>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ysClr val="window" lastClr="FFFFFF"/>
                  </a:solidFill>
                  <a:effectLst/>
                  <a:uLnTx/>
                  <a:uFillTx/>
                  <a:cs typeface="Arial" pitchFamily="34" charset="0"/>
                </a:rPr>
                <a:t>Приемник</a:t>
              </a:r>
              <a:endParaRPr kumimoji="0" lang="ru-RU" sz="1800" b="0" i="0" u="none" strike="noStrike" kern="0" cap="none" spc="0" normalizeH="0" baseline="0" noProof="0" dirty="0">
                <a:ln>
                  <a:noFill/>
                </a:ln>
                <a:solidFill>
                  <a:sysClr val="window" lastClr="FFFFFF"/>
                </a:solidFill>
                <a:effectLst/>
                <a:uLnTx/>
                <a:uFillTx/>
                <a:latin typeface="Calibri"/>
              </a:endParaRPr>
            </a:p>
          </p:txBody>
        </p:sp>
        <p:sp>
          <p:nvSpPr>
            <p:cNvPr id="32" name="Прямоугольник 31"/>
            <p:cNvSpPr/>
            <p:nvPr/>
          </p:nvSpPr>
          <p:spPr bwMode="auto">
            <a:xfrm flipH="1">
              <a:off x="5786446" y="3500436"/>
              <a:ext cx="71437" cy="571500"/>
            </a:xfrm>
            <a:prstGeom prst="rect">
              <a:avLst/>
            </a:prstGeom>
            <a:noFill/>
            <a:ln w="6350" cap="flat" cmpd="sng" algn="ctr">
              <a:solidFill>
                <a:schemeClr val="tx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TextBox 32"/>
            <p:cNvSpPr txBox="1"/>
            <p:nvPr/>
          </p:nvSpPr>
          <p:spPr bwMode="auto">
            <a:xfrm>
              <a:off x="5286380" y="4071940"/>
              <a:ext cx="1143000" cy="584775"/>
            </a:xfrm>
            <a:prstGeom prst="rect">
              <a:avLst/>
            </a:prstGeom>
            <a:solidFill>
              <a:schemeClr val="tx2">
                <a:lumMod val="50000"/>
              </a:schemeClr>
            </a:solidFill>
            <a:ln w="6350">
              <a:solidFill>
                <a:schemeClr val="tx1"/>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smtClean="0">
                  <a:ln>
                    <a:noFill/>
                  </a:ln>
                  <a:solidFill>
                    <a:sysClr val="window" lastClr="FFFFFF"/>
                  </a:solidFill>
                  <a:effectLst/>
                  <a:uLnTx/>
                  <a:uFillTx/>
                  <a:cs typeface="Arial" pitchFamily="34" charset="0"/>
                </a:rPr>
                <a:t>Система откачки</a:t>
              </a:r>
              <a:endParaRPr kumimoji="0" lang="ru-RU" sz="1600" b="0" i="0" u="none" strike="noStrike" kern="0" cap="none" spc="0" normalizeH="0" baseline="0" noProof="0" dirty="0">
                <a:ln>
                  <a:noFill/>
                </a:ln>
                <a:solidFill>
                  <a:sysClr val="window" lastClr="FFFFFF"/>
                </a:solidFill>
                <a:effectLst/>
                <a:uLnTx/>
                <a:uFillTx/>
                <a:cs typeface="Arial" pitchFamily="34" charset="0"/>
              </a:endParaRPr>
            </a:p>
          </p:txBody>
        </p:sp>
        <p:sp>
          <p:nvSpPr>
            <p:cNvPr id="34" name="Стрелка вниз 33"/>
            <p:cNvSpPr/>
            <p:nvPr/>
          </p:nvSpPr>
          <p:spPr bwMode="auto">
            <a:xfrm>
              <a:off x="8072462" y="3643312"/>
              <a:ext cx="214313" cy="500063"/>
            </a:xfrm>
            <a:prstGeom prst="downArrow">
              <a:avLst/>
            </a:prstGeom>
            <a:noFill/>
            <a:ln w="6350" cap="flat" cmpd="sng" algn="ctr">
              <a:solidFill>
                <a:schemeClr val="tx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5" name="TextBox 38"/>
            <p:cNvSpPr txBox="1">
              <a:spLocks noChangeArrowheads="1"/>
            </p:cNvSpPr>
            <p:nvPr/>
          </p:nvSpPr>
          <p:spPr bwMode="auto">
            <a:xfrm>
              <a:off x="3071782" y="3157542"/>
              <a:ext cx="1000125" cy="52322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err="1" smtClean="0">
                  <a:ln>
                    <a:noFill/>
                  </a:ln>
                  <a:solidFill>
                    <a:sysClr val="window" lastClr="FFFFFF"/>
                  </a:solidFill>
                  <a:effectLst/>
                  <a:uLnTx/>
                  <a:uFillTx/>
                  <a:cs typeface="Arial" charset="0"/>
                </a:rPr>
                <a:t>Оптич</a:t>
              </a:r>
              <a:r>
                <a:rPr kumimoji="0" lang="ru-RU" sz="1400" b="0" i="0" u="none" strike="noStrike" kern="0" cap="none" spc="0" normalizeH="0" baseline="0" noProof="0" dirty="0" smtClean="0">
                  <a:ln>
                    <a:noFill/>
                  </a:ln>
                  <a:solidFill>
                    <a:sysClr val="window" lastClr="FFFFFF"/>
                  </a:solidFill>
                  <a:effectLst/>
                  <a:uLnTx/>
                  <a:uFillTx/>
                  <a:cs typeface="Arial" charset="0"/>
                </a:rPr>
                <a:t>. система</a:t>
              </a:r>
              <a:endParaRPr kumimoji="0" lang="ru-RU" sz="1400" b="0" i="0" u="none" strike="noStrike" kern="0" cap="none" spc="0" normalizeH="0" baseline="0" noProof="0" dirty="0">
                <a:ln>
                  <a:noFill/>
                </a:ln>
                <a:solidFill>
                  <a:sysClr val="window" lastClr="FFFFFF"/>
                </a:solidFill>
                <a:effectLst/>
                <a:uLnTx/>
                <a:uFillTx/>
                <a:cs typeface="Arial" charset="0"/>
              </a:endParaRPr>
            </a:p>
          </p:txBody>
        </p:sp>
        <p:cxnSp>
          <p:nvCxnSpPr>
            <p:cNvPr id="36" name="Прямая соединительная линия 35"/>
            <p:cNvCxnSpPr/>
            <p:nvPr/>
          </p:nvCxnSpPr>
          <p:spPr bwMode="auto">
            <a:xfrm rot="5400000">
              <a:off x="2751108" y="3478209"/>
              <a:ext cx="785812" cy="1587"/>
            </a:xfrm>
            <a:prstGeom prst="line">
              <a:avLst/>
            </a:prstGeom>
            <a:noFill/>
            <a:ln w="22225" cap="flat" cmpd="sng" algn="ctr">
              <a:solidFill>
                <a:schemeClr val="tx1"/>
              </a:solidFill>
              <a:prstDash val="solid"/>
            </a:ln>
            <a:effectLst/>
          </p:spPr>
        </p:cxnSp>
        <p:sp>
          <p:nvSpPr>
            <p:cNvPr id="37" name="TextBox 44"/>
            <p:cNvSpPr txBox="1">
              <a:spLocks noChangeArrowheads="1"/>
            </p:cNvSpPr>
            <p:nvPr/>
          </p:nvSpPr>
          <p:spPr bwMode="auto">
            <a:xfrm>
              <a:off x="2285970" y="3157542"/>
              <a:ext cx="1000125" cy="52322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ysClr val="window" lastClr="FFFFFF"/>
                  </a:solidFill>
                  <a:effectLst/>
                  <a:uLnTx/>
                  <a:uFillTx/>
                  <a:cs typeface="Arial" charset="0"/>
                </a:rPr>
                <a:t>Активная область</a:t>
              </a:r>
              <a:endParaRPr kumimoji="0" lang="ru-RU" sz="1400" b="0" i="0" u="none" strike="noStrike" kern="0" cap="none" spc="0" normalizeH="0" baseline="0" noProof="0" dirty="0">
                <a:ln>
                  <a:noFill/>
                </a:ln>
                <a:solidFill>
                  <a:sysClr val="window" lastClr="FFFFFF"/>
                </a:solidFill>
                <a:effectLst/>
                <a:uLnTx/>
                <a:uFillTx/>
                <a:cs typeface="Arial" charset="0"/>
              </a:endParaRPr>
            </a:p>
          </p:txBody>
        </p:sp>
        <p:sp>
          <p:nvSpPr>
            <p:cNvPr id="38" name="Стрелка вниз 37"/>
            <p:cNvSpPr/>
            <p:nvPr/>
          </p:nvSpPr>
          <p:spPr bwMode="auto">
            <a:xfrm rot="10800000">
              <a:off x="1071532" y="3943348"/>
              <a:ext cx="285750" cy="714375"/>
            </a:xfrm>
            <a:prstGeom prst="downArrow">
              <a:avLst/>
            </a:prstGeom>
            <a:solidFill>
              <a:schemeClr val="tx1"/>
            </a:solidFill>
            <a:ln w="25400" cap="flat" cmpd="sng" algn="ctr">
              <a:solidFill>
                <a:schemeClr val="tx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Стрелка вниз 38"/>
            <p:cNvSpPr/>
            <p:nvPr/>
          </p:nvSpPr>
          <p:spPr bwMode="auto">
            <a:xfrm rot="10800000">
              <a:off x="3214657" y="3871909"/>
              <a:ext cx="285750" cy="785813"/>
            </a:xfrm>
            <a:prstGeom prst="downArrow">
              <a:avLst/>
            </a:prstGeom>
            <a:solidFill>
              <a:schemeClr val="tx1"/>
            </a:solidFill>
            <a:ln w="25400" cap="flat" cmpd="sng" algn="ctr">
              <a:solidFill>
                <a:schemeClr val="tx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Прямоугольник 39"/>
            <p:cNvSpPr/>
            <p:nvPr/>
          </p:nvSpPr>
          <p:spPr bwMode="auto">
            <a:xfrm>
              <a:off x="1142970" y="4586284"/>
              <a:ext cx="571500" cy="142875"/>
            </a:xfrm>
            <a:prstGeom prst="rect">
              <a:avLst/>
            </a:prstGeom>
            <a:solidFill>
              <a:schemeClr val="tx1"/>
            </a:solidFill>
            <a:ln w="25400" cap="flat" cmpd="sng" algn="ctr">
              <a:solidFill>
                <a:schemeClr val="tx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1" name="Прямоугольник 40"/>
            <p:cNvSpPr/>
            <p:nvPr/>
          </p:nvSpPr>
          <p:spPr bwMode="auto">
            <a:xfrm>
              <a:off x="2857470" y="4586284"/>
              <a:ext cx="571500" cy="142875"/>
            </a:xfrm>
            <a:prstGeom prst="rect">
              <a:avLst/>
            </a:prstGeom>
            <a:solidFill>
              <a:schemeClr val="tx1"/>
            </a:solidFill>
            <a:ln w="25400" cap="flat" cmpd="sng" algn="ctr">
              <a:solidFill>
                <a:schemeClr val="tx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42" name="Прямая со стрелкой 41"/>
            <p:cNvCxnSpPr/>
            <p:nvPr/>
          </p:nvCxnSpPr>
          <p:spPr bwMode="auto">
            <a:xfrm>
              <a:off x="5429220" y="3371847"/>
              <a:ext cx="714375" cy="1587"/>
            </a:xfrm>
            <a:prstGeom prst="straightConnector1">
              <a:avLst/>
            </a:prstGeom>
            <a:noFill/>
            <a:ln w="22225" cap="flat" cmpd="sng" algn="ctr">
              <a:solidFill>
                <a:schemeClr val="tx1"/>
              </a:solidFill>
              <a:prstDash val="solid"/>
              <a:tailEnd type="stealth"/>
            </a:ln>
            <a:effectLst/>
          </p:spPr>
        </p:cxnSp>
        <p:sp>
          <p:nvSpPr>
            <p:cNvPr id="43" name="TextBox 31"/>
            <p:cNvSpPr txBox="1">
              <a:spLocks noChangeArrowheads="1"/>
            </p:cNvSpPr>
            <p:nvPr/>
          </p:nvSpPr>
          <p:spPr bwMode="auto">
            <a:xfrm>
              <a:off x="500032" y="2371733"/>
              <a:ext cx="2363746" cy="338554"/>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smtClean="0">
                  <a:ln>
                    <a:noFill/>
                  </a:ln>
                  <a:effectLst/>
                  <a:uLnTx/>
                  <a:uFillTx/>
                  <a:cs typeface="Arial" charset="0"/>
                </a:rPr>
                <a:t>Источник</a:t>
              </a:r>
              <a:r>
                <a:rPr kumimoji="0" lang="ru-RU" sz="1600" b="0" i="0" u="none" strike="noStrike" kern="0" cap="none" spc="0" normalizeH="0" noProof="0" dirty="0" smtClean="0">
                  <a:ln>
                    <a:noFill/>
                  </a:ln>
                  <a:effectLst/>
                  <a:uLnTx/>
                  <a:uFillTx/>
                  <a:cs typeface="Arial" charset="0"/>
                </a:rPr>
                <a:t> излучения</a:t>
              </a:r>
              <a:endParaRPr kumimoji="0" lang="ru-RU" sz="1600" b="0" i="0" u="none" strike="noStrike" kern="0" cap="none" spc="0" normalizeH="0" baseline="0" noProof="0" dirty="0">
                <a:ln>
                  <a:noFill/>
                </a:ln>
                <a:effectLst/>
                <a:uLnTx/>
                <a:uFillTx/>
                <a:cs typeface="Arial" charset="0"/>
              </a:endParaRPr>
            </a:p>
          </p:txBody>
        </p:sp>
        <p:grpSp>
          <p:nvGrpSpPr>
            <p:cNvPr id="3" name="Группа 56"/>
            <p:cNvGrpSpPr>
              <a:grpSpLocks/>
            </p:cNvGrpSpPr>
            <p:nvPr/>
          </p:nvGrpSpPr>
          <p:grpSpPr bwMode="auto">
            <a:xfrm>
              <a:off x="7643834" y="4143378"/>
              <a:ext cx="1071563" cy="571500"/>
              <a:chOff x="7572427" y="3986215"/>
              <a:chExt cx="1071563" cy="571502"/>
            </a:xfrm>
          </p:grpSpPr>
          <p:pic>
            <p:nvPicPr>
              <p:cNvPr id="46" name="Picture 2" descr="C:\Documents and Settings\Katja.DIZZY.000\Рабочий стол\1.JPG"/>
              <p:cNvPicPr>
                <a:picLocks noChangeAspect="1" noChangeArrowheads="1"/>
              </p:cNvPicPr>
              <p:nvPr/>
            </p:nvPicPr>
            <p:blipFill>
              <a:blip r:embed="rId4" cstate="print"/>
              <a:srcRect/>
              <a:stretch>
                <a:fillRect/>
              </a:stretch>
            </p:blipFill>
            <p:spPr bwMode="auto">
              <a:xfrm>
                <a:off x="7929586" y="4071942"/>
                <a:ext cx="428627" cy="307693"/>
              </a:xfrm>
              <a:prstGeom prst="rect">
                <a:avLst/>
              </a:prstGeom>
              <a:noFill/>
              <a:ln w="9525">
                <a:solidFill>
                  <a:schemeClr val="tx1"/>
                </a:solidFill>
                <a:miter lim="800000"/>
                <a:headEnd/>
                <a:tailEnd/>
              </a:ln>
            </p:spPr>
          </p:pic>
          <p:sp>
            <p:nvSpPr>
              <p:cNvPr id="47" name="Прямоугольник 46"/>
              <p:cNvSpPr/>
              <p:nvPr/>
            </p:nvSpPr>
            <p:spPr>
              <a:xfrm>
                <a:off x="7572427" y="3986215"/>
                <a:ext cx="1071563" cy="571502"/>
              </a:xfrm>
              <a:prstGeom prst="rect">
                <a:avLst/>
              </a:prstGeom>
              <a:noFill/>
              <a:ln w="9525" cap="flat" cmpd="sng" algn="ctr">
                <a:solidFill>
                  <a:schemeClr val="tx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8" name="Скругленный прямоугольник 47"/>
              <p:cNvSpPr/>
              <p:nvPr/>
            </p:nvSpPr>
            <p:spPr>
              <a:xfrm>
                <a:off x="7715250" y="4000496"/>
                <a:ext cx="785813" cy="428626"/>
              </a:xfrm>
              <a:prstGeom prst="roundRect">
                <a:avLst/>
              </a:prstGeom>
              <a:solidFill>
                <a:srgbClr val="A7C4FF">
                  <a:alpha val="32000"/>
                </a:srgbClr>
              </a:solidFill>
              <a:ln w="3175" cap="flat" cmpd="sng" algn="ctr">
                <a:solidFill>
                  <a:schemeClr val="tx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5" name="TextBox 30"/>
            <p:cNvSpPr txBox="1">
              <a:spLocks noChangeArrowheads="1"/>
            </p:cNvSpPr>
            <p:nvPr/>
          </p:nvSpPr>
          <p:spPr bwMode="auto">
            <a:xfrm>
              <a:off x="6929423" y="4157667"/>
              <a:ext cx="1071563" cy="338551"/>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smtClean="0">
                  <a:ln>
                    <a:noFill/>
                  </a:ln>
                  <a:effectLst/>
                  <a:uLnTx/>
                  <a:uFillTx/>
                  <a:cs typeface="Arial" charset="0"/>
                </a:rPr>
                <a:t>ПК</a:t>
              </a:r>
              <a:endParaRPr kumimoji="0" lang="ru-RU" sz="1600" b="0" i="0" u="none" strike="noStrike" kern="0" cap="none" spc="0" normalizeH="0" baseline="0" noProof="0" dirty="0">
                <a:ln>
                  <a:noFill/>
                </a:ln>
                <a:effectLst/>
                <a:uLnTx/>
                <a:uFillTx/>
                <a:cs typeface="Arial" charset="0"/>
              </a:endParaRPr>
            </a:p>
          </p:txBody>
        </p:sp>
      </p:gr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285750" y="857250"/>
            <a:ext cx="8501063" cy="708025"/>
          </a:xfrm>
          <a:prstGeom prst="rect">
            <a:avLst/>
          </a:prstGeom>
          <a:noFill/>
          <a:ln w="9525">
            <a:noFill/>
            <a:miter lim="800000"/>
            <a:headEnd/>
            <a:tailEnd/>
          </a:ln>
        </p:spPr>
        <p:txBody>
          <a:bodyPr anchor="ctr">
            <a:spAutoFit/>
          </a:bodyPr>
          <a:lstStyle/>
          <a:p>
            <a:pPr algn="ctr" eaLnBrk="0" hangingPunct="0"/>
            <a:r>
              <a:rPr lang="ru-RU" sz="2000" b="1" dirty="0">
                <a:solidFill>
                  <a:srgbClr val="0070C0"/>
                </a:solidFill>
                <a:latin typeface="Corbel" pitchFamily="34" charset="0"/>
                <a:ea typeface="Calibri" pitchFamily="34" charset="0"/>
                <a:cs typeface="Arial" charset="0"/>
              </a:rPr>
              <a:t>Система фазовой автоподстройки частоты квантово-каскадного лазера ТГц диапазона частот</a:t>
            </a:r>
          </a:p>
        </p:txBody>
      </p:sp>
      <p:cxnSp>
        <p:nvCxnSpPr>
          <p:cNvPr id="13" name="Прямая соединительная линия 12"/>
          <p:cNvCxnSpPr/>
          <p:nvPr/>
        </p:nvCxnSpPr>
        <p:spPr>
          <a:xfrm>
            <a:off x="500063" y="642938"/>
            <a:ext cx="8286750" cy="1587"/>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6629" name="Rectangle 4"/>
          <p:cNvSpPr>
            <a:spLocks noChangeArrowheads="1"/>
          </p:cNvSpPr>
          <p:nvPr/>
        </p:nvSpPr>
        <p:spPr bwMode="auto">
          <a:xfrm>
            <a:off x="3929063" y="2928938"/>
            <a:ext cx="2143125" cy="1570037"/>
          </a:xfrm>
          <a:prstGeom prst="rect">
            <a:avLst/>
          </a:prstGeom>
          <a:noFill/>
          <a:ln w="9525">
            <a:noFill/>
            <a:miter lim="800000"/>
            <a:headEnd/>
            <a:tailEnd/>
          </a:ln>
        </p:spPr>
        <p:txBody>
          <a:bodyPr anchor="ctr">
            <a:spAutoFit/>
          </a:bodyPr>
          <a:lstStyle/>
          <a:p>
            <a:pPr eaLnBrk="0" hangingPunct="0"/>
            <a:r>
              <a:rPr lang="ru-RU" sz="1600"/>
              <a:t>Схема системы ФАПЧ ККЛ</a:t>
            </a:r>
            <a:r>
              <a:rPr lang="en-US" sz="1600"/>
              <a:t>.</a:t>
            </a:r>
            <a:r>
              <a:rPr lang="ru-RU" sz="1600"/>
              <a:t> Штрих-пунктиром отмечена дополнительная система частотной автоподстройки</a:t>
            </a:r>
            <a:r>
              <a:rPr lang="en-US" sz="1600"/>
              <a:t>.</a:t>
            </a:r>
            <a:endParaRPr lang="ru-RU" sz="1600">
              <a:solidFill>
                <a:srgbClr val="FFFF00"/>
              </a:solidFill>
              <a:ea typeface="Calibri" pitchFamily="34" charset="0"/>
              <a:cs typeface="Arial" charset="0"/>
            </a:endParaRPr>
          </a:p>
        </p:txBody>
      </p:sp>
      <p:pic>
        <p:nvPicPr>
          <p:cNvPr id="26630" name="Picture 2" descr="Description: Macintosh HD:Users:khudchenko:Desktop:PL.pdf"/>
          <p:cNvPicPr>
            <a:picLocks noChangeAspect="1" noChangeArrowheads="1"/>
          </p:cNvPicPr>
          <p:nvPr/>
        </p:nvPicPr>
        <p:blipFill>
          <a:blip r:embed="rId2" cstate="print"/>
          <a:srcRect l="5891" t="9650" r="9418" b="2574"/>
          <a:stretch>
            <a:fillRect/>
          </a:stretch>
        </p:blipFill>
        <p:spPr bwMode="auto">
          <a:xfrm>
            <a:off x="5975350" y="2733675"/>
            <a:ext cx="2740025" cy="2268538"/>
          </a:xfrm>
          <a:prstGeom prst="rect">
            <a:avLst/>
          </a:prstGeom>
          <a:noFill/>
          <a:ln w="19050">
            <a:solidFill>
              <a:srgbClr val="66FFFF"/>
            </a:solidFill>
            <a:miter lim="800000"/>
            <a:headEnd/>
            <a:tailEnd/>
          </a:ln>
        </p:spPr>
      </p:pic>
      <p:graphicFrame>
        <p:nvGraphicFramePr>
          <p:cNvPr id="9" name="Таблица 8"/>
          <p:cNvGraphicFramePr>
            <a:graphicFrameLocks noGrp="1"/>
          </p:cNvGraphicFramePr>
          <p:nvPr/>
        </p:nvGraphicFramePr>
        <p:xfrm>
          <a:off x="285750" y="4714875"/>
          <a:ext cx="5156208" cy="1210056"/>
        </p:xfrm>
        <a:graphic>
          <a:graphicData uri="http://schemas.openxmlformats.org/drawingml/2006/table">
            <a:tbl>
              <a:tblPr/>
              <a:tblGrid>
                <a:gridCol w="3071834"/>
                <a:gridCol w="1000132"/>
                <a:gridCol w="1084242"/>
              </a:tblGrid>
              <a:tr h="0">
                <a:tc>
                  <a:txBody>
                    <a:bodyPr/>
                    <a:lstStyle/>
                    <a:p>
                      <a:pPr algn="just">
                        <a:lnSpc>
                          <a:spcPct val="100000"/>
                        </a:lnSpc>
                        <a:spcAft>
                          <a:spcPts val="0"/>
                        </a:spcAft>
                      </a:pPr>
                      <a:r>
                        <a:rPr lang="ru-RU" sz="1500" dirty="0" smtClean="0">
                          <a:latin typeface="+mn-lt"/>
                          <a:ea typeface="Calibri"/>
                          <a:cs typeface="Times New Roman"/>
                        </a:rPr>
                        <a:t>Частота ККЛ</a:t>
                      </a:r>
                      <a:endParaRPr lang="ru-RU" sz="15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1500" dirty="0" smtClean="0">
                          <a:latin typeface="+mn-lt"/>
                          <a:ea typeface="Calibri"/>
                          <a:cs typeface="Times New Roman"/>
                        </a:rPr>
                        <a:t>3.4 </a:t>
                      </a:r>
                      <a:r>
                        <a:rPr lang="ru-RU" sz="1500" dirty="0" smtClean="0">
                          <a:latin typeface="+mn-lt"/>
                          <a:ea typeface="Calibri"/>
                          <a:cs typeface="Times New Roman"/>
                        </a:rPr>
                        <a:t>ТГц</a:t>
                      </a:r>
                      <a:endParaRPr lang="ru-RU" sz="15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1500" dirty="0" smtClean="0">
                          <a:latin typeface="+mn-lt"/>
                          <a:ea typeface="Calibri"/>
                          <a:cs typeface="Times New Roman"/>
                        </a:rPr>
                        <a:t>4.7 </a:t>
                      </a:r>
                      <a:r>
                        <a:rPr lang="ru-RU" sz="1500" dirty="0" smtClean="0">
                          <a:latin typeface="+mn-lt"/>
                          <a:ea typeface="Calibri"/>
                          <a:cs typeface="Times New Roman"/>
                        </a:rPr>
                        <a:t>ТГц</a:t>
                      </a:r>
                      <a:endParaRPr lang="ru-RU" sz="15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lnSpc>
                          <a:spcPct val="100000"/>
                        </a:lnSpc>
                        <a:spcAft>
                          <a:spcPts val="0"/>
                        </a:spcAft>
                      </a:pPr>
                      <a:r>
                        <a:rPr lang="ru-RU" sz="1500" dirty="0" smtClean="0">
                          <a:latin typeface="+mn-lt"/>
                          <a:ea typeface="Calibri"/>
                          <a:cs typeface="Times New Roman"/>
                        </a:rPr>
                        <a:t>Мощность ККЛ</a:t>
                      </a:r>
                      <a:endParaRPr lang="ru-RU" sz="15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ru-RU" sz="1500" dirty="0">
                          <a:latin typeface="+mn-lt"/>
                          <a:ea typeface="Calibri"/>
                          <a:cs typeface="Times New Roman"/>
                        </a:rPr>
                        <a:t>0.3 </a:t>
                      </a:r>
                      <a:r>
                        <a:rPr lang="ru-RU" sz="1500" dirty="0" smtClean="0">
                          <a:latin typeface="+mn-lt"/>
                          <a:ea typeface="Calibri"/>
                          <a:cs typeface="Times New Roman"/>
                        </a:rPr>
                        <a:t>мВт</a:t>
                      </a:r>
                      <a:endParaRPr lang="ru-RU" sz="15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ru-RU" sz="1400" dirty="0" smtClean="0">
                          <a:latin typeface="+mn-lt"/>
                          <a:ea typeface="Calibri"/>
                          <a:cs typeface="Times New Roman"/>
                        </a:rPr>
                        <a:t>0,25 мВт</a:t>
                      </a:r>
                      <a:endParaRPr lang="ru-RU" sz="14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lnSpc>
                          <a:spcPct val="100000"/>
                        </a:lnSpc>
                        <a:spcAft>
                          <a:spcPts val="0"/>
                        </a:spcAft>
                      </a:pPr>
                      <a:r>
                        <a:rPr lang="ru-RU" sz="1500" dirty="0" smtClean="0">
                          <a:latin typeface="+mn-lt"/>
                          <a:ea typeface="Calibri"/>
                          <a:cs typeface="Times New Roman"/>
                        </a:rPr>
                        <a:t>Частота опорного синтезатора</a:t>
                      </a:r>
                      <a:endParaRPr lang="ru-RU" sz="15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ru-RU" sz="1500" dirty="0">
                          <a:latin typeface="+mn-lt"/>
                          <a:ea typeface="Calibri"/>
                          <a:cs typeface="Times New Roman"/>
                        </a:rPr>
                        <a:t>190 </a:t>
                      </a:r>
                      <a:r>
                        <a:rPr lang="ru-RU" sz="1500" dirty="0" smtClean="0">
                          <a:latin typeface="+mn-lt"/>
                          <a:ea typeface="Calibri"/>
                          <a:cs typeface="Times New Roman"/>
                        </a:rPr>
                        <a:t>ГГц</a:t>
                      </a:r>
                      <a:endParaRPr lang="ru-RU" sz="15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ru-RU" sz="1400" dirty="0" smtClean="0">
                          <a:latin typeface="+mn-lt"/>
                          <a:ea typeface="Calibri"/>
                          <a:cs typeface="Times New Roman"/>
                        </a:rPr>
                        <a:t>198 ГГц</a:t>
                      </a:r>
                      <a:endParaRPr lang="ru-RU" sz="14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lnSpc>
                          <a:spcPct val="100000"/>
                        </a:lnSpc>
                        <a:spcAft>
                          <a:spcPts val="0"/>
                        </a:spcAft>
                      </a:pPr>
                      <a:r>
                        <a:rPr lang="ru-RU" sz="1500" dirty="0" smtClean="0">
                          <a:latin typeface="+mn-lt"/>
                          <a:ea typeface="Calibri"/>
                          <a:cs typeface="Times New Roman"/>
                        </a:rPr>
                        <a:t>Мощность опорного синтезатора</a:t>
                      </a:r>
                      <a:endParaRPr lang="ru-RU" sz="15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ru-RU" sz="1500" dirty="0">
                          <a:latin typeface="+mn-lt"/>
                          <a:ea typeface="Calibri"/>
                          <a:cs typeface="Times New Roman"/>
                        </a:rPr>
                        <a:t>7 </a:t>
                      </a:r>
                      <a:r>
                        <a:rPr lang="ru-RU" sz="1500" dirty="0" smtClean="0">
                          <a:latin typeface="+mn-lt"/>
                          <a:ea typeface="Calibri"/>
                          <a:cs typeface="Times New Roman"/>
                        </a:rPr>
                        <a:t>мВт</a:t>
                      </a:r>
                      <a:endParaRPr lang="ru-RU" sz="15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ru-RU" sz="1400" dirty="0" smtClean="0">
                          <a:latin typeface="+mn-lt"/>
                          <a:ea typeface="Calibri"/>
                          <a:cs typeface="Times New Roman"/>
                        </a:rPr>
                        <a:t>7 мВт</a:t>
                      </a:r>
                      <a:endParaRPr lang="ru-RU" sz="14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lnSpc>
                          <a:spcPct val="100000"/>
                        </a:lnSpc>
                        <a:spcAft>
                          <a:spcPts val="0"/>
                        </a:spcAft>
                      </a:pPr>
                      <a:r>
                        <a:rPr lang="ru-RU" sz="1500" dirty="0" smtClean="0">
                          <a:latin typeface="+mn-lt"/>
                          <a:ea typeface="Calibri"/>
                          <a:cs typeface="Times New Roman"/>
                        </a:rPr>
                        <a:t>Номер гармоники</a:t>
                      </a:r>
                      <a:endParaRPr lang="ru-RU" sz="15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ru-RU" sz="1500" dirty="0">
                          <a:latin typeface="+mn-lt"/>
                          <a:ea typeface="Calibri"/>
                          <a:cs typeface="Times New Roman"/>
                        </a:rPr>
                        <a:t>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ru-RU" sz="1400" dirty="0" smtClean="0">
                          <a:latin typeface="+mn-lt"/>
                          <a:ea typeface="Calibri"/>
                          <a:cs typeface="Times New Roman"/>
                        </a:rPr>
                        <a:t>24</a:t>
                      </a:r>
                      <a:endParaRPr lang="ru-RU" sz="14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6657" name="Прямоугольник 9"/>
          <p:cNvSpPr>
            <a:spLocks noChangeArrowheads="1"/>
          </p:cNvSpPr>
          <p:nvPr/>
        </p:nvSpPr>
        <p:spPr bwMode="auto">
          <a:xfrm>
            <a:off x="5572125" y="4948238"/>
            <a:ext cx="3429000" cy="584200"/>
          </a:xfrm>
          <a:prstGeom prst="rect">
            <a:avLst/>
          </a:prstGeom>
          <a:noFill/>
          <a:ln w="9525">
            <a:noFill/>
            <a:miter lim="800000"/>
            <a:headEnd/>
            <a:tailEnd/>
          </a:ln>
        </p:spPr>
        <p:txBody>
          <a:bodyPr>
            <a:spAutoFit/>
          </a:bodyPr>
          <a:lstStyle/>
          <a:p>
            <a:r>
              <a:rPr lang="ru-RU" sz="1600"/>
              <a:t>Спектр мощности сигнала биений ПЧ  для системы ФАПЧ</a:t>
            </a:r>
          </a:p>
        </p:txBody>
      </p:sp>
      <p:sp>
        <p:nvSpPr>
          <p:cNvPr id="26658" name="Прямоугольник 10"/>
          <p:cNvSpPr>
            <a:spLocks noChangeArrowheads="1"/>
          </p:cNvSpPr>
          <p:nvPr/>
        </p:nvSpPr>
        <p:spPr bwMode="auto">
          <a:xfrm>
            <a:off x="4071938" y="1643063"/>
            <a:ext cx="4756150" cy="1077912"/>
          </a:xfrm>
          <a:prstGeom prst="rect">
            <a:avLst/>
          </a:prstGeom>
          <a:noFill/>
          <a:ln w="9525">
            <a:solidFill>
              <a:srgbClr val="FF0000"/>
            </a:solidFill>
            <a:miter lim="800000"/>
            <a:headEnd/>
            <a:tailEnd/>
          </a:ln>
        </p:spPr>
        <p:txBody>
          <a:bodyPr>
            <a:spAutoFit/>
          </a:bodyPr>
          <a:lstStyle/>
          <a:p>
            <a:r>
              <a:rPr lang="ru-RU" sz="1600"/>
              <a:t>Для использования ККЛ ТГц диапазона в спектроскопии высокого разрешения необходимо</a:t>
            </a:r>
            <a:r>
              <a:rPr lang="en-US" sz="1600"/>
              <a:t> </a:t>
            </a:r>
            <a:r>
              <a:rPr lang="ru-RU" sz="1600"/>
              <a:t> обеспечить управление частотой или фазой.</a:t>
            </a:r>
          </a:p>
        </p:txBody>
      </p:sp>
      <p:sp>
        <p:nvSpPr>
          <p:cNvPr id="26659" name="Прямоугольник 13"/>
          <p:cNvSpPr>
            <a:spLocks noChangeArrowheads="1"/>
          </p:cNvSpPr>
          <p:nvPr/>
        </p:nvSpPr>
        <p:spPr bwMode="auto">
          <a:xfrm>
            <a:off x="100013" y="6072188"/>
            <a:ext cx="8993187" cy="738187"/>
          </a:xfrm>
          <a:prstGeom prst="rect">
            <a:avLst/>
          </a:prstGeom>
          <a:noFill/>
          <a:ln w="9525">
            <a:solidFill>
              <a:srgbClr val="FFC000"/>
            </a:solidFill>
            <a:miter lim="800000"/>
            <a:headEnd/>
            <a:tailEnd/>
          </a:ln>
        </p:spPr>
        <p:txBody>
          <a:bodyPr>
            <a:spAutoFit/>
          </a:bodyPr>
          <a:lstStyle/>
          <a:p>
            <a:pPr>
              <a:buFont typeface="Arial" charset="0"/>
              <a:buChar char="•"/>
            </a:pPr>
            <a:r>
              <a:rPr lang="en-US" sz="1400" i="1"/>
              <a:t>D. J. Hayton (SRON), T. Y. Kao (MIT), Q. Hu (MIT), V. Vaks (IPM RAS) et al. // Appl. </a:t>
            </a:r>
            <a:r>
              <a:rPr lang="ru-RU" sz="1400" i="1"/>
              <a:t>Phys. Lett., 103, 051115 (2013)</a:t>
            </a:r>
          </a:p>
          <a:p>
            <a:pPr>
              <a:buFont typeface="Arial" charset="0"/>
              <a:buChar char="•"/>
            </a:pPr>
            <a:r>
              <a:rPr lang="en-US" sz="1400" i="1"/>
              <a:t>D. J. Hayton (SRON), T-Y. Kao (MIT), V. L. Vaks (IPM RAS) et al.// Proc</a:t>
            </a:r>
            <a:r>
              <a:rPr lang="ru-RU" sz="1400" i="1"/>
              <a:t>.</a:t>
            </a:r>
            <a:r>
              <a:rPr lang="en-US" sz="1400" i="1"/>
              <a:t> of 39</a:t>
            </a:r>
            <a:r>
              <a:rPr lang="en-US" sz="1400" i="1" baseline="30000"/>
              <a:t>th</a:t>
            </a:r>
            <a:r>
              <a:rPr lang="en-US" sz="1400" i="1"/>
              <a:t> IRMMW-THz 2014, p 2811642</a:t>
            </a:r>
            <a:endParaRPr lang="ru-RU" sz="1400" i="1"/>
          </a:p>
        </p:txBody>
      </p:sp>
      <p:pic>
        <p:nvPicPr>
          <p:cNvPr id="26660" name="Рисунок 10" descr="ФАПЧ с частотной автоподстройкой.JPG"/>
          <p:cNvPicPr>
            <a:picLocks noChangeAspect="1"/>
          </p:cNvPicPr>
          <p:nvPr/>
        </p:nvPicPr>
        <p:blipFill>
          <a:blip r:embed="rId3" cstate="print"/>
          <a:srcRect/>
          <a:stretch>
            <a:fillRect/>
          </a:stretch>
        </p:blipFill>
        <p:spPr bwMode="auto">
          <a:xfrm>
            <a:off x="134938" y="1571625"/>
            <a:ext cx="3794125" cy="3071813"/>
          </a:xfrm>
          <a:prstGeom prst="rect">
            <a:avLst/>
          </a:prstGeom>
          <a:noFill/>
          <a:ln w="9525">
            <a:noFill/>
            <a:miter lim="800000"/>
            <a:headEnd/>
            <a:tailEnd/>
          </a:ln>
        </p:spPr>
      </p:pic>
      <p:sp>
        <p:nvSpPr>
          <p:cNvPr id="12" name="Заголовок 1"/>
          <p:cNvSpPr txBox="1">
            <a:spLocks/>
          </p:cNvSpPr>
          <p:nvPr/>
        </p:nvSpPr>
        <p:spPr>
          <a:xfrm>
            <a:off x="0" y="0"/>
            <a:ext cx="9144000" cy="733647"/>
          </a:xfrm>
          <a:prstGeom prst="rect">
            <a:avLst/>
          </a:prstGeom>
          <a:solidFill>
            <a:schemeClr val="accent4">
              <a:lumMod val="75000"/>
            </a:schemeClr>
          </a:solidFill>
        </p:spPr>
        <p:txBody>
          <a:bodyPr vert="horz" anchor="t">
            <a:noAutofit/>
          </a:bodyPr>
          <a:lstStyle/>
          <a:p>
            <a:pPr lvl="0">
              <a:spcBef>
                <a:spcPct val="0"/>
              </a:spcBef>
              <a:defRPr/>
            </a:pPr>
            <a:r>
              <a:rPr lang="ru-RU" sz="2800" b="1" dirty="0" smtClean="0">
                <a:solidFill>
                  <a:schemeClr val="bg1"/>
                </a:solidFill>
              </a:rPr>
              <a:t>Источники излучения на ККЛ</a:t>
            </a:r>
            <a:endParaRPr kumimoji="0" lang="ru-RU" sz="2800" b="1" i="0" u="none" strike="noStrike" kern="1200" cap="none" spc="-10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28596" y="1857364"/>
            <a:ext cx="8415337" cy="4738687"/>
            <a:chOff x="1911" y="2620"/>
            <a:chExt cx="9288" cy="6015"/>
          </a:xfrm>
        </p:grpSpPr>
        <p:sp>
          <p:nvSpPr>
            <p:cNvPr id="27655" name="Rectangle 3"/>
            <p:cNvSpPr>
              <a:spLocks noChangeArrowheads="1"/>
            </p:cNvSpPr>
            <p:nvPr/>
          </p:nvSpPr>
          <p:spPr bwMode="auto">
            <a:xfrm>
              <a:off x="6594" y="5880"/>
              <a:ext cx="4551" cy="1940"/>
            </a:xfrm>
            <a:prstGeom prst="rect">
              <a:avLst/>
            </a:prstGeom>
            <a:noFill/>
            <a:ln w="9525">
              <a:solidFill>
                <a:schemeClr val="tx1"/>
              </a:solidFill>
              <a:prstDash val="dash"/>
              <a:miter lim="800000"/>
              <a:headEnd/>
              <a:tailEnd/>
            </a:ln>
          </p:spPr>
          <p:txBody>
            <a:bodyPr/>
            <a:lstStyle/>
            <a:p>
              <a:endParaRPr lang="ru-RU">
                <a:latin typeface="Corbel" pitchFamily="34" charset="0"/>
                <a:cs typeface="Arial" charset="0"/>
              </a:endParaRPr>
            </a:p>
          </p:txBody>
        </p:sp>
        <p:sp>
          <p:nvSpPr>
            <p:cNvPr id="27656" name="Rectangle 4"/>
            <p:cNvSpPr>
              <a:spLocks noChangeArrowheads="1"/>
            </p:cNvSpPr>
            <p:nvPr/>
          </p:nvSpPr>
          <p:spPr bwMode="auto">
            <a:xfrm>
              <a:off x="4434" y="2851"/>
              <a:ext cx="6765" cy="2789"/>
            </a:xfrm>
            <a:prstGeom prst="rect">
              <a:avLst/>
            </a:prstGeom>
            <a:noFill/>
            <a:ln w="9525">
              <a:solidFill>
                <a:schemeClr val="tx1"/>
              </a:solidFill>
              <a:prstDash val="dash"/>
              <a:miter lim="800000"/>
              <a:headEnd/>
              <a:tailEnd/>
            </a:ln>
          </p:spPr>
          <p:txBody>
            <a:bodyPr/>
            <a:lstStyle/>
            <a:p>
              <a:endParaRPr lang="ru-RU">
                <a:latin typeface="Corbel" pitchFamily="34" charset="0"/>
                <a:cs typeface="Arial" charset="0"/>
              </a:endParaRPr>
            </a:p>
          </p:txBody>
        </p:sp>
        <p:grpSp>
          <p:nvGrpSpPr>
            <p:cNvPr id="3" name="Group 5"/>
            <p:cNvGrpSpPr>
              <a:grpSpLocks/>
            </p:cNvGrpSpPr>
            <p:nvPr/>
          </p:nvGrpSpPr>
          <p:grpSpPr bwMode="auto">
            <a:xfrm>
              <a:off x="1911" y="2620"/>
              <a:ext cx="9021" cy="6015"/>
              <a:chOff x="1911" y="2620"/>
              <a:chExt cx="9021" cy="6015"/>
            </a:xfrm>
          </p:grpSpPr>
          <p:sp>
            <p:nvSpPr>
              <p:cNvPr id="10249" name="Rectangle 6"/>
              <p:cNvSpPr>
                <a:spLocks noChangeArrowheads="1"/>
              </p:cNvSpPr>
              <p:nvPr/>
            </p:nvSpPr>
            <p:spPr bwMode="auto">
              <a:xfrm>
                <a:off x="2757" y="4083"/>
                <a:ext cx="428" cy="927"/>
              </a:xfrm>
              <a:prstGeom prst="rect">
                <a:avLst/>
              </a:prstGeom>
              <a:solidFill>
                <a:schemeClr val="accent4">
                  <a:lumMod val="60000"/>
                  <a:lumOff val="40000"/>
                </a:schemeClr>
              </a:solidFill>
              <a:ln w="9525">
                <a:solidFill>
                  <a:schemeClr val="tx1"/>
                </a:solidFill>
                <a:miter lim="800000"/>
                <a:headEnd/>
                <a:tailEnd/>
              </a:ln>
            </p:spPr>
            <p:txBody>
              <a:bodyPr/>
              <a:lstStyle/>
              <a:p>
                <a:pPr fontAlgn="auto">
                  <a:spcBef>
                    <a:spcPts val="0"/>
                  </a:spcBef>
                  <a:spcAft>
                    <a:spcPts val="0"/>
                  </a:spcAft>
                  <a:defRPr/>
                </a:pPr>
                <a:endParaRPr lang="ru-RU">
                  <a:latin typeface="Arial" pitchFamily="34" charset="0"/>
                  <a:cs typeface="Arial" pitchFamily="34" charset="0"/>
                </a:endParaRPr>
              </a:p>
            </p:txBody>
          </p:sp>
          <p:sp>
            <p:nvSpPr>
              <p:cNvPr id="27659" name="Text Box 7"/>
              <p:cNvSpPr txBox="1">
                <a:spLocks noChangeArrowheads="1"/>
              </p:cNvSpPr>
              <p:nvPr/>
            </p:nvSpPr>
            <p:spPr bwMode="auto">
              <a:xfrm>
                <a:off x="2764" y="3401"/>
                <a:ext cx="1079" cy="382"/>
              </a:xfrm>
              <a:prstGeom prst="rect">
                <a:avLst/>
              </a:prstGeom>
              <a:noFill/>
              <a:ln w="9525">
                <a:noFill/>
                <a:miter lim="800000"/>
                <a:headEnd/>
                <a:tailEnd/>
              </a:ln>
            </p:spPr>
            <p:txBody>
              <a:bodyPr lIns="0" tIns="0" rIns="0" bIns="0"/>
              <a:lstStyle/>
              <a:p>
                <a:pPr>
                  <a:spcAft>
                    <a:spcPts val="1000"/>
                  </a:spcAft>
                </a:pPr>
                <a:r>
                  <a:rPr lang="ru-RU">
                    <a:latin typeface="Corbel" pitchFamily="34" charset="0"/>
                    <a:cs typeface="Arial" charset="0"/>
                  </a:rPr>
                  <a:t>ККЛ</a:t>
                </a:r>
              </a:p>
            </p:txBody>
          </p:sp>
          <p:sp>
            <p:nvSpPr>
              <p:cNvPr id="27660" name="Text Box 8"/>
              <p:cNvSpPr txBox="1">
                <a:spLocks noChangeArrowheads="1"/>
              </p:cNvSpPr>
              <p:nvPr/>
            </p:nvSpPr>
            <p:spPr bwMode="auto">
              <a:xfrm>
                <a:off x="2529" y="2620"/>
                <a:ext cx="1079" cy="382"/>
              </a:xfrm>
              <a:prstGeom prst="rect">
                <a:avLst/>
              </a:prstGeom>
              <a:noFill/>
              <a:ln w="9525">
                <a:noFill/>
                <a:miter lim="800000"/>
                <a:headEnd/>
                <a:tailEnd/>
              </a:ln>
            </p:spPr>
            <p:txBody>
              <a:bodyPr lIns="0" tIns="0" rIns="0" bIns="0"/>
              <a:lstStyle/>
              <a:p>
                <a:pPr>
                  <a:spcAft>
                    <a:spcPts val="1000"/>
                  </a:spcAft>
                </a:pPr>
                <a:r>
                  <a:rPr lang="ru-RU">
                    <a:latin typeface="Corbel" pitchFamily="34" charset="0"/>
                    <a:cs typeface="Arial" charset="0"/>
                  </a:rPr>
                  <a:t>Криостат</a:t>
                </a:r>
              </a:p>
            </p:txBody>
          </p:sp>
          <p:sp>
            <p:nvSpPr>
              <p:cNvPr id="27661" name="Text Box 9"/>
              <p:cNvSpPr txBox="1">
                <a:spLocks noChangeArrowheads="1"/>
              </p:cNvSpPr>
              <p:nvPr/>
            </p:nvSpPr>
            <p:spPr bwMode="auto">
              <a:xfrm>
                <a:off x="4741" y="3678"/>
                <a:ext cx="1540" cy="1475"/>
              </a:xfrm>
              <a:prstGeom prst="rect">
                <a:avLst/>
              </a:prstGeom>
              <a:solidFill>
                <a:srgbClr val="FFFF00"/>
              </a:solidFill>
              <a:ln w="9525">
                <a:solidFill>
                  <a:schemeClr val="tx1"/>
                </a:solidFill>
                <a:miter lim="800000"/>
                <a:headEnd/>
                <a:tailEnd/>
              </a:ln>
            </p:spPr>
            <p:txBody>
              <a:bodyPr/>
              <a:lstStyle/>
              <a:p>
                <a:pPr algn="ctr"/>
                <a:r>
                  <a:rPr lang="ru-RU" dirty="0">
                    <a:latin typeface="Corbel" pitchFamily="34" charset="0"/>
                    <a:cs typeface="Arial" charset="0"/>
                  </a:rPr>
                  <a:t>Блок питания лазера и сумматор</a:t>
                </a:r>
              </a:p>
            </p:txBody>
          </p:sp>
          <p:grpSp>
            <p:nvGrpSpPr>
              <p:cNvPr id="4" name="Group 10"/>
              <p:cNvGrpSpPr>
                <a:grpSpLocks/>
              </p:cNvGrpSpPr>
              <p:nvPr/>
            </p:nvGrpSpPr>
            <p:grpSpPr bwMode="auto">
              <a:xfrm>
                <a:off x="1911" y="3051"/>
                <a:ext cx="2132" cy="2304"/>
                <a:chOff x="2400" y="2948"/>
                <a:chExt cx="2280" cy="2358"/>
              </a:xfrm>
            </p:grpSpPr>
            <p:cxnSp>
              <p:nvCxnSpPr>
                <p:cNvPr id="27688" name="AutoShape 11"/>
                <p:cNvCxnSpPr>
                  <a:cxnSpLocks noChangeShapeType="1"/>
                </p:cNvCxnSpPr>
                <p:nvPr/>
              </p:nvCxnSpPr>
              <p:spPr bwMode="auto">
                <a:xfrm flipH="1">
                  <a:off x="2400" y="2948"/>
                  <a:ext cx="787" cy="787"/>
                </a:xfrm>
                <a:prstGeom prst="straightConnector1">
                  <a:avLst/>
                </a:prstGeom>
                <a:noFill/>
                <a:ln w="9525">
                  <a:solidFill>
                    <a:schemeClr val="tx1"/>
                  </a:solidFill>
                  <a:round/>
                  <a:headEnd/>
                  <a:tailEnd/>
                </a:ln>
              </p:spPr>
            </p:cxnSp>
            <p:cxnSp>
              <p:nvCxnSpPr>
                <p:cNvPr id="27689" name="AutoShape 12"/>
                <p:cNvCxnSpPr>
                  <a:cxnSpLocks noChangeShapeType="1"/>
                </p:cNvCxnSpPr>
                <p:nvPr/>
              </p:nvCxnSpPr>
              <p:spPr bwMode="auto">
                <a:xfrm rot="5400000" flipH="1">
                  <a:off x="2400" y="4516"/>
                  <a:ext cx="787" cy="787"/>
                </a:xfrm>
                <a:prstGeom prst="straightConnector1">
                  <a:avLst/>
                </a:prstGeom>
                <a:noFill/>
                <a:ln w="9525">
                  <a:solidFill>
                    <a:schemeClr val="tx1"/>
                  </a:solidFill>
                  <a:round/>
                  <a:headEnd/>
                  <a:tailEnd/>
                </a:ln>
              </p:spPr>
            </p:cxnSp>
            <p:cxnSp>
              <p:nvCxnSpPr>
                <p:cNvPr id="27690" name="AutoShape 13"/>
                <p:cNvCxnSpPr>
                  <a:cxnSpLocks noChangeShapeType="1"/>
                </p:cNvCxnSpPr>
                <p:nvPr/>
              </p:nvCxnSpPr>
              <p:spPr bwMode="auto">
                <a:xfrm flipH="1">
                  <a:off x="3893" y="4519"/>
                  <a:ext cx="787" cy="787"/>
                </a:xfrm>
                <a:prstGeom prst="straightConnector1">
                  <a:avLst/>
                </a:prstGeom>
                <a:noFill/>
                <a:ln w="9525">
                  <a:solidFill>
                    <a:schemeClr val="tx1"/>
                  </a:solidFill>
                  <a:round/>
                  <a:headEnd/>
                  <a:tailEnd/>
                </a:ln>
              </p:spPr>
            </p:cxnSp>
            <p:cxnSp>
              <p:nvCxnSpPr>
                <p:cNvPr id="27691" name="AutoShape 14"/>
                <p:cNvCxnSpPr>
                  <a:cxnSpLocks noChangeShapeType="1"/>
                </p:cNvCxnSpPr>
                <p:nvPr/>
              </p:nvCxnSpPr>
              <p:spPr bwMode="auto">
                <a:xfrm rot="5400000" flipH="1">
                  <a:off x="3883" y="2948"/>
                  <a:ext cx="787" cy="787"/>
                </a:xfrm>
                <a:prstGeom prst="straightConnector1">
                  <a:avLst/>
                </a:prstGeom>
                <a:noFill/>
                <a:ln w="9525">
                  <a:solidFill>
                    <a:schemeClr val="tx1"/>
                  </a:solidFill>
                  <a:round/>
                  <a:headEnd/>
                  <a:tailEnd/>
                </a:ln>
              </p:spPr>
            </p:cxnSp>
            <p:cxnSp>
              <p:nvCxnSpPr>
                <p:cNvPr id="27692" name="AutoShape 15"/>
                <p:cNvCxnSpPr>
                  <a:cxnSpLocks noChangeShapeType="1"/>
                </p:cNvCxnSpPr>
                <p:nvPr/>
              </p:nvCxnSpPr>
              <p:spPr bwMode="auto">
                <a:xfrm>
                  <a:off x="3187" y="2948"/>
                  <a:ext cx="696" cy="0"/>
                </a:xfrm>
                <a:prstGeom prst="straightConnector1">
                  <a:avLst/>
                </a:prstGeom>
                <a:noFill/>
                <a:ln w="9525">
                  <a:solidFill>
                    <a:schemeClr val="tx1"/>
                  </a:solidFill>
                  <a:round/>
                  <a:headEnd/>
                  <a:tailEnd/>
                </a:ln>
              </p:spPr>
            </p:cxnSp>
            <p:cxnSp>
              <p:nvCxnSpPr>
                <p:cNvPr id="27693" name="AutoShape 16"/>
                <p:cNvCxnSpPr>
                  <a:cxnSpLocks noChangeShapeType="1"/>
                </p:cNvCxnSpPr>
                <p:nvPr/>
              </p:nvCxnSpPr>
              <p:spPr bwMode="auto">
                <a:xfrm>
                  <a:off x="3187" y="5306"/>
                  <a:ext cx="696" cy="0"/>
                </a:xfrm>
                <a:prstGeom prst="straightConnector1">
                  <a:avLst/>
                </a:prstGeom>
                <a:noFill/>
                <a:ln w="9525">
                  <a:solidFill>
                    <a:schemeClr val="tx1"/>
                  </a:solidFill>
                  <a:round/>
                  <a:headEnd/>
                  <a:tailEnd/>
                </a:ln>
              </p:spPr>
            </p:cxnSp>
            <p:cxnSp>
              <p:nvCxnSpPr>
                <p:cNvPr id="27694" name="AutoShape 17"/>
                <p:cNvCxnSpPr>
                  <a:cxnSpLocks noChangeShapeType="1"/>
                </p:cNvCxnSpPr>
                <p:nvPr/>
              </p:nvCxnSpPr>
              <p:spPr bwMode="auto">
                <a:xfrm>
                  <a:off x="4670" y="3735"/>
                  <a:ext cx="10" cy="781"/>
                </a:xfrm>
                <a:prstGeom prst="straightConnector1">
                  <a:avLst/>
                </a:prstGeom>
                <a:noFill/>
                <a:ln w="9525">
                  <a:solidFill>
                    <a:schemeClr val="tx1"/>
                  </a:solidFill>
                  <a:round/>
                  <a:headEnd/>
                  <a:tailEnd/>
                </a:ln>
              </p:spPr>
            </p:cxnSp>
            <p:cxnSp>
              <p:nvCxnSpPr>
                <p:cNvPr id="27695" name="AutoShape 18"/>
                <p:cNvCxnSpPr>
                  <a:cxnSpLocks noChangeShapeType="1"/>
                </p:cNvCxnSpPr>
                <p:nvPr/>
              </p:nvCxnSpPr>
              <p:spPr bwMode="auto">
                <a:xfrm>
                  <a:off x="2400" y="3738"/>
                  <a:ext cx="10" cy="781"/>
                </a:xfrm>
                <a:prstGeom prst="straightConnector1">
                  <a:avLst/>
                </a:prstGeom>
                <a:noFill/>
                <a:ln w="9525">
                  <a:solidFill>
                    <a:schemeClr val="tx1"/>
                  </a:solidFill>
                  <a:round/>
                  <a:headEnd/>
                  <a:tailEnd/>
                </a:ln>
              </p:spPr>
            </p:cxnSp>
          </p:grpSp>
          <p:sp>
            <p:nvSpPr>
              <p:cNvPr id="27663" name="Text Box 19"/>
              <p:cNvSpPr txBox="1">
                <a:spLocks noChangeArrowheads="1"/>
              </p:cNvSpPr>
              <p:nvPr/>
            </p:nvSpPr>
            <p:spPr bwMode="auto">
              <a:xfrm>
                <a:off x="6801" y="4982"/>
                <a:ext cx="965" cy="494"/>
              </a:xfrm>
              <a:prstGeom prst="rect">
                <a:avLst/>
              </a:prstGeom>
              <a:solidFill>
                <a:schemeClr val="accent6">
                  <a:lumMod val="20000"/>
                  <a:lumOff val="80000"/>
                </a:schemeClr>
              </a:solidFill>
              <a:ln w="9525">
                <a:solidFill>
                  <a:schemeClr val="tx1"/>
                </a:solidFill>
                <a:miter lim="800000"/>
                <a:headEnd/>
                <a:tailEnd/>
              </a:ln>
            </p:spPr>
            <p:txBody>
              <a:bodyPr/>
              <a:lstStyle/>
              <a:p>
                <a:pPr algn="ctr">
                  <a:spcAft>
                    <a:spcPts val="1000"/>
                  </a:spcAft>
                </a:pPr>
                <a:r>
                  <a:rPr lang="ru-RU" b="1">
                    <a:latin typeface="Corbel" pitchFamily="34" charset="0"/>
                    <a:cs typeface="Arial" charset="0"/>
                  </a:rPr>
                  <a:t>ФНЧ</a:t>
                </a:r>
              </a:p>
            </p:txBody>
          </p:sp>
          <p:sp>
            <p:nvSpPr>
              <p:cNvPr id="10255" name="Text Box 20"/>
              <p:cNvSpPr txBox="1">
                <a:spLocks noChangeArrowheads="1"/>
              </p:cNvSpPr>
              <p:nvPr/>
            </p:nvSpPr>
            <p:spPr bwMode="auto">
              <a:xfrm>
                <a:off x="8289" y="4722"/>
                <a:ext cx="1540" cy="705"/>
              </a:xfrm>
              <a:prstGeom prst="rect">
                <a:avLst/>
              </a:prstGeom>
              <a:solidFill>
                <a:schemeClr val="accent5">
                  <a:lumMod val="20000"/>
                  <a:lumOff val="80000"/>
                </a:schemeClr>
              </a:solidFill>
              <a:ln w="9525">
                <a:solidFill>
                  <a:schemeClr val="tx1"/>
                </a:solidFill>
                <a:miter lim="800000"/>
                <a:headEnd/>
                <a:tailEnd/>
              </a:ln>
            </p:spPr>
            <p:txBody>
              <a:bodyPr lIns="0" tIns="0" rIns="0" bIns="0"/>
              <a:lstStyle/>
              <a:p>
                <a:pPr algn="ctr" fontAlgn="auto">
                  <a:spcBef>
                    <a:spcPts val="0"/>
                  </a:spcBef>
                  <a:spcAft>
                    <a:spcPts val="1000"/>
                  </a:spcAft>
                  <a:defRPr/>
                </a:pPr>
                <a:r>
                  <a:rPr lang="ru-RU" dirty="0">
                    <a:latin typeface="Arial" pitchFamily="34" charset="0"/>
                    <a:cs typeface="Arial" pitchFamily="34" charset="0"/>
                  </a:rPr>
                  <a:t>Фазовый детектор</a:t>
                </a:r>
              </a:p>
            </p:txBody>
          </p:sp>
          <p:sp>
            <p:nvSpPr>
              <p:cNvPr id="10256" name="Text Box 21"/>
              <p:cNvSpPr txBox="1">
                <a:spLocks noChangeArrowheads="1"/>
              </p:cNvSpPr>
              <p:nvPr/>
            </p:nvSpPr>
            <p:spPr bwMode="auto">
              <a:xfrm>
                <a:off x="9156" y="6449"/>
                <a:ext cx="1540" cy="707"/>
              </a:xfrm>
              <a:prstGeom prst="rect">
                <a:avLst/>
              </a:prstGeom>
              <a:solidFill>
                <a:schemeClr val="accent4">
                  <a:lumMod val="60000"/>
                  <a:lumOff val="40000"/>
                </a:schemeClr>
              </a:solidFill>
              <a:ln w="9525">
                <a:solidFill>
                  <a:schemeClr val="tx1"/>
                </a:solidFill>
                <a:miter lim="800000"/>
                <a:headEnd/>
                <a:tailEnd/>
              </a:ln>
            </p:spPr>
            <p:txBody>
              <a:bodyPr lIns="0" tIns="0" rIns="0" bIns="0"/>
              <a:lstStyle/>
              <a:p>
                <a:pPr algn="ctr" fontAlgn="auto">
                  <a:spcBef>
                    <a:spcPts val="0"/>
                  </a:spcBef>
                  <a:spcAft>
                    <a:spcPts val="1000"/>
                  </a:spcAft>
                  <a:defRPr/>
                </a:pPr>
                <a:r>
                  <a:rPr lang="ru-RU">
                    <a:latin typeface="Arial" pitchFamily="34" charset="0"/>
                    <a:cs typeface="Arial" pitchFamily="34" charset="0"/>
                  </a:rPr>
                  <a:t>Усилитель</a:t>
                </a:r>
                <a:endParaRPr lang="ru-RU" dirty="0">
                  <a:latin typeface="Arial" pitchFamily="34" charset="0"/>
                  <a:cs typeface="Arial" pitchFamily="34" charset="0"/>
                </a:endParaRPr>
              </a:p>
            </p:txBody>
          </p:sp>
          <p:sp>
            <p:nvSpPr>
              <p:cNvPr id="10257" name="Text Box 22"/>
              <p:cNvSpPr txBox="1">
                <a:spLocks noChangeArrowheads="1"/>
              </p:cNvSpPr>
              <p:nvPr/>
            </p:nvSpPr>
            <p:spPr bwMode="auto">
              <a:xfrm>
                <a:off x="7194" y="6344"/>
                <a:ext cx="1559" cy="967"/>
              </a:xfrm>
              <a:prstGeom prst="rect">
                <a:avLst/>
              </a:prstGeom>
              <a:solidFill>
                <a:schemeClr val="accent2">
                  <a:lumMod val="20000"/>
                  <a:lumOff val="80000"/>
                </a:schemeClr>
              </a:solidFill>
              <a:ln w="9525">
                <a:solidFill>
                  <a:schemeClr val="tx1"/>
                </a:solidFill>
                <a:miter lim="800000"/>
                <a:headEnd/>
                <a:tailEnd/>
              </a:ln>
            </p:spPr>
            <p:txBody>
              <a:bodyPr lIns="0" tIns="0" rIns="0" bIns="0"/>
              <a:lstStyle/>
              <a:p>
                <a:pPr algn="ctr" fontAlgn="auto">
                  <a:spcBef>
                    <a:spcPts val="0"/>
                  </a:spcBef>
                  <a:spcAft>
                    <a:spcPts val="1000"/>
                  </a:spcAft>
                  <a:defRPr/>
                </a:pPr>
                <a:r>
                  <a:rPr lang="ru-RU" sz="1600" dirty="0">
                    <a:latin typeface="Arial" pitchFamily="34" charset="0"/>
                    <a:cs typeface="Arial" pitchFamily="34" charset="0"/>
                  </a:rPr>
                  <a:t>Детектор на </a:t>
                </a:r>
                <a:r>
                  <a:rPr lang="ru-RU" sz="1600" dirty="0" err="1">
                    <a:latin typeface="Arial" pitchFamily="34" charset="0"/>
                    <a:cs typeface="Arial" pitchFamily="34" charset="0"/>
                  </a:rPr>
                  <a:t>сверх-решетках</a:t>
                </a:r>
                <a:endParaRPr lang="ru-RU" sz="1600" dirty="0">
                  <a:latin typeface="Arial" pitchFamily="34" charset="0"/>
                  <a:cs typeface="Arial" pitchFamily="34" charset="0"/>
                </a:endParaRPr>
              </a:p>
            </p:txBody>
          </p:sp>
          <p:sp>
            <p:nvSpPr>
              <p:cNvPr id="10258" name="Text Box 23"/>
              <p:cNvSpPr txBox="1">
                <a:spLocks noChangeArrowheads="1"/>
              </p:cNvSpPr>
              <p:nvPr/>
            </p:nvSpPr>
            <p:spPr bwMode="auto">
              <a:xfrm>
                <a:off x="4571" y="6449"/>
                <a:ext cx="1538" cy="707"/>
              </a:xfrm>
              <a:prstGeom prst="rect">
                <a:avLst/>
              </a:prstGeom>
              <a:solidFill>
                <a:srgbClr val="66FFFF"/>
              </a:solidFill>
              <a:ln w="9525">
                <a:solidFill>
                  <a:schemeClr val="tx1"/>
                </a:solidFill>
                <a:miter lim="800000"/>
                <a:headEnd/>
                <a:tailEnd/>
              </a:ln>
            </p:spPr>
            <p:txBody>
              <a:bodyPr lIns="0" tIns="0" rIns="0" bIns="0"/>
              <a:lstStyle/>
              <a:p>
                <a:pPr algn="ctr" fontAlgn="auto">
                  <a:spcBef>
                    <a:spcPts val="0"/>
                  </a:spcBef>
                  <a:spcAft>
                    <a:spcPts val="1000"/>
                  </a:spcAft>
                  <a:defRPr/>
                </a:pPr>
                <a:r>
                  <a:rPr lang="en-US" dirty="0">
                    <a:latin typeface="Arial" pitchFamily="34" charset="0"/>
                    <a:cs typeface="Arial" pitchFamily="34" charset="0"/>
                  </a:rPr>
                  <a:t>H2O</a:t>
                </a:r>
                <a:endParaRPr lang="ru-RU" dirty="0">
                  <a:latin typeface="Arial" pitchFamily="34" charset="0"/>
                  <a:cs typeface="Arial" pitchFamily="34" charset="0"/>
                </a:endParaRPr>
              </a:p>
            </p:txBody>
          </p:sp>
          <p:sp>
            <p:nvSpPr>
              <p:cNvPr id="10259" name="Text Box 24"/>
              <p:cNvSpPr txBox="1">
                <a:spLocks noChangeArrowheads="1"/>
              </p:cNvSpPr>
              <p:nvPr/>
            </p:nvSpPr>
            <p:spPr bwMode="auto">
              <a:xfrm>
                <a:off x="7313" y="3271"/>
                <a:ext cx="1715" cy="1253"/>
              </a:xfrm>
              <a:prstGeom prst="rect">
                <a:avLst/>
              </a:prstGeom>
              <a:solidFill>
                <a:schemeClr val="accent1">
                  <a:lumMod val="20000"/>
                  <a:lumOff val="80000"/>
                </a:schemeClr>
              </a:solidFill>
              <a:ln w="9525">
                <a:solidFill>
                  <a:schemeClr val="tx1"/>
                </a:solidFill>
                <a:miter lim="800000"/>
                <a:headEnd/>
                <a:tailEnd/>
              </a:ln>
            </p:spPr>
            <p:txBody>
              <a:bodyPr lIns="0" tIns="0" rIns="0" bIns="0"/>
              <a:lstStyle/>
              <a:p>
                <a:pPr algn="ctr" fontAlgn="auto">
                  <a:spcBef>
                    <a:spcPts val="0"/>
                  </a:spcBef>
                  <a:spcAft>
                    <a:spcPts val="1000"/>
                  </a:spcAft>
                  <a:defRPr/>
                </a:pPr>
                <a:r>
                  <a:rPr lang="ru-RU" sz="1600" dirty="0">
                    <a:latin typeface="Arial" pitchFamily="34" charset="0"/>
                    <a:cs typeface="Arial" pitchFamily="34" charset="0"/>
                  </a:rPr>
                  <a:t>Устройство регулировки амплитуды и фазы</a:t>
                </a:r>
              </a:p>
            </p:txBody>
          </p:sp>
          <p:sp>
            <p:nvSpPr>
              <p:cNvPr id="10260" name="Text Box 25"/>
              <p:cNvSpPr txBox="1">
                <a:spLocks noChangeArrowheads="1"/>
              </p:cNvSpPr>
              <p:nvPr/>
            </p:nvSpPr>
            <p:spPr bwMode="auto">
              <a:xfrm>
                <a:off x="9394" y="2922"/>
                <a:ext cx="1540" cy="1451"/>
              </a:xfrm>
              <a:prstGeom prst="rect">
                <a:avLst/>
              </a:prstGeom>
              <a:solidFill>
                <a:schemeClr val="bg2"/>
              </a:solidFill>
              <a:ln w="9525">
                <a:solidFill>
                  <a:schemeClr val="tx1"/>
                </a:solidFill>
                <a:miter lim="800000"/>
                <a:headEnd/>
                <a:tailEnd/>
              </a:ln>
            </p:spPr>
            <p:txBody>
              <a:bodyPr lIns="0" tIns="0" rIns="0" bIns="0"/>
              <a:lstStyle/>
              <a:p>
                <a:pPr algn="ctr" fontAlgn="auto">
                  <a:spcBef>
                    <a:spcPts val="0"/>
                  </a:spcBef>
                  <a:spcAft>
                    <a:spcPts val="1000"/>
                  </a:spcAft>
                  <a:defRPr/>
                </a:pPr>
                <a:r>
                  <a:rPr lang="ru-RU" dirty="0">
                    <a:latin typeface="Arial" pitchFamily="34" charset="0"/>
                    <a:cs typeface="Arial" pitchFamily="34" charset="0"/>
                  </a:rPr>
                  <a:t>Генератор </a:t>
                </a:r>
                <a:r>
                  <a:rPr lang="ru-RU" dirty="0" err="1">
                    <a:latin typeface="Arial" pitchFamily="34" charset="0"/>
                    <a:cs typeface="Arial" pitchFamily="34" charset="0"/>
                  </a:rPr>
                  <a:t>модулиру-ющего</a:t>
                </a:r>
                <a:r>
                  <a:rPr lang="ru-RU" dirty="0">
                    <a:latin typeface="Arial" pitchFamily="34" charset="0"/>
                    <a:cs typeface="Arial" pitchFamily="34" charset="0"/>
                  </a:rPr>
                  <a:t> сигнала</a:t>
                </a:r>
              </a:p>
            </p:txBody>
          </p:sp>
          <p:cxnSp>
            <p:nvCxnSpPr>
              <p:cNvPr id="27670" name="AutoShape 26"/>
              <p:cNvCxnSpPr>
                <a:cxnSpLocks noChangeShapeType="1"/>
              </p:cNvCxnSpPr>
              <p:nvPr/>
            </p:nvCxnSpPr>
            <p:spPr bwMode="auto">
              <a:xfrm flipH="1">
                <a:off x="8913" y="3763"/>
                <a:ext cx="365" cy="0"/>
              </a:xfrm>
              <a:prstGeom prst="straightConnector1">
                <a:avLst/>
              </a:prstGeom>
              <a:noFill/>
              <a:ln w="9525">
                <a:solidFill>
                  <a:schemeClr val="tx1"/>
                </a:solidFill>
                <a:round/>
                <a:headEnd/>
                <a:tailEnd type="triangle" w="med" len="med"/>
              </a:ln>
            </p:spPr>
          </p:cxnSp>
          <p:cxnSp>
            <p:nvCxnSpPr>
              <p:cNvPr id="27671" name="AutoShape 27"/>
              <p:cNvCxnSpPr>
                <a:cxnSpLocks noChangeShapeType="1"/>
              </p:cNvCxnSpPr>
              <p:nvPr/>
            </p:nvCxnSpPr>
            <p:spPr bwMode="auto">
              <a:xfrm flipH="1">
                <a:off x="6166" y="3763"/>
                <a:ext cx="1032" cy="0"/>
              </a:xfrm>
              <a:prstGeom prst="straightConnector1">
                <a:avLst/>
              </a:prstGeom>
              <a:noFill/>
              <a:ln w="9525">
                <a:solidFill>
                  <a:schemeClr val="tx1"/>
                </a:solidFill>
                <a:round/>
                <a:headEnd/>
                <a:tailEnd type="triangle" w="med" len="med"/>
              </a:ln>
            </p:spPr>
          </p:cxnSp>
          <p:cxnSp>
            <p:nvCxnSpPr>
              <p:cNvPr id="27672" name="AutoShape 28"/>
              <p:cNvCxnSpPr>
                <a:cxnSpLocks noChangeShapeType="1"/>
              </p:cNvCxnSpPr>
              <p:nvPr/>
            </p:nvCxnSpPr>
            <p:spPr bwMode="auto">
              <a:xfrm flipH="1">
                <a:off x="7751" y="5082"/>
                <a:ext cx="547" cy="0"/>
              </a:xfrm>
              <a:prstGeom prst="straightConnector1">
                <a:avLst/>
              </a:prstGeom>
              <a:noFill/>
              <a:ln w="9525">
                <a:solidFill>
                  <a:schemeClr val="tx1"/>
                </a:solidFill>
                <a:round/>
                <a:headEnd/>
                <a:tailEnd type="triangle" w="med" len="med"/>
              </a:ln>
            </p:spPr>
          </p:cxnSp>
          <p:cxnSp>
            <p:nvCxnSpPr>
              <p:cNvPr id="27673" name="AutoShape 29"/>
              <p:cNvCxnSpPr>
                <a:cxnSpLocks noChangeShapeType="1"/>
              </p:cNvCxnSpPr>
              <p:nvPr/>
            </p:nvCxnSpPr>
            <p:spPr bwMode="auto">
              <a:xfrm flipH="1">
                <a:off x="6166" y="4831"/>
                <a:ext cx="230" cy="0"/>
              </a:xfrm>
              <a:prstGeom prst="straightConnector1">
                <a:avLst/>
              </a:prstGeom>
              <a:noFill/>
              <a:ln w="9525">
                <a:solidFill>
                  <a:schemeClr val="tx1"/>
                </a:solidFill>
                <a:round/>
                <a:headEnd/>
                <a:tailEnd type="triangle" w="med" len="med"/>
              </a:ln>
            </p:spPr>
          </p:cxnSp>
          <p:cxnSp>
            <p:nvCxnSpPr>
              <p:cNvPr id="27674" name="AutoShape 30"/>
              <p:cNvCxnSpPr>
                <a:cxnSpLocks noChangeShapeType="1"/>
              </p:cNvCxnSpPr>
              <p:nvPr/>
            </p:nvCxnSpPr>
            <p:spPr bwMode="auto">
              <a:xfrm>
                <a:off x="6396" y="4831"/>
                <a:ext cx="0" cy="251"/>
              </a:xfrm>
              <a:prstGeom prst="straightConnector1">
                <a:avLst/>
              </a:prstGeom>
              <a:noFill/>
              <a:ln w="9525">
                <a:solidFill>
                  <a:schemeClr val="tx1"/>
                </a:solidFill>
                <a:round/>
                <a:headEnd/>
                <a:tailEnd/>
              </a:ln>
            </p:spPr>
          </p:cxnSp>
          <p:cxnSp>
            <p:nvCxnSpPr>
              <p:cNvPr id="27675" name="AutoShape 31"/>
              <p:cNvCxnSpPr>
                <a:cxnSpLocks noChangeShapeType="1"/>
              </p:cNvCxnSpPr>
              <p:nvPr/>
            </p:nvCxnSpPr>
            <p:spPr bwMode="auto">
              <a:xfrm>
                <a:off x="6396" y="5082"/>
                <a:ext cx="290" cy="0"/>
              </a:xfrm>
              <a:prstGeom prst="straightConnector1">
                <a:avLst/>
              </a:prstGeom>
              <a:noFill/>
              <a:ln w="9525">
                <a:solidFill>
                  <a:schemeClr val="tx1"/>
                </a:solidFill>
                <a:round/>
                <a:headEnd/>
                <a:tailEnd/>
              </a:ln>
            </p:spPr>
          </p:cxnSp>
          <p:cxnSp>
            <p:nvCxnSpPr>
              <p:cNvPr id="27676" name="AutoShape 32"/>
              <p:cNvCxnSpPr>
                <a:cxnSpLocks noChangeShapeType="1"/>
              </p:cNvCxnSpPr>
              <p:nvPr/>
            </p:nvCxnSpPr>
            <p:spPr bwMode="auto">
              <a:xfrm>
                <a:off x="10072" y="4374"/>
                <a:ext cx="0" cy="457"/>
              </a:xfrm>
              <a:prstGeom prst="straightConnector1">
                <a:avLst/>
              </a:prstGeom>
              <a:noFill/>
              <a:ln w="9525">
                <a:solidFill>
                  <a:schemeClr val="tx1"/>
                </a:solidFill>
                <a:round/>
                <a:headEnd/>
                <a:tailEnd/>
              </a:ln>
            </p:spPr>
          </p:cxnSp>
          <p:cxnSp>
            <p:nvCxnSpPr>
              <p:cNvPr id="27677" name="AutoShape 33"/>
              <p:cNvCxnSpPr>
                <a:cxnSpLocks noChangeShapeType="1"/>
              </p:cNvCxnSpPr>
              <p:nvPr/>
            </p:nvCxnSpPr>
            <p:spPr bwMode="auto">
              <a:xfrm flipH="1">
                <a:off x="9714" y="4831"/>
                <a:ext cx="358" cy="0"/>
              </a:xfrm>
              <a:prstGeom prst="straightConnector1">
                <a:avLst/>
              </a:prstGeom>
              <a:noFill/>
              <a:ln w="9525">
                <a:solidFill>
                  <a:schemeClr val="tx1"/>
                </a:solidFill>
                <a:round/>
                <a:headEnd/>
                <a:tailEnd type="triangle" w="med" len="med"/>
              </a:ln>
            </p:spPr>
          </p:cxnSp>
          <p:cxnSp>
            <p:nvCxnSpPr>
              <p:cNvPr id="27678" name="AutoShape 34"/>
              <p:cNvCxnSpPr>
                <a:cxnSpLocks noChangeShapeType="1"/>
              </p:cNvCxnSpPr>
              <p:nvPr/>
            </p:nvCxnSpPr>
            <p:spPr bwMode="auto">
              <a:xfrm flipH="1">
                <a:off x="9714" y="5325"/>
                <a:ext cx="1191" cy="0"/>
              </a:xfrm>
              <a:prstGeom prst="straightConnector1">
                <a:avLst/>
              </a:prstGeom>
              <a:noFill/>
              <a:ln w="9525">
                <a:solidFill>
                  <a:schemeClr val="tx1"/>
                </a:solidFill>
                <a:round/>
                <a:headEnd/>
                <a:tailEnd type="triangle" w="med" len="med"/>
              </a:ln>
            </p:spPr>
          </p:cxnSp>
          <p:cxnSp>
            <p:nvCxnSpPr>
              <p:cNvPr id="27679" name="AutoShape 35"/>
              <p:cNvCxnSpPr>
                <a:cxnSpLocks noChangeShapeType="1"/>
              </p:cNvCxnSpPr>
              <p:nvPr/>
            </p:nvCxnSpPr>
            <p:spPr bwMode="auto">
              <a:xfrm>
                <a:off x="10905" y="5325"/>
                <a:ext cx="0" cy="1493"/>
              </a:xfrm>
              <a:prstGeom prst="straightConnector1">
                <a:avLst/>
              </a:prstGeom>
              <a:noFill/>
              <a:ln w="9525">
                <a:solidFill>
                  <a:schemeClr val="tx1"/>
                </a:solidFill>
                <a:round/>
                <a:headEnd/>
                <a:tailEnd/>
              </a:ln>
            </p:spPr>
          </p:cxnSp>
          <p:cxnSp>
            <p:nvCxnSpPr>
              <p:cNvPr id="27680" name="AutoShape 36"/>
              <p:cNvCxnSpPr>
                <a:cxnSpLocks noChangeShapeType="1"/>
              </p:cNvCxnSpPr>
              <p:nvPr/>
            </p:nvCxnSpPr>
            <p:spPr bwMode="auto">
              <a:xfrm flipH="1">
                <a:off x="10627" y="6818"/>
                <a:ext cx="278" cy="0"/>
              </a:xfrm>
              <a:prstGeom prst="straightConnector1">
                <a:avLst/>
              </a:prstGeom>
              <a:noFill/>
              <a:ln w="9525">
                <a:solidFill>
                  <a:schemeClr val="tx1"/>
                </a:solidFill>
                <a:round/>
                <a:headEnd/>
                <a:tailEnd/>
              </a:ln>
            </p:spPr>
          </p:cxnSp>
          <p:cxnSp>
            <p:nvCxnSpPr>
              <p:cNvPr id="27681" name="AutoShape 37"/>
              <p:cNvCxnSpPr>
                <a:cxnSpLocks noChangeShapeType="1"/>
              </p:cNvCxnSpPr>
              <p:nvPr/>
            </p:nvCxnSpPr>
            <p:spPr bwMode="auto">
              <a:xfrm>
                <a:off x="8682" y="6818"/>
                <a:ext cx="405" cy="0"/>
              </a:xfrm>
              <a:prstGeom prst="straightConnector1">
                <a:avLst/>
              </a:prstGeom>
              <a:noFill/>
              <a:ln w="9525">
                <a:solidFill>
                  <a:schemeClr val="tx1"/>
                </a:solidFill>
                <a:round/>
                <a:headEnd/>
                <a:tailEnd type="triangle" w="med" len="med"/>
              </a:ln>
            </p:spPr>
          </p:cxnSp>
          <p:cxnSp>
            <p:nvCxnSpPr>
              <p:cNvPr id="27682" name="AutoShape 38"/>
              <p:cNvCxnSpPr>
                <a:cxnSpLocks noChangeShapeType="1"/>
              </p:cNvCxnSpPr>
              <p:nvPr/>
            </p:nvCxnSpPr>
            <p:spPr bwMode="auto">
              <a:xfrm>
                <a:off x="6110" y="6818"/>
                <a:ext cx="1032" cy="0"/>
              </a:xfrm>
              <a:prstGeom prst="straightConnector1">
                <a:avLst/>
              </a:prstGeom>
              <a:noFill/>
              <a:ln w="9525">
                <a:solidFill>
                  <a:schemeClr val="tx1"/>
                </a:solidFill>
                <a:round/>
                <a:headEnd/>
                <a:tailEnd type="triangle" w="med" len="med"/>
              </a:ln>
            </p:spPr>
          </p:cxnSp>
          <p:cxnSp>
            <p:nvCxnSpPr>
              <p:cNvPr id="27683" name="AutoShape 39"/>
              <p:cNvCxnSpPr>
                <a:cxnSpLocks noChangeShapeType="1"/>
              </p:cNvCxnSpPr>
              <p:nvPr/>
            </p:nvCxnSpPr>
            <p:spPr bwMode="auto">
              <a:xfrm>
                <a:off x="2959" y="5011"/>
                <a:ext cx="1" cy="2405"/>
              </a:xfrm>
              <a:prstGeom prst="straightConnector1">
                <a:avLst/>
              </a:prstGeom>
              <a:noFill/>
              <a:ln w="9525">
                <a:solidFill>
                  <a:schemeClr val="tx1"/>
                </a:solidFill>
                <a:round/>
                <a:headEnd/>
                <a:tailEnd type="triangle" w="med" len="med"/>
              </a:ln>
            </p:spPr>
          </p:cxnSp>
          <p:cxnSp>
            <p:nvCxnSpPr>
              <p:cNvPr id="27684" name="AutoShape 40"/>
              <p:cNvCxnSpPr>
                <a:cxnSpLocks noChangeShapeType="1"/>
              </p:cNvCxnSpPr>
              <p:nvPr/>
            </p:nvCxnSpPr>
            <p:spPr bwMode="auto">
              <a:xfrm>
                <a:off x="2411" y="6347"/>
                <a:ext cx="1079" cy="910"/>
              </a:xfrm>
              <a:prstGeom prst="straightConnector1">
                <a:avLst/>
              </a:prstGeom>
              <a:noFill/>
              <a:ln w="38100">
                <a:solidFill>
                  <a:schemeClr val="tx1"/>
                </a:solidFill>
                <a:round/>
                <a:headEnd/>
                <a:tailEnd/>
              </a:ln>
            </p:spPr>
          </p:cxnSp>
          <p:cxnSp>
            <p:nvCxnSpPr>
              <p:cNvPr id="27685" name="AutoShape 41"/>
              <p:cNvCxnSpPr>
                <a:cxnSpLocks noChangeShapeType="1"/>
              </p:cNvCxnSpPr>
              <p:nvPr/>
            </p:nvCxnSpPr>
            <p:spPr bwMode="auto">
              <a:xfrm>
                <a:off x="2959" y="6817"/>
                <a:ext cx="1611" cy="0"/>
              </a:xfrm>
              <a:prstGeom prst="straightConnector1">
                <a:avLst/>
              </a:prstGeom>
              <a:noFill/>
              <a:ln w="9525">
                <a:solidFill>
                  <a:schemeClr val="tx1"/>
                </a:solidFill>
                <a:round/>
                <a:headEnd/>
                <a:tailEnd type="triangle" w="med" len="med"/>
              </a:ln>
            </p:spPr>
          </p:cxnSp>
          <p:sp>
            <p:nvSpPr>
              <p:cNvPr id="27686" name="Text Box 42"/>
              <p:cNvSpPr txBox="1">
                <a:spLocks noChangeArrowheads="1"/>
              </p:cNvSpPr>
              <p:nvPr/>
            </p:nvSpPr>
            <p:spPr bwMode="auto">
              <a:xfrm>
                <a:off x="2226" y="7628"/>
                <a:ext cx="2839" cy="1007"/>
              </a:xfrm>
              <a:prstGeom prst="rect">
                <a:avLst/>
              </a:prstGeom>
              <a:noFill/>
              <a:ln w="9525">
                <a:noFill/>
                <a:miter lim="800000"/>
                <a:headEnd/>
                <a:tailEnd/>
              </a:ln>
            </p:spPr>
            <p:txBody>
              <a:bodyPr lIns="0" tIns="0" rIns="0" bIns="0"/>
              <a:lstStyle/>
              <a:p>
                <a:pPr algn="ctr"/>
                <a:r>
                  <a:rPr lang="ru-RU">
                    <a:latin typeface="Corbel" pitchFamily="34" charset="0"/>
                    <a:cs typeface="Arial" charset="0"/>
                  </a:rPr>
                  <a:t>Расщепитель пучка (полупроводниковое зеркало)</a:t>
                </a:r>
              </a:p>
            </p:txBody>
          </p:sp>
          <p:cxnSp>
            <p:nvCxnSpPr>
              <p:cNvPr id="27687" name="AutoShape 43"/>
              <p:cNvCxnSpPr>
                <a:cxnSpLocks noChangeShapeType="1"/>
              </p:cNvCxnSpPr>
              <p:nvPr/>
            </p:nvCxnSpPr>
            <p:spPr bwMode="auto">
              <a:xfrm flipH="1">
                <a:off x="3185" y="4374"/>
                <a:ext cx="1441" cy="0"/>
              </a:xfrm>
              <a:prstGeom prst="straightConnector1">
                <a:avLst/>
              </a:prstGeom>
              <a:noFill/>
              <a:ln w="9525">
                <a:solidFill>
                  <a:schemeClr val="tx1"/>
                </a:solidFill>
                <a:round/>
                <a:headEnd/>
                <a:tailEnd type="triangle" w="med" len="med"/>
              </a:ln>
            </p:spPr>
          </p:cxnSp>
        </p:grpSp>
      </p:grpSp>
      <p:sp>
        <p:nvSpPr>
          <p:cNvPr id="27651" name="Прямоугольник 46"/>
          <p:cNvSpPr>
            <a:spLocks noChangeArrowheads="1"/>
          </p:cNvSpPr>
          <p:nvPr/>
        </p:nvSpPr>
        <p:spPr bwMode="auto">
          <a:xfrm>
            <a:off x="142844" y="928670"/>
            <a:ext cx="8764587" cy="646112"/>
          </a:xfrm>
          <a:prstGeom prst="rect">
            <a:avLst/>
          </a:prstGeom>
          <a:noFill/>
          <a:ln w="9525">
            <a:noFill/>
            <a:miter lim="800000"/>
            <a:headEnd/>
            <a:tailEnd/>
          </a:ln>
        </p:spPr>
        <p:txBody>
          <a:bodyPr>
            <a:spAutoFit/>
          </a:bodyPr>
          <a:lstStyle/>
          <a:p>
            <a:pPr algn="ctr"/>
            <a:r>
              <a:rPr lang="ru-RU" b="1" dirty="0">
                <a:solidFill>
                  <a:srgbClr val="0070C0"/>
                </a:solidFill>
                <a:latin typeface="Corbel" pitchFamily="34" charset="0"/>
              </a:rPr>
              <a:t>Блок-схема системы стабилизации частоты ККЛ с помощью линии поглощения воды (</a:t>
            </a:r>
            <a:r>
              <a:rPr lang="en-US" b="1" dirty="0">
                <a:solidFill>
                  <a:srgbClr val="0070C0"/>
                </a:solidFill>
                <a:latin typeface="Corbel" pitchFamily="34" charset="0"/>
              </a:rPr>
              <a:t>H</a:t>
            </a:r>
            <a:r>
              <a:rPr lang="ru-RU" b="1" baseline="-25000" dirty="0">
                <a:solidFill>
                  <a:srgbClr val="0070C0"/>
                </a:solidFill>
                <a:latin typeface="Corbel" pitchFamily="34" charset="0"/>
              </a:rPr>
              <a:t>2</a:t>
            </a:r>
            <a:r>
              <a:rPr lang="en-US" b="1" dirty="0">
                <a:solidFill>
                  <a:srgbClr val="0070C0"/>
                </a:solidFill>
                <a:latin typeface="Corbel" pitchFamily="34" charset="0"/>
              </a:rPr>
              <a:t>O</a:t>
            </a:r>
            <a:r>
              <a:rPr lang="ru-RU" b="1" dirty="0">
                <a:solidFill>
                  <a:srgbClr val="0070C0"/>
                </a:solidFill>
                <a:latin typeface="Corbel" pitchFamily="34" charset="0"/>
              </a:rPr>
              <a:t>) на частоте 3,5 ТГц</a:t>
            </a:r>
          </a:p>
        </p:txBody>
      </p:sp>
      <p:cxnSp>
        <p:nvCxnSpPr>
          <p:cNvPr id="49" name="Прямая соединительная линия 48"/>
          <p:cNvCxnSpPr/>
          <p:nvPr/>
        </p:nvCxnSpPr>
        <p:spPr>
          <a:xfrm>
            <a:off x="428625" y="641350"/>
            <a:ext cx="7715250" cy="1588"/>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0" name="Заголовок 1"/>
          <p:cNvSpPr txBox="1">
            <a:spLocks/>
          </p:cNvSpPr>
          <p:nvPr/>
        </p:nvSpPr>
        <p:spPr>
          <a:xfrm>
            <a:off x="0" y="0"/>
            <a:ext cx="9144000" cy="733647"/>
          </a:xfrm>
          <a:prstGeom prst="rect">
            <a:avLst/>
          </a:prstGeom>
          <a:solidFill>
            <a:schemeClr val="accent4">
              <a:lumMod val="75000"/>
            </a:schemeClr>
          </a:solidFill>
        </p:spPr>
        <p:txBody>
          <a:bodyPr vert="horz" anchor="t">
            <a:noAutofit/>
          </a:bodyPr>
          <a:lstStyle/>
          <a:p>
            <a:pPr lvl="0">
              <a:spcBef>
                <a:spcPct val="0"/>
              </a:spcBef>
              <a:defRPr/>
            </a:pPr>
            <a:r>
              <a:rPr lang="ru-RU" sz="2800" b="1" dirty="0" smtClean="0">
                <a:solidFill>
                  <a:schemeClr val="bg1"/>
                </a:solidFill>
              </a:rPr>
              <a:t>Источники излучения на ККЛ</a:t>
            </a:r>
            <a:endParaRPr kumimoji="0" lang="ru-RU" sz="2800" b="1" i="0" u="none" strike="noStrike" kern="1200" cap="none" spc="-10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Прямоугольник 5"/>
          <p:cNvSpPr>
            <a:spLocks noChangeArrowheads="1"/>
          </p:cNvSpPr>
          <p:nvPr/>
        </p:nvSpPr>
        <p:spPr bwMode="auto">
          <a:xfrm>
            <a:off x="1214438" y="928688"/>
            <a:ext cx="6518275" cy="523875"/>
          </a:xfrm>
          <a:prstGeom prst="rect">
            <a:avLst/>
          </a:prstGeom>
          <a:noFill/>
          <a:ln w="9525">
            <a:noFill/>
            <a:miter lim="800000"/>
            <a:headEnd/>
            <a:tailEnd/>
          </a:ln>
        </p:spPr>
        <p:txBody>
          <a:bodyPr>
            <a:spAutoFit/>
          </a:bodyPr>
          <a:lstStyle/>
          <a:p>
            <a:pPr algn="ctr"/>
            <a:r>
              <a:rPr lang="ru-RU" sz="2800" b="1" dirty="0">
                <a:solidFill>
                  <a:srgbClr val="7030A0"/>
                </a:solidFill>
              </a:rPr>
              <a:t>История</a:t>
            </a:r>
          </a:p>
        </p:txBody>
      </p:sp>
      <p:sp>
        <p:nvSpPr>
          <p:cNvPr id="16388" name="Прямоугольник 5"/>
          <p:cNvSpPr>
            <a:spLocks noChangeArrowheads="1"/>
          </p:cNvSpPr>
          <p:nvPr/>
        </p:nvSpPr>
        <p:spPr bwMode="auto">
          <a:xfrm>
            <a:off x="285750" y="5500688"/>
            <a:ext cx="8643938" cy="1016000"/>
          </a:xfrm>
          <a:prstGeom prst="rect">
            <a:avLst/>
          </a:prstGeom>
          <a:noFill/>
          <a:ln w="9525">
            <a:noFill/>
            <a:miter lim="800000"/>
            <a:headEnd/>
            <a:tailEnd/>
          </a:ln>
        </p:spPr>
        <p:txBody>
          <a:bodyPr>
            <a:spAutoFit/>
          </a:bodyPr>
          <a:lstStyle/>
          <a:p>
            <a:pPr algn="just"/>
            <a:r>
              <a:rPr lang="ru-RU" sz="2000" dirty="0"/>
              <a:t>Гравюра – Лаборатория Лавуазье. Исследование человеческого выдоха. Человек выдыхает кислород через трубку так, что французский химик может исследовать его дыхание.</a:t>
            </a:r>
          </a:p>
        </p:txBody>
      </p:sp>
      <p:pic>
        <p:nvPicPr>
          <p:cNvPr id="16389" name="Рисунок 22" descr="лаборатория Лавуазье.JPG"/>
          <p:cNvPicPr>
            <a:picLocks noChangeAspect="1"/>
          </p:cNvPicPr>
          <p:nvPr/>
        </p:nvPicPr>
        <p:blipFill>
          <a:blip r:embed="rId2" cstate="print"/>
          <a:srcRect/>
          <a:stretch>
            <a:fillRect/>
          </a:stretch>
        </p:blipFill>
        <p:spPr bwMode="auto">
          <a:xfrm>
            <a:off x="1133475" y="1571625"/>
            <a:ext cx="6877050" cy="3714750"/>
          </a:xfrm>
          <a:prstGeom prst="rect">
            <a:avLst/>
          </a:prstGeom>
          <a:noFill/>
          <a:ln w="9525">
            <a:noFill/>
            <a:miter lim="800000"/>
            <a:headEnd/>
            <a:tailEnd/>
          </a:ln>
        </p:spPr>
      </p:pic>
      <p:sp>
        <p:nvSpPr>
          <p:cNvPr id="6" name="Прямоугольник 5"/>
          <p:cNvSpPr/>
          <p:nvPr/>
        </p:nvSpPr>
        <p:spPr>
          <a:xfrm>
            <a:off x="285720" y="0"/>
            <a:ext cx="2291012" cy="523220"/>
          </a:xfrm>
          <a:prstGeom prst="rect">
            <a:avLst/>
          </a:prstGeom>
        </p:spPr>
        <p:txBody>
          <a:bodyPr wrap="none">
            <a:spAutoFit/>
          </a:bodyPr>
          <a:lstStyle/>
          <a:p>
            <a:r>
              <a:rPr lang="ru-RU" sz="2800" b="1" dirty="0" smtClean="0">
                <a:solidFill>
                  <a:schemeClr val="tx2"/>
                </a:solidFill>
                <a:cs typeface="Arial" pitchFamily="34" charset="0"/>
              </a:rPr>
              <a:t>Актуальность</a:t>
            </a:r>
            <a:endParaRPr lang="ru-RU" sz="2800" b="1" dirty="0">
              <a:solidFill>
                <a:schemeClr val="tx2"/>
              </a:solidFill>
              <a:cs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642938" y="1643063"/>
            <a:ext cx="8072437" cy="4505325"/>
            <a:chOff x="1551" y="3628"/>
            <a:chExt cx="10149" cy="5297"/>
          </a:xfrm>
        </p:grpSpPr>
        <p:sp>
          <p:nvSpPr>
            <p:cNvPr id="28681" name="Rectangle 2"/>
            <p:cNvSpPr>
              <a:spLocks noChangeArrowheads="1"/>
            </p:cNvSpPr>
            <p:nvPr/>
          </p:nvSpPr>
          <p:spPr bwMode="auto">
            <a:xfrm>
              <a:off x="7500" y="3705"/>
              <a:ext cx="4200" cy="2256"/>
            </a:xfrm>
            <a:prstGeom prst="rect">
              <a:avLst/>
            </a:prstGeom>
            <a:noFill/>
            <a:ln w="9525">
              <a:solidFill>
                <a:schemeClr val="tx1"/>
              </a:solidFill>
              <a:prstDash val="dash"/>
              <a:miter lim="800000"/>
              <a:headEnd/>
              <a:tailEnd/>
            </a:ln>
          </p:spPr>
          <p:txBody>
            <a:bodyPr/>
            <a:lstStyle/>
            <a:p>
              <a:endParaRPr lang="ru-RU" sz="1600">
                <a:latin typeface="Corbel" pitchFamily="34" charset="0"/>
                <a:cs typeface="Arial" charset="0"/>
              </a:endParaRPr>
            </a:p>
          </p:txBody>
        </p:sp>
        <p:sp>
          <p:nvSpPr>
            <p:cNvPr id="28682" name="Rectangle 3"/>
            <p:cNvSpPr>
              <a:spLocks noChangeArrowheads="1"/>
            </p:cNvSpPr>
            <p:nvPr/>
          </p:nvSpPr>
          <p:spPr bwMode="auto">
            <a:xfrm>
              <a:off x="1591" y="6151"/>
              <a:ext cx="3993" cy="2774"/>
            </a:xfrm>
            <a:prstGeom prst="rect">
              <a:avLst/>
            </a:prstGeom>
            <a:noFill/>
            <a:ln w="12700">
              <a:solidFill>
                <a:schemeClr val="tx1"/>
              </a:solidFill>
              <a:prstDash val="dash"/>
              <a:miter lim="800000"/>
              <a:headEnd/>
              <a:tailEnd/>
            </a:ln>
          </p:spPr>
          <p:txBody>
            <a:bodyPr/>
            <a:lstStyle/>
            <a:p>
              <a:endParaRPr lang="ru-RU" sz="1600">
                <a:latin typeface="Corbel" pitchFamily="34" charset="0"/>
                <a:cs typeface="Arial" charset="0"/>
              </a:endParaRPr>
            </a:p>
          </p:txBody>
        </p:sp>
        <p:sp>
          <p:nvSpPr>
            <p:cNvPr id="28683" name="Text Box 4"/>
            <p:cNvSpPr txBox="1">
              <a:spLocks noChangeArrowheads="1"/>
            </p:cNvSpPr>
            <p:nvPr/>
          </p:nvSpPr>
          <p:spPr bwMode="auto">
            <a:xfrm>
              <a:off x="2113" y="4007"/>
              <a:ext cx="1079" cy="382"/>
            </a:xfrm>
            <a:prstGeom prst="rect">
              <a:avLst/>
            </a:prstGeom>
            <a:noFill/>
            <a:ln w="9525">
              <a:noFill/>
              <a:miter lim="800000"/>
              <a:headEnd/>
              <a:tailEnd/>
            </a:ln>
          </p:spPr>
          <p:txBody>
            <a:bodyPr lIns="0" tIns="0" rIns="0" bIns="0"/>
            <a:lstStyle/>
            <a:p>
              <a:pPr>
                <a:spcAft>
                  <a:spcPts val="1000"/>
                </a:spcAft>
              </a:pPr>
              <a:r>
                <a:rPr lang="ru-RU" sz="1600">
                  <a:latin typeface="Corbel" pitchFamily="34" charset="0"/>
                  <a:cs typeface="Arial" charset="0"/>
                </a:rPr>
                <a:t>Криостат</a:t>
              </a:r>
            </a:p>
          </p:txBody>
        </p:sp>
        <p:sp>
          <p:nvSpPr>
            <p:cNvPr id="28684" name="Rectangle 5"/>
            <p:cNvSpPr>
              <a:spLocks noChangeArrowheads="1"/>
            </p:cNvSpPr>
            <p:nvPr/>
          </p:nvSpPr>
          <p:spPr bwMode="auto">
            <a:xfrm rot="-5400000">
              <a:off x="2637" y="4333"/>
              <a:ext cx="428" cy="928"/>
            </a:xfrm>
            <a:prstGeom prst="rect">
              <a:avLst/>
            </a:prstGeom>
            <a:solidFill>
              <a:srgbClr val="3366FF"/>
            </a:solidFill>
            <a:ln w="38100">
              <a:solidFill>
                <a:schemeClr val="tx1"/>
              </a:solidFill>
              <a:miter lim="800000"/>
              <a:headEnd/>
              <a:tailEnd/>
            </a:ln>
          </p:spPr>
          <p:txBody>
            <a:bodyPr/>
            <a:lstStyle/>
            <a:p>
              <a:endParaRPr lang="ru-RU" sz="1600">
                <a:latin typeface="Corbel" pitchFamily="34" charset="0"/>
                <a:cs typeface="Arial" charset="0"/>
              </a:endParaRPr>
            </a:p>
          </p:txBody>
        </p:sp>
        <p:sp>
          <p:nvSpPr>
            <p:cNvPr id="28685" name="Text Box 6"/>
            <p:cNvSpPr txBox="1">
              <a:spLocks noChangeArrowheads="1"/>
            </p:cNvSpPr>
            <p:nvPr/>
          </p:nvSpPr>
          <p:spPr bwMode="auto">
            <a:xfrm>
              <a:off x="1671" y="4542"/>
              <a:ext cx="616" cy="382"/>
            </a:xfrm>
            <a:prstGeom prst="rect">
              <a:avLst/>
            </a:prstGeom>
            <a:noFill/>
            <a:ln w="9525">
              <a:noFill/>
              <a:miter lim="800000"/>
              <a:headEnd/>
              <a:tailEnd/>
            </a:ln>
          </p:spPr>
          <p:txBody>
            <a:bodyPr lIns="0" tIns="0" rIns="0" bIns="0"/>
            <a:lstStyle/>
            <a:p>
              <a:pPr>
                <a:spcAft>
                  <a:spcPts val="1000"/>
                </a:spcAft>
              </a:pPr>
              <a:r>
                <a:rPr lang="ru-RU" sz="1600">
                  <a:latin typeface="Corbel" pitchFamily="34" charset="0"/>
                  <a:cs typeface="Arial" charset="0"/>
                </a:rPr>
                <a:t>ККЛ</a:t>
              </a:r>
            </a:p>
          </p:txBody>
        </p:sp>
        <p:grpSp>
          <p:nvGrpSpPr>
            <p:cNvPr id="3" name="Group 7"/>
            <p:cNvGrpSpPr>
              <a:grpSpLocks/>
            </p:cNvGrpSpPr>
            <p:nvPr/>
          </p:nvGrpSpPr>
          <p:grpSpPr bwMode="auto">
            <a:xfrm>
              <a:off x="1551" y="3628"/>
              <a:ext cx="2132" cy="2304"/>
              <a:chOff x="2400" y="2948"/>
              <a:chExt cx="2280" cy="2358"/>
            </a:xfrm>
          </p:grpSpPr>
          <p:cxnSp>
            <p:nvCxnSpPr>
              <p:cNvPr id="28723" name="AutoShape 8"/>
              <p:cNvCxnSpPr>
                <a:cxnSpLocks noChangeShapeType="1"/>
              </p:cNvCxnSpPr>
              <p:nvPr/>
            </p:nvCxnSpPr>
            <p:spPr bwMode="auto">
              <a:xfrm flipH="1">
                <a:off x="2400" y="2948"/>
                <a:ext cx="787" cy="787"/>
              </a:xfrm>
              <a:prstGeom prst="straightConnector1">
                <a:avLst/>
              </a:prstGeom>
              <a:noFill/>
              <a:ln w="19050">
                <a:solidFill>
                  <a:schemeClr val="tx1"/>
                </a:solidFill>
                <a:round/>
                <a:headEnd/>
                <a:tailEnd/>
              </a:ln>
            </p:spPr>
          </p:cxnSp>
          <p:cxnSp>
            <p:nvCxnSpPr>
              <p:cNvPr id="28724" name="AutoShape 9"/>
              <p:cNvCxnSpPr>
                <a:cxnSpLocks noChangeShapeType="1"/>
              </p:cNvCxnSpPr>
              <p:nvPr/>
            </p:nvCxnSpPr>
            <p:spPr bwMode="auto">
              <a:xfrm rot="5400000" flipH="1">
                <a:off x="2400" y="4516"/>
                <a:ext cx="787" cy="787"/>
              </a:xfrm>
              <a:prstGeom prst="straightConnector1">
                <a:avLst/>
              </a:prstGeom>
              <a:noFill/>
              <a:ln w="19050">
                <a:solidFill>
                  <a:schemeClr val="tx1"/>
                </a:solidFill>
                <a:round/>
                <a:headEnd/>
                <a:tailEnd/>
              </a:ln>
            </p:spPr>
          </p:cxnSp>
          <p:cxnSp>
            <p:nvCxnSpPr>
              <p:cNvPr id="28725" name="AutoShape 10"/>
              <p:cNvCxnSpPr>
                <a:cxnSpLocks noChangeShapeType="1"/>
              </p:cNvCxnSpPr>
              <p:nvPr/>
            </p:nvCxnSpPr>
            <p:spPr bwMode="auto">
              <a:xfrm flipH="1">
                <a:off x="3893" y="4519"/>
                <a:ext cx="787" cy="787"/>
              </a:xfrm>
              <a:prstGeom prst="straightConnector1">
                <a:avLst/>
              </a:prstGeom>
              <a:noFill/>
              <a:ln w="19050">
                <a:solidFill>
                  <a:schemeClr val="tx1"/>
                </a:solidFill>
                <a:round/>
                <a:headEnd/>
                <a:tailEnd/>
              </a:ln>
            </p:spPr>
          </p:cxnSp>
          <p:cxnSp>
            <p:nvCxnSpPr>
              <p:cNvPr id="28726" name="AutoShape 11"/>
              <p:cNvCxnSpPr>
                <a:cxnSpLocks noChangeShapeType="1"/>
              </p:cNvCxnSpPr>
              <p:nvPr/>
            </p:nvCxnSpPr>
            <p:spPr bwMode="auto">
              <a:xfrm rot="5400000" flipH="1">
                <a:off x="3883" y="2948"/>
                <a:ext cx="787" cy="787"/>
              </a:xfrm>
              <a:prstGeom prst="straightConnector1">
                <a:avLst/>
              </a:prstGeom>
              <a:noFill/>
              <a:ln w="19050">
                <a:solidFill>
                  <a:schemeClr val="tx1"/>
                </a:solidFill>
                <a:round/>
                <a:headEnd/>
                <a:tailEnd/>
              </a:ln>
            </p:spPr>
          </p:cxnSp>
          <p:cxnSp>
            <p:nvCxnSpPr>
              <p:cNvPr id="28727" name="AutoShape 12"/>
              <p:cNvCxnSpPr>
                <a:cxnSpLocks noChangeShapeType="1"/>
              </p:cNvCxnSpPr>
              <p:nvPr/>
            </p:nvCxnSpPr>
            <p:spPr bwMode="auto">
              <a:xfrm>
                <a:off x="3187" y="2948"/>
                <a:ext cx="696" cy="0"/>
              </a:xfrm>
              <a:prstGeom prst="straightConnector1">
                <a:avLst/>
              </a:prstGeom>
              <a:noFill/>
              <a:ln w="19050">
                <a:solidFill>
                  <a:schemeClr val="tx1"/>
                </a:solidFill>
                <a:round/>
                <a:headEnd/>
                <a:tailEnd/>
              </a:ln>
            </p:spPr>
          </p:cxnSp>
          <p:cxnSp>
            <p:nvCxnSpPr>
              <p:cNvPr id="28728" name="AutoShape 13"/>
              <p:cNvCxnSpPr>
                <a:cxnSpLocks noChangeShapeType="1"/>
              </p:cNvCxnSpPr>
              <p:nvPr/>
            </p:nvCxnSpPr>
            <p:spPr bwMode="auto">
              <a:xfrm>
                <a:off x="3187" y="5306"/>
                <a:ext cx="696" cy="0"/>
              </a:xfrm>
              <a:prstGeom prst="straightConnector1">
                <a:avLst/>
              </a:prstGeom>
              <a:noFill/>
              <a:ln w="19050">
                <a:solidFill>
                  <a:schemeClr val="tx1"/>
                </a:solidFill>
                <a:round/>
                <a:headEnd/>
                <a:tailEnd/>
              </a:ln>
            </p:spPr>
          </p:cxnSp>
          <p:cxnSp>
            <p:nvCxnSpPr>
              <p:cNvPr id="28729" name="AutoShape 14"/>
              <p:cNvCxnSpPr>
                <a:cxnSpLocks noChangeShapeType="1"/>
              </p:cNvCxnSpPr>
              <p:nvPr/>
            </p:nvCxnSpPr>
            <p:spPr bwMode="auto">
              <a:xfrm>
                <a:off x="4670" y="3735"/>
                <a:ext cx="10" cy="781"/>
              </a:xfrm>
              <a:prstGeom prst="straightConnector1">
                <a:avLst/>
              </a:prstGeom>
              <a:noFill/>
              <a:ln w="19050">
                <a:solidFill>
                  <a:schemeClr val="tx1"/>
                </a:solidFill>
                <a:round/>
                <a:headEnd/>
                <a:tailEnd/>
              </a:ln>
            </p:spPr>
          </p:cxnSp>
          <p:cxnSp>
            <p:nvCxnSpPr>
              <p:cNvPr id="28730" name="AutoShape 15"/>
              <p:cNvCxnSpPr>
                <a:cxnSpLocks noChangeShapeType="1"/>
              </p:cNvCxnSpPr>
              <p:nvPr/>
            </p:nvCxnSpPr>
            <p:spPr bwMode="auto">
              <a:xfrm>
                <a:off x="2400" y="3738"/>
                <a:ext cx="10" cy="781"/>
              </a:xfrm>
              <a:prstGeom prst="straightConnector1">
                <a:avLst/>
              </a:prstGeom>
              <a:noFill/>
              <a:ln w="19050">
                <a:solidFill>
                  <a:schemeClr val="tx1"/>
                </a:solidFill>
                <a:round/>
                <a:headEnd/>
                <a:tailEnd/>
              </a:ln>
            </p:spPr>
          </p:cxnSp>
        </p:grpSp>
        <p:sp>
          <p:nvSpPr>
            <p:cNvPr id="28687" name="Rectangle 16"/>
            <p:cNvSpPr>
              <a:spLocks noChangeArrowheads="1"/>
            </p:cNvSpPr>
            <p:nvPr/>
          </p:nvSpPr>
          <p:spPr bwMode="auto">
            <a:xfrm rot="5400000">
              <a:off x="7981" y="4476"/>
              <a:ext cx="870" cy="1253"/>
            </a:xfrm>
            <a:prstGeom prst="rect">
              <a:avLst/>
            </a:prstGeom>
            <a:solidFill>
              <a:schemeClr val="accent5">
                <a:lumMod val="20000"/>
                <a:lumOff val="80000"/>
              </a:schemeClr>
            </a:solidFill>
            <a:ln w="19050">
              <a:solidFill>
                <a:schemeClr val="tx1"/>
              </a:solidFill>
              <a:miter lim="800000"/>
              <a:headEnd/>
              <a:tailEnd/>
            </a:ln>
          </p:spPr>
          <p:txBody>
            <a:bodyPr/>
            <a:lstStyle/>
            <a:p>
              <a:endParaRPr lang="ru-RU" sz="1600">
                <a:latin typeface="Corbel" pitchFamily="34" charset="0"/>
                <a:cs typeface="Arial" charset="0"/>
              </a:endParaRPr>
            </a:p>
          </p:txBody>
        </p:sp>
        <p:sp>
          <p:nvSpPr>
            <p:cNvPr id="28688" name="Text Box 17"/>
            <p:cNvSpPr txBox="1">
              <a:spLocks noChangeArrowheads="1"/>
            </p:cNvSpPr>
            <p:nvPr/>
          </p:nvSpPr>
          <p:spPr bwMode="auto">
            <a:xfrm>
              <a:off x="7627" y="5649"/>
              <a:ext cx="1267" cy="577"/>
            </a:xfrm>
            <a:prstGeom prst="rect">
              <a:avLst/>
            </a:prstGeom>
            <a:noFill/>
            <a:ln w="9525">
              <a:noFill/>
              <a:miter lim="800000"/>
              <a:headEnd/>
              <a:tailEnd/>
            </a:ln>
          </p:spPr>
          <p:txBody>
            <a:bodyPr lIns="0" tIns="0" rIns="0" bIns="0"/>
            <a:lstStyle/>
            <a:p>
              <a:pPr algn="ctr">
                <a:spcAft>
                  <a:spcPts val="1000"/>
                </a:spcAft>
              </a:pPr>
              <a:r>
                <a:rPr lang="ru-RU" sz="1600">
                  <a:latin typeface="Corbel" pitchFamily="34" charset="0"/>
                  <a:cs typeface="Arial" charset="0"/>
                </a:rPr>
                <a:t>Приемник</a:t>
              </a:r>
            </a:p>
          </p:txBody>
        </p:sp>
        <p:sp>
          <p:nvSpPr>
            <p:cNvPr id="28689" name="Text Box 18"/>
            <p:cNvSpPr txBox="1">
              <a:spLocks noChangeArrowheads="1"/>
            </p:cNvSpPr>
            <p:nvPr/>
          </p:nvSpPr>
          <p:spPr bwMode="auto">
            <a:xfrm>
              <a:off x="4309" y="4091"/>
              <a:ext cx="943" cy="409"/>
            </a:xfrm>
            <a:prstGeom prst="rect">
              <a:avLst/>
            </a:prstGeom>
            <a:noFill/>
            <a:ln w="9525">
              <a:noFill/>
              <a:miter lim="800000"/>
              <a:headEnd/>
              <a:tailEnd/>
            </a:ln>
          </p:spPr>
          <p:txBody>
            <a:bodyPr lIns="0" tIns="0" rIns="0" bIns="0"/>
            <a:lstStyle/>
            <a:p>
              <a:pPr algn="ctr">
                <a:spcAft>
                  <a:spcPts val="1000"/>
                </a:spcAft>
              </a:pPr>
              <a:r>
                <a:rPr lang="ru-RU" sz="1600">
                  <a:latin typeface="Corbel" pitchFamily="34" charset="0"/>
                  <a:cs typeface="Arial" charset="0"/>
                </a:rPr>
                <a:t>ТГц</a:t>
              </a:r>
            </a:p>
          </p:txBody>
        </p:sp>
        <p:sp>
          <p:nvSpPr>
            <p:cNvPr id="29715" name="Rectangle 19" descr="Контурные ромбики"/>
            <p:cNvSpPr>
              <a:spLocks noChangeArrowheads="1"/>
            </p:cNvSpPr>
            <p:nvPr/>
          </p:nvSpPr>
          <p:spPr bwMode="auto">
            <a:xfrm>
              <a:off x="4818" y="4483"/>
              <a:ext cx="2353" cy="644"/>
            </a:xfrm>
            <a:prstGeom prst="rect">
              <a:avLst/>
            </a:prstGeom>
            <a:solidFill>
              <a:schemeClr val="accent6">
                <a:lumMod val="20000"/>
                <a:lumOff val="80000"/>
              </a:schemeClr>
            </a:solidFill>
            <a:ln w="19050">
              <a:solidFill>
                <a:schemeClr val="tx1"/>
              </a:solidFill>
              <a:miter lim="800000"/>
              <a:headEnd/>
              <a:tailEnd/>
            </a:ln>
          </p:spPr>
          <p:txBody>
            <a:bodyPr/>
            <a:lstStyle/>
            <a:p>
              <a:pPr fontAlgn="auto">
                <a:spcBef>
                  <a:spcPts val="0"/>
                </a:spcBef>
                <a:spcAft>
                  <a:spcPts val="0"/>
                </a:spcAft>
                <a:defRPr/>
              </a:pPr>
              <a:endParaRPr lang="ru-RU" sz="1600">
                <a:latin typeface="Arial" pitchFamily="34" charset="0"/>
                <a:cs typeface="Arial" pitchFamily="34" charset="0"/>
              </a:endParaRPr>
            </a:p>
          </p:txBody>
        </p:sp>
        <p:sp>
          <p:nvSpPr>
            <p:cNvPr id="28691" name="Text Box 20"/>
            <p:cNvSpPr txBox="1">
              <a:spLocks noChangeArrowheads="1"/>
            </p:cNvSpPr>
            <p:nvPr/>
          </p:nvSpPr>
          <p:spPr bwMode="auto">
            <a:xfrm>
              <a:off x="7812" y="3932"/>
              <a:ext cx="1509" cy="628"/>
            </a:xfrm>
            <a:prstGeom prst="rect">
              <a:avLst/>
            </a:prstGeom>
            <a:noFill/>
            <a:ln w="9525">
              <a:noFill/>
              <a:miter lim="800000"/>
              <a:headEnd/>
              <a:tailEnd/>
            </a:ln>
          </p:spPr>
          <p:txBody>
            <a:bodyPr lIns="0" tIns="0" rIns="0" bIns="0"/>
            <a:lstStyle/>
            <a:p>
              <a:pPr>
                <a:spcAft>
                  <a:spcPts val="1000"/>
                </a:spcAft>
              </a:pPr>
              <a:r>
                <a:rPr lang="ru-RU" sz="1600">
                  <a:latin typeface="Corbel" pitchFamily="34" charset="0"/>
                  <a:cs typeface="Arial" charset="0"/>
                </a:rPr>
                <a:t>Детектор на КПСР</a:t>
              </a:r>
            </a:p>
          </p:txBody>
        </p:sp>
        <p:sp>
          <p:nvSpPr>
            <p:cNvPr id="28692" name="Text Box 21"/>
            <p:cNvSpPr txBox="1">
              <a:spLocks noChangeArrowheads="1"/>
            </p:cNvSpPr>
            <p:nvPr/>
          </p:nvSpPr>
          <p:spPr bwMode="auto">
            <a:xfrm>
              <a:off x="4734" y="4540"/>
              <a:ext cx="2385" cy="534"/>
            </a:xfrm>
            <a:prstGeom prst="rect">
              <a:avLst/>
            </a:prstGeom>
            <a:noFill/>
            <a:ln w="9525">
              <a:noFill/>
              <a:miter lim="800000"/>
              <a:headEnd/>
              <a:tailEnd/>
            </a:ln>
          </p:spPr>
          <p:txBody>
            <a:bodyPr lIns="0" tIns="0" rIns="0" bIns="0"/>
            <a:lstStyle/>
            <a:p>
              <a:pPr algn="ctr">
                <a:spcAft>
                  <a:spcPts val="1000"/>
                </a:spcAft>
              </a:pPr>
              <a:r>
                <a:rPr lang="ru-RU" sz="1600" dirty="0">
                  <a:latin typeface="Corbel" pitchFamily="34" charset="0"/>
                  <a:cs typeface="Arial" charset="0"/>
                </a:rPr>
                <a:t>Ячейка с </a:t>
              </a:r>
              <a:r>
                <a:rPr lang="ru-RU" sz="1600" dirty="0" err="1" smtClean="0">
                  <a:latin typeface="Corbel" pitchFamily="34" charset="0"/>
                  <a:cs typeface="Arial" charset="0"/>
                </a:rPr>
                <a:t>исследуе-мым</a:t>
              </a:r>
              <a:r>
                <a:rPr lang="ru-RU" sz="1600" dirty="0" smtClean="0">
                  <a:latin typeface="Corbel" pitchFamily="34" charset="0"/>
                  <a:cs typeface="Arial" charset="0"/>
                </a:rPr>
                <a:t> </a:t>
              </a:r>
              <a:r>
                <a:rPr lang="ru-RU" sz="1600" dirty="0">
                  <a:latin typeface="Corbel" pitchFamily="34" charset="0"/>
                  <a:cs typeface="Arial" charset="0"/>
                </a:rPr>
                <a:t>газом</a:t>
              </a:r>
              <a:r>
                <a:rPr lang="en-US" sz="1600" dirty="0">
                  <a:latin typeface="Corbel" pitchFamily="34" charset="0"/>
                  <a:cs typeface="Arial" charset="0"/>
                </a:rPr>
                <a:t>(NO)</a:t>
              </a:r>
              <a:endParaRPr lang="ru-RU" sz="1600" dirty="0">
                <a:latin typeface="Corbel" pitchFamily="34" charset="0"/>
                <a:cs typeface="Arial" charset="0"/>
              </a:endParaRPr>
            </a:p>
          </p:txBody>
        </p:sp>
        <p:cxnSp>
          <p:nvCxnSpPr>
            <p:cNvPr id="28693" name="AutoShape 22"/>
            <p:cNvCxnSpPr>
              <a:cxnSpLocks noChangeShapeType="1"/>
              <a:endCxn id="29715" idx="1"/>
            </p:cNvCxnSpPr>
            <p:nvPr/>
          </p:nvCxnSpPr>
          <p:spPr bwMode="auto">
            <a:xfrm flipV="1">
              <a:off x="3315" y="4805"/>
              <a:ext cx="1504" cy="14"/>
            </a:xfrm>
            <a:prstGeom prst="straightConnector1">
              <a:avLst/>
            </a:prstGeom>
            <a:noFill/>
            <a:ln w="9525">
              <a:solidFill>
                <a:schemeClr val="tx1"/>
              </a:solidFill>
              <a:round/>
              <a:headEnd/>
              <a:tailEnd type="triangle" w="med" len="med"/>
            </a:ln>
          </p:spPr>
        </p:cxnSp>
        <p:cxnSp>
          <p:nvCxnSpPr>
            <p:cNvPr id="28694" name="AutoShape 23"/>
            <p:cNvCxnSpPr>
              <a:cxnSpLocks noChangeShapeType="1"/>
            </p:cNvCxnSpPr>
            <p:nvPr/>
          </p:nvCxnSpPr>
          <p:spPr bwMode="auto">
            <a:xfrm>
              <a:off x="4214" y="4561"/>
              <a:ext cx="614" cy="525"/>
            </a:xfrm>
            <a:prstGeom prst="straightConnector1">
              <a:avLst/>
            </a:prstGeom>
            <a:noFill/>
            <a:ln w="38100">
              <a:solidFill>
                <a:schemeClr val="tx1"/>
              </a:solidFill>
              <a:round/>
              <a:headEnd/>
              <a:tailEnd/>
            </a:ln>
          </p:spPr>
        </p:cxnSp>
        <p:sp>
          <p:nvSpPr>
            <p:cNvPr id="28695" name="Text Box 24"/>
            <p:cNvSpPr txBox="1">
              <a:spLocks noChangeArrowheads="1"/>
            </p:cNvSpPr>
            <p:nvPr/>
          </p:nvSpPr>
          <p:spPr bwMode="auto">
            <a:xfrm>
              <a:off x="3375" y="6423"/>
              <a:ext cx="2124" cy="615"/>
            </a:xfrm>
            <a:prstGeom prst="rect">
              <a:avLst/>
            </a:prstGeom>
            <a:solidFill>
              <a:srgbClr val="66FFFF"/>
            </a:solidFill>
            <a:ln w="19050">
              <a:solidFill>
                <a:schemeClr val="tx1"/>
              </a:solidFill>
              <a:miter lim="800000"/>
              <a:headEnd/>
              <a:tailEnd/>
            </a:ln>
          </p:spPr>
          <p:txBody>
            <a:bodyPr lIns="0" tIns="0" rIns="0" bIns="0"/>
            <a:lstStyle/>
            <a:p>
              <a:pPr algn="ctr">
                <a:spcAft>
                  <a:spcPts val="1000"/>
                </a:spcAft>
              </a:pPr>
              <a:r>
                <a:rPr lang="ru-RU" sz="1600">
                  <a:latin typeface="Corbel" pitchFamily="34" charset="0"/>
                  <a:cs typeface="Arial" charset="0"/>
                </a:rPr>
                <a:t>Ячейка с опорным газом</a:t>
              </a:r>
              <a:r>
                <a:rPr lang="en-US" sz="1600">
                  <a:latin typeface="Corbel" pitchFamily="34" charset="0"/>
                  <a:cs typeface="Arial" charset="0"/>
                </a:rPr>
                <a:t>(NO)</a:t>
              </a:r>
              <a:endParaRPr lang="ru-RU" sz="1600">
                <a:latin typeface="Corbel" pitchFamily="34" charset="0"/>
                <a:cs typeface="Arial" charset="0"/>
              </a:endParaRPr>
            </a:p>
          </p:txBody>
        </p:sp>
        <p:sp>
          <p:nvSpPr>
            <p:cNvPr id="28696" name="Text Box 25"/>
            <p:cNvSpPr txBox="1">
              <a:spLocks noChangeArrowheads="1"/>
            </p:cNvSpPr>
            <p:nvPr/>
          </p:nvSpPr>
          <p:spPr bwMode="auto">
            <a:xfrm>
              <a:off x="4734" y="5225"/>
              <a:ext cx="1451" cy="1007"/>
            </a:xfrm>
            <a:prstGeom prst="rect">
              <a:avLst/>
            </a:prstGeom>
            <a:noFill/>
            <a:ln w="9525">
              <a:noFill/>
              <a:miter lim="800000"/>
              <a:headEnd/>
              <a:tailEnd/>
            </a:ln>
          </p:spPr>
          <p:txBody>
            <a:bodyPr lIns="0" tIns="0" rIns="0" bIns="0"/>
            <a:lstStyle/>
            <a:p>
              <a:pPr algn="ctr"/>
              <a:r>
                <a:rPr lang="ru-RU" sz="1600">
                  <a:latin typeface="Corbel" pitchFamily="34" charset="0"/>
                  <a:cs typeface="Arial" charset="0"/>
                </a:rPr>
                <a:t>Расщепи-тель пучка</a:t>
              </a:r>
            </a:p>
          </p:txBody>
        </p:sp>
        <p:sp>
          <p:nvSpPr>
            <p:cNvPr id="29722" name="Text Box 26"/>
            <p:cNvSpPr txBox="1">
              <a:spLocks noChangeArrowheads="1"/>
            </p:cNvSpPr>
            <p:nvPr/>
          </p:nvSpPr>
          <p:spPr bwMode="auto">
            <a:xfrm>
              <a:off x="3798" y="7652"/>
              <a:ext cx="1501" cy="900"/>
            </a:xfrm>
            <a:prstGeom prst="rect">
              <a:avLst/>
            </a:prstGeom>
            <a:solidFill>
              <a:schemeClr val="accent2">
                <a:lumMod val="40000"/>
                <a:lumOff val="60000"/>
              </a:schemeClr>
            </a:solidFill>
            <a:ln w="19050">
              <a:solidFill>
                <a:schemeClr val="tx1"/>
              </a:solidFill>
              <a:miter lim="800000"/>
              <a:headEnd/>
              <a:tailEnd/>
            </a:ln>
          </p:spPr>
          <p:txBody>
            <a:bodyPr lIns="0" tIns="0" rIns="0" bIns="0"/>
            <a:lstStyle/>
            <a:p>
              <a:pPr algn="ctr" fontAlgn="auto">
                <a:spcBef>
                  <a:spcPts val="0"/>
                </a:spcBef>
                <a:spcAft>
                  <a:spcPts val="0"/>
                </a:spcAft>
                <a:defRPr/>
              </a:pPr>
              <a:endParaRPr lang="ru-RU" sz="1600" dirty="0">
                <a:latin typeface="Arial" pitchFamily="34" charset="0"/>
                <a:cs typeface="Arial" pitchFamily="34" charset="0"/>
              </a:endParaRPr>
            </a:p>
            <a:p>
              <a:pPr algn="ctr" fontAlgn="auto">
                <a:spcBef>
                  <a:spcPts val="0"/>
                </a:spcBef>
                <a:spcAft>
                  <a:spcPts val="0"/>
                </a:spcAft>
                <a:defRPr/>
              </a:pPr>
              <a:r>
                <a:rPr lang="ru-RU" sz="1600" dirty="0">
                  <a:latin typeface="Arial" pitchFamily="34" charset="0"/>
                  <a:cs typeface="Arial" pitchFamily="34" charset="0"/>
                </a:rPr>
                <a:t>ФАПЧ</a:t>
              </a:r>
            </a:p>
          </p:txBody>
        </p:sp>
        <p:sp>
          <p:nvSpPr>
            <p:cNvPr id="28698" name="Text Box 27"/>
            <p:cNvSpPr txBox="1">
              <a:spLocks noChangeArrowheads="1"/>
            </p:cNvSpPr>
            <p:nvPr/>
          </p:nvSpPr>
          <p:spPr bwMode="auto">
            <a:xfrm>
              <a:off x="2082" y="6303"/>
              <a:ext cx="1110" cy="900"/>
            </a:xfrm>
            <a:prstGeom prst="rect">
              <a:avLst/>
            </a:prstGeom>
            <a:solidFill>
              <a:srgbClr val="FFC000"/>
            </a:solidFill>
            <a:ln w="19050">
              <a:solidFill>
                <a:schemeClr val="tx1"/>
              </a:solidFill>
              <a:miter lim="800000"/>
              <a:headEnd/>
              <a:tailEnd/>
            </a:ln>
          </p:spPr>
          <p:txBody>
            <a:bodyPr lIns="0" tIns="0" rIns="0" bIns="0"/>
            <a:lstStyle/>
            <a:p>
              <a:pPr algn="ctr"/>
              <a:r>
                <a:rPr lang="ru-RU" sz="1600">
                  <a:latin typeface="Corbel" pitchFamily="34" charset="0"/>
                  <a:cs typeface="Arial" charset="0"/>
                </a:rPr>
                <a:t>Блок питания ККЛ</a:t>
              </a:r>
            </a:p>
          </p:txBody>
        </p:sp>
        <p:cxnSp>
          <p:nvCxnSpPr>
            <p:cNvPr id="28699" name="AutoShape 28"/>
            <p:cNvCxnSpPr>
              <a:cxnSpLocks noChangeShapeType="1"/>
            </p:cNvCxnSpPr>
            <p:nvPr/>
          </p:nvCxnSpPr>
          <p:spPr bwMode="auto">
            <a:xfrm>
              <a:off x="4491" y="4820"/>
              <a:ext cx="0" cy="1604"/>
            </a:xfrm>
            <a:prstGeom prst="straightConnector1">
              <a:avLst/>
            </a:prstGeom>
            <a:noFill/>
            <a:ln w="9525">
              <a:solidFill>
                <a:schemeClr val="tx1"/>
              </a:solidFill>
              <a:round/>
              <a:headEnd/>
              <a:tailEnd type="triangle" w="med" len="med"/>
            </a:ln>
          </p:spPr>
        </p:cxnSp>
        <p:cxnSp>
          <p:nvCxnSpPr>
            <p:cNvPr id="28700" name="AutoShape 29"/>
            <p:cNvCxnSpPr>
              <a:cxnSpLocks noChangeShapeType="1"/>
            </p:cNvCxnSpPr>
            <p:nvPr/>
          </p:nvCxnSpPr>
          <p:spPr bwMode="auto">
            <a:xfrm>
              <a:off x="4491" y="7039"/>
              <a:ext cx="0" cy="627"/>
            </a:xfrm>
            <a:prstGeom prst="straightConnector1">
              <a:avLst/>
            </a:prstGeom>
            <a:noFill/>
            <a:ln w="9525">
              <a:solidFill>
                <a:schemeClr val="tx1"/>
              </a:solidFill>
              <a:round/>
              <a:headEnd/>
              <a:tailEnd type="triangle" w="med" len="med"/>
            </a:ln>
          </p:spPr>
        </p:cxnSp>
        <p:cxnSp>
          <p:nvCxnSpPr>
            <p:cNvPr id="28701" name="AutoShape 30"/>
            <p:cNvCxnSpPr>
              <a:cxnSpLocks noChangeShapeType="1"/>
              <a:stCxn id="29722" idx="1"/>
            </p:cNvCxnSpPr>
            <p:nvPr/>
          </p:nvCxnSpPr>
          <p:spPr bwMode="auto">
            <a:xfrm rot="10800000" flipV="1">
              <a:off x="2644" y="8103"/>
              <a:ext cx="1155" cy="1"/>
            </a:xfrm>
            <a:prstGeom prst="straightConnector1">
              <a:avLst/>
            </a:prstGeom>
            <a:noFill/>
            <a:ln w="9525">
              <a:solidFill>
                <a:schemeClr val="tx1"/>
              </a:solidFill>
              <a:round/>
              <a:headEnd/>
              <a:tailEnd/>
            </a:ln>
          </p:spPr>
        </p:cxnSp>
        <p:cxnSp>
          <p:nvCxnSpPr>
            <p:cNvPr id="28702" name="AutoShape 31"/>
            <p:cNvCxnSpPr>
              <a:cxnSpLocks noChangeShapeType="1"/>
            </p:cNvCxnSpPr>
            <p:nvPr/>
          </p:nvCxnSpPr>
          <p:spPr bwMode="auto">
            <a:xfrm rot="16200000" flipV="1">
              <a:off x="2195" y="7654"/>
              <a:ext cx="909" cy="10"/>
            </a:xfrm>
            <a:prstGeom prst="straightConnector1">
              <a:avLst/>
            </a:prstGeom>
            <a:noFill/>
            <a:ln w="9525">
              <a:solidFill>
                <a:schemeClr val="tx1"/>
              </a:solidFill>
              <a:round/>
              <a:headEnd/>
              <a:tailEnd type="triangle" w="med" len="med"/>
            </a:ln>
          </p:spPr>
        </p:cxnSp>
        <p:cxnSp>
          <p:nvCxnSpPr>
            <p:cNvPr id="28703" name="AutoShape 32"/>
            <p:cNvCxnSpPr>
              <a:cxnSpLocks noChangeShapeType="1"/>
            </p:cNvCxnSpPr>
            <p:nvPr/>
          </p:nvCxnSpPr>
          <p:spPr bwMode="auto">
            <a:xfrm flipV="1">
              <a:off x="2645" y="5011"/>
              <a:ext cx="0" cy="1293"/>
            </a:xfrm>
            <a:prstGeom prst="straightConnector1">
              <a:avLst/>
            </a:prstGeom>
            <a:noFill/>
            <a:ln w="9525">
              <a:solidFill>
                <a:schemeClr val="tx1"/>
              </a:solidFill>
              <a:round/>
              <a:headEnd/>
              <a:tailEnd/>
            </a:ln>
          </p:spPr>
        </p:cxnSp>
        <p:grpSp>
          <p:nvGrpSpPr>
            <p:cNvPr id="4" name="Group 33"/>
            <p:cNvGrpSpPr>
              <a:grpSpLocks/>
            </p:cNvGrpSpPr>
            <p:nvPr/>
          </p:nvGrpSpPr>
          <p:grpSpPr bwMode="auto">
            <a:xfrm>
              <a:off x="8190" y="4962"/>
              <a:ext cx="435" cy="360"/>
              <a:chOff x="8190" y="10395"/>
              <a:chExt cx="1665" cy="1440"/>
            </a:xfrm>
          </p:grpSpPr>
          <p:sp>
            <p:nvSpPr>
              <p:cNvPr id="28721" name="AutoShape 34"/>
              <p:cNvSpPr>
                <a:spLocks noChangeArrowheads="1"/>
              </p:cNvSpPr>
              <p:nvPr/>
            </p:nvSpPr>
            <p:spPr bwMode="auto">
              <a:xfrm>
                <a:off x="8190" y="10395"/>
                <a:ext cx="1665" cy="1440"/>
              </a:xfrm>
              <a:prstGeom prst="triangle">
                <a:avLst>
                  <a:gd name="adj" fmla="val 50000"/>
                </a:avLst>
              </a:prstGeom>
              <a:noFill/>
              <a:ln w="9525">
                <a:solidFill>
                  <a:schemeClr val="tx1"/>
                </a:solidFill>
                <a:miter lim="800000"/>
                <a:headEnd/>
                <a:tailEnd/>
              </a:ln>
            </p:spPr>
            <p:txBody>
              <a:bodyPr/>
              <a:lstStyle/>
              <a:p>
                <a:endParaRPr lang="ru-RU" sz="1600">
                  <a:latin typeface="Corbel" pitchFamily="34" charset="0"/>
                  <a:cs typeface="Arial" charset="0"/>
                </a:endParaRPr>
              </a:p>
            </p:txBody>
          </p:sp>
          <p:cxnSp>
            <p:nvCxnSpPr>
              <p:cNvPr id="28722" name="AutoShape 35"/>
              <p:cNvCxnSpPr>
                <a:cxnSpLocks noChangeShapeType="1"/>
              </p:cNvCxnSpPr>
              <p:nvPr/>
            </p:nvCxnSpPr>
            <p:spPr bwMode="auto">
              <a:xfrm>
                <a:off x="8190" y="10395"/>
                <a:ext cx="1665" cy="0"/>
              </a:xfrm>
              <a:prstGeom prst="straightConnector1">
                <a:avLst/>
              </a:prstGeom>
              <a:noFill/>
              <a:ln w="9525">
                <a:solidFill>
                  <a:schemeClr val="tx1"/>
                </a:solidFill>
                <a:round/>
                <a:headEnd/>
                <a:tailEnd/>
              </a:ln>
            </p:spPr>
          </p:cxnSp>
        </p:grpSp>
        <p:cxnSp>
          <p:nvCxnSpPr>
            <p:cNvPr id="28705" name="AutoShape 36"/>
            <p:cNvCxnSpPr>
              <a:cxnSpLocks noChangeShapeType="1"/>
            </p:cNvCxnSpPr>
            <p:nvPr/>
          </p:nvCxnSpPr>
          <p:spPr bwMode="auto">
            <a:xfrm>
              <a:off x="7500" y="4800"/>
              <a:ext cx="923" cy="0"/>
            </a:xfrm>
            <a:prstGeom prst="straightConnector1">
              <a:avLst/>
            </a:prstGeom>
            <a:noFill/>
            <a:ln w="9525">
              <a:solidFill>
                <a:schemeClr val="tx1"/>
              </a:solidFill>
              <a:round/>
              <a:headEnd/>
              <a:tailEnd/>
            </a:ln>
          </p:spPr>
        </p:cxnSp>
        <p:cxnSp>
          <p:nvCxnSpPr>
            <p:cNvPr id="28706" name="AutoShape 37"/>
            <p:cNvCxnSpPr>
              <a:cxnSpLocks noChangeShapeType="1"/>
            </p:cNvCxnSpPr>
            <p:nvPr/>
          </p:nvCxnSpPr>
          <p:spPr bwMode="auto">
            <a:xfrm>
              <a:off x="8407" y="5322"/>
              <a:ext cx="0" cy="138"/>
            </a:xfrm>
            <a:prstGeom prst="straightConnector1">
              <a:avLst/>
            </a:prstGeom>
            <a:noFill/>
            <a:ln w="9525">
              <a:solidFill>
                <a:schemeClr val="tx1"/>
              </a:solidFill>
              <a:round/>
              <a:headEnd/>
              <a:tailEnd/>
            </a:ln>
          </p:spPr>
        </p:cxnSp>
        <p:cxnSp>
          <p:nvCxnSpPr>
            <p:cNvPr id="28707" name="AutoShape 38"/>
            <p:cNvCxnSpPr>
              <a:cxnSpLocks noChangeShapeType="1"/>
            </p:cNvCxnSpPr>
            <p:nvPr/>
          </p:nvCxnSpPr>
          <p:spPr bwMode="auto">
            <a:xfrm>
              <a:off x="8287" y="5460"/>
              <a:ext cx="232" cy="0"/>
            </a:xfrm>
            <a:prstGeom prst="straightConnector1">
              <a:avLst/>
            </a:prstGeom>
            <a:noFill/>
            <a:ln w="9525">
              <a:solidFill>
                <a:schemeClr val="tx1"/>
              </a:solidFill>
              <a:round/>
              <a:headEnd/>
              <a:tailEnd/>
            </a:ln>
          </p:spPr>
        </p:cxnSp>
        <p:cxnSp>
          <p:nvCxnSpPr>
            <p:cNvPr id="28708" name="AutoShape 39"/>
            <p:cNvCxnSpPr>
              <a:cxnSpLocks noChangeShapeType="1"/>
            </p:cNvCxnSpPr>
            <p:nvPr/>
          </p:nvCxnSpPr>
          <p:spPr bwMode="auto">
            <a:xfrm>
              <a:off x="8423" y="4807"/>
              <a:ext cx="0" cy="155"/>
            </a:xfrm>
            <a:prstGeom prst="straightConnector1">
              <a:avLst/>
            </a:prstGeom>
            <a:noFill/>
            <a:ln w="9525">
              <a:solidFill>
                <a:schemeClr val="tx1"/>
              </a:solidFill>
              <a:round/>
              <a:headEnd/>
              <a:tailEnd/>
            </a:ln>
          </p:spPr>
        </p:cxnSp>
        <p:cxnSp>
          <p:nvCxnSpPr>
            <p:cNvPr id="28709" name="AutoShape 40"/>
            <p:cNvCxnSpPr>
              <a:cxnSpLocks noChangeShapeType="1"/>
            </p:cNvCxnSpPr>
            <p:nvPr/>
          </p:nvCxnSpPr>
          <p:spPr bwMode="auto">
            <a:xfrm>
              <a:off x="8625" y="4962"/>
              <a:ext cx="825" cy="0"/>
            </a:xfrm>
            <a:prstGeom prst="straightConnector1">
              <a:avLst/>
            </a:prstGeom>
            <a:noFill/>
            <a:ln w="9525">
              <a:solidFill>
                <a:schemeClr val="tx1"/>
              </a:solidFill>
              <a:round/>
              <a:headEnd/>
              <a:tailEnd/>
            </a:ln>
          </p:spPr>
        </p:cxnSp>
        <p:sp>
          <p:nvSpPr>
            <p:cNvPr id="28710" name="AutoShape 41"/>
            <p:cNvSpPr>
              <a:spLocks noChangeArrowheads="1"/>
            </p:cNvSpPr>
            <p:nvPr/>
          </p:nvSpPr>
          <p:spPr bwMode="auto">
            <a:xfrm rot="5400000">
              <a:off x="9292" y="4718"/>
              <a:ext cx="826" cy="510"/>
            </a:xfrm>
            <a:prstGeom prst="triangle">
              <a:avLst>
                <a:gd name="adj" fmla="val 50000"/>
              </a:avLst>
            </a:prstGeom>
            <a:solidFill>
              <a:srgbClr val="92D050"/>
            </a:solidFill>
            <a:ln w="19050">
              <a:solidFill>
                <a:schemeClr val="tx1"/>
              </a:solidFill>
              <a:miter lim="800000"/>
              <a:headEnd/>
              <a:tailEnd/>
            </a:ln>
          </p:spPr>
          <p:txBody>
            <a:bodyPr/>
            <a:lstStyle/>
            <a:p>
              <a:endParaRPr lang="ru-RU" sz="1600">
                <a:latin typeface="Corbel" pitchFamily="34" charset="0"/>
                <a:cs typeface="Arial" charset="0"/>
              </a:endParaRPr>
            </a:p>
          </p:txBody>
        </p:sp>
        <p:sp>
          <p:nvSpPr>
            <p:cNvPr id="29738" name="Text Box 42"/>
            <p:cNvSpPr txBox="1">
              <a:spLocks noChangeArrowheads="1"/>
            </p:cNvSpPr>
            <p:nvPr/>
          </p:nvSpPr>
          <p:spPr bwMode="auto">
            <a:xfrm>
              <a:off x="10209" y="4052"/>
              <a:ext cx="1491" cy="1409"/>
            </a:xfrm>
            <a:prstGeom prst="rect">
              <a:avLst/>
            </a:prstGeom>
            <a:solidFill>
              <a:schemeClr val="accent4">
                <a:lumMod val="60000"/>
                <a:lumOff val="40000"/>
              </a:schemeClr>
            </a:solidFill>
            <a:ln w="19050">
              <a:solidFill>
                <a:schemeClr val="tx1"/>
              </a:solidFill>
              <a:miter lim="800000"/>
              <a:headEnd/>
              <a:tailEnd/>
            </a:ln>
          </p:spPr>
          <p:txBody>
            <a:bodyPr lIns="0" tIns="0" rIns="0" bIns="0"/>
            <a:lstStyle/>
            <a:p>
              <a:pPr algn="ctr" fontAlgn="auto">
                <a:spcBef>
                  <a:spcPts val="0"/>
                </a:spcBef>
                <a:spcAft>
                  <a:spcPts val="0"/>
                </a:spcAft>
                <a:defRPr/>
              </a:pPr>
              <a:r>
                <a:rPr lang="ru-RU" sz="1600" dirty="0">
                  <a:latin typeface="Arial" pitchFamily="34" charset="0"/>
                  <a:cs typeface="Arial" pitchFamily="34" charset="0"/>
                </a:rPr>
                <a:t>Цифровой </a:t>
              </a:r>
              <a:r>
                <a:rPr lang="ru-RU" sz="1600" dirty="0" err="1">
                  <a:latin typeface="Arial" pitchFamily="34" charset="0"/>
                  <a:cs typeface="Arial" pitchFamily="34" charset="0"/>
                </a:rPr>
                <a:t>рекурсив-ный</a:t>
              </a:r>
              <a:r>
                <a:rPr lang="ru-RU" sz="1600" dirty="0">
                  <a:latin typeface="Arial" pitchFamily="34" charset="0"/>
                  <a:cs typeface="Arial" pitchFamily="34" charset="0"/>
                </a:rPr>
                <a:t> фильтр</a:t>
              </a:r>
            </a:p>
          </p:txBody>
        </p:sp>
        <p:cxnSp>
          <p:nvCxnSpPr>
            <p:cNvPr id="28712" name="AutoShape 43"/>
            <p:cNvCxnSpPr>
              <a:cxnSpLocks noChangeShapeType="1"/>
            </p:cNvCxnSpPr>
            <p:nvPr/>
          </p:nvCxnSpPr>
          <p:spPr bwMode="auto">
            <a:xfrm>
              <a:off x="9960" y="4962"/>
              <a:ext cx="248" cy="0"/>
            </a:xfrm>
            <a:prstGeom prst="straightConnector1">
              <a:avLst/>
            </a:prstGeom>
            <a:noFill/>
            <a:ln w="9525">
              <a:solidFill>
                <a:schemeClr val="tx1"/>
              </a:solidFill>
              <a:round/>
              <a:headEnd/>
              <a:tailEnd/>
            </a:ln>
          </p:spPr>
        </p:cxnSp>
        <p:cxnSp>
          <p:nvCxnSpPr>
            <p:cNvPr id="28713" name="AutoShape 44"/>
            <p:cNvCxnSpPr>
              <a:cxnSpLocks noChangeShapeType="1"/>
            </p:cNvCxnSpPr>
            <p:nvPr/>
          </p:nvCxnSpPr>
          <p:spPr bwMode="auto">
            <a:xfrm>
              <a:off x="10748" y="5460"/>
              <a:ext cx="1" cy="1744"/>
            </a:xfrm>
            <a:prstGeom prst="straightConnector1">
              <a:avLst/>
            </a:prstGeom>
            <a:noFill/>
            <a:ln w="9525">
              <a:solidFill>
                <a:schemeClr val="tx1"/>
              </a:solidFill>
              <a:round/>
              <a:headEnd/>
              <a:tailEnd/>
            </a:ln>
          </p:spPr>
        </p:cxnSp>
        <p:grpSp>
          <p:nvGrpSpPr>
            <p:cNvPr id="5" name="Group 45"/>
            <p:cNvGrpSpPr>
              <a:grpSpLocks/>
            </p:cNvGrpSpPr>
            <p:nvPr/>
          </p:nvGrpSpPr>
          <p:grpSpPr bwMode="auto">
            <a:xfrm>
              <a:off x="10214" y="7219"/>
              <a:ext cx="1155" cy="972"/>
              <a:chOff x="10184" y="6063"/>
              <a:chExt cx="1155" cy="972"/>
            </a:xfrm>
          </p:grpSpPr>
          <p:sp>
            <p:nvSpPr>
              <p:cNvPr id="29742" name="Rectangle 46"/>
              <p:cNvSpPr>
                <a:spLocks noChangeArrowheads="1"/>
              </p:cNvSpPr>
              <p:nvPr/>
            </p:nvSpPr>
            <p:spPr bwMode="auto">
              <a:xfrm>
                <a:off x="10345" y="6065"/>
                <a:ext cx="816" cy="674"/>
              </a:xfrm>
              <a:prstGeom prst="rect">
                <a:avLst/>
              </a:prstGeom>
              <a:solidFill>
                <a:schemeClr val="accent4">
                  <a:lumMod val="75000"/>
                </a:schemeClr>
              </a:solidFill>
              <a:ln w="19050">
                <a:solidFill>
                  <a:schemeClr val="tx1"/>
                </a:solidFill>
                <a:miter lim="800000"/>
                <a:headEnd/>
                <a:tailEnd/>
              </a:ln>
            </p:spPr>
            <p:txBody>
              <a:bodyPr/>
              <a:lstStyle/>
              <a:p>
                <a:pPr fontAlgn="auto">
                  <a:spcBef>
                    <a:spcPts val="0"/>
                  </a:spcBef>
                  <a:spcAft>
                    <a:spcPts val="0"/>
                  </a:spcAft>
                  <a:defRPr/>
                </a:pPr>
                <a:endParaRPr lang="ru-RU" sz="1600">
                  <a:latin typeface="Arial" pitchFamily="34" charset="0"/>
                  <a:cs typeface="Arial" pitchFamily="34" charset="0"/>
                </a:endParaRPr>
              </a:p>
            </p:txBody>
          </p:sp>
          <p:sp>
            <p:nvSpPr>
              <p:cNvPr id="29743" name="AutoShape 47"/>
              <p:cNvSpPr>
                <a:spLocks noChangeArrowheads="1"/>
              </p:cNvSpPr>
              <p:nvPr/>
            </p:nvSpPr>
            <p:spPr bwMode="auto">
              <a:xfrm>
                <a:off x="10395" y="6113"/>
                <a:ext cx="715" cy="577"/>
              </a:xfrm>
              <a:prstGeom prst="roundRect">
                <a:avLst>
                  <a:gd name="adj" fmla="val 16667"/>
                </a:avLst>
              </a:prstGeom>
              <a:solidFill>
                <a:schemeClr val="accent5">
                  <a:lumMod val="40000"/>
                  <a:lumOff val="60000"/>
                </a:schemeClr>
              </a:solidFill>
              <a:ln w="19050">
                <a:solidFill>
                  <a:schemeClr val="tx1"/>
                </a:solidFill>
                <a:round/>
                <a:headEnd/>
                <a:tailEnd/>
              </a:ln>
            </p:spPr>
            <p:txBody>
              <a:bodyPr/>
              <a:lstStyle/>
              <a:p>
                <a:pPr fontAlgn="auto">
                  <a:spcBef>
                    <a:spcPts val="0"/>
                  </a:spcBef>
                  <a:spcAft>
                    <a:spcPts val="0"/>
                  </a:spcAft>
                  <a:defRPr/>
                </a:pPr>
                <a:endParaRPr lang="ru-RU" sz="1600">
                  <a:latin typeface="Arial" pitchFamily="34" charset="0"/>
                  <a:cs typeface="Arial" pitchFamily="34" charset="0"/>
                </a:endParaRPr>
              </a:p>
            </p:txBody>
          </p:sp>
          <p:sp>
            <p:nvSpPr>
              <p:cNvPr id="29744" name="Rectangle 48"/>
              <p:cNvSpPr>
                <a:spLocks noChangeArrowheads="1"/>
              </p:cNvSpPr>
              <p:nvPr/>
            </p:nvSpPr>
            <p:spPr bwMode="auto">
              <a:xfrm>
                <a:off x="10179" y="6737"/>
                <a:ext cx="1160" cy="297"/>
              </a:xfrm>
              <a:prstGeom prst="rect">
                <a:avLst/>
              </a:prstGeom>
              <a:solidFill>
                <a:schemeClr val="bg1">
                  <a:lumMod val="75000"/>
                </a:schemeClr>
              </a:solidFill>
              <a:ln w="19050">
                <a:solidFill>
                  <a:schemeClr val="tx1"/>
                </a:solidFill>
                <a:miter lim="800000"/>
                <a:headEnd/>
                <a:tailEnd/>
              </a:ln>
            </p:spPr>
            <p:txBody>
              <a:bodyPr/>
              <a:lstStyle/>
              <a:p>
                <a:pPr fontAlgn="auto">
                  <a:spcBef>
                    <a:spcPts val="0"/>
                  </a:spcBef>
                  <a:spcAft>
                    <a:spcPts val="0"/>
                  </a:spcAft>
                  <a:defRPr/>
                </a:pPr>
                <a:endParaRPr lang="ru-RU" sz="1600">
                  <a:latin typeface="Arial" pitchFamily="34" charset="0"/>
                  <a:cs typeface="Arial" pitchFamily="34" charset="0"/>
                </a:endParaRPr>
              </a:p>
            </p:txBody>
          </p:sp>
          <p:sp>
            <p:nvSpPr>
              <p:cNvPr id="28720" name="Text Box 49"/>
              <p:cNvSpPr txBox="1">
                <a:spLocks noChangeArrowheads="1"/>
              </p:cNvSpPr>
              <p:nvPr/>
            </p:nvSpPr>
            <p:spPr bwMode="auto">
              <a:xfrm>
                <a:off x="10494" y="6754"/>
                <a:ext cx="553" cy="260"/>
              </a:xfrm>
              <a:prstGeom prst="rect">
                <a:avLst/>
              </a:prstGeom>
              <a:noFill/>
              <a:ln w="9525">
                <a:noFill/>
                <a:miter lim="800000"/>
                <a:headEnd/>
                <a:tailEnd/>
              </a:ln>
            </p:spPr>
            <p:txBody>
              <a:bodyPr lIns="0" tIns="0" rIns="0" bIns="0"/>
              <a:lstStyle/>
              <a:p>
                <a:pPr algn="ctr">
                  <a:spcAft>
                    <a:spcPts val="1000"/>
                  </a:spcAft>
                </a:pPr>
                <a:r>
                  <a:rPr lang="ru-RU" sz="1600">
                    <a:latin typeface="Corbel" pitchFamily="34" charset="0"/>
                    <a:cs typeface="Arial" charset="0"/>
                  </a:rPr>
                  <a:t>ПК</a:t>
                </a:r>
              </a:p>
            </p:txBody>
          </p:sp>
        </p:grpSp>
        <p:cxnSp>
          <p:nvCxnSpPr>
            <p:cNvPr id="28715" name="AutoShape 50"/>
            <p:cNvCxnSpPr>
              <a:cxnSpLocks noChangeShapeType="1"/>
              <a:endCxn id="29722" idx="3"/>
            </p:cNvCxnSpPr>
            <p:nvPr/>
          </p:nvCxnSpPr>
          <p:spPr bwMode="auto">
            <a:xfrm rot="10800000">
              <a:off x="5300" y="8103"/>
              <a:ext cx="4908" cy="1"/>
            </a:xfrm>
            <a:prstGeom prst="straightConnector1">
              <a:avLst/>
            </a:prstGeom>
            <a:noFill/>
            <a:ln w="9525">
              <a:solidFill>
                <a:schemeClr val="tx1"/>
              </a:solidFill>
              <a:round/>
              <a:headEnd/>
              <a:tailEnd/>
            </a:ln>
          </p:spPr>
        </p:cxnSp>
        <p:cxnSp>
          <p:nvCxnSpPr>
            <p:cNvPr id="28716" name="AutoShape 51"/>
            <p:cNvCxnSpPr>
              <a:cxnSpLocks noChangeShapeType="1"/>
            </p:cNvCxnSpPr>
            <p:nvPr/>
          </p:nvCxnSpPr>
          <p:spPr bwMode="auto">
            <a:xfrm>
              <a:off x="7178" y="4800"/>
              <a:ext cx="322" cy="0"/>
            </a:xfrm>
            <a:prstGeom prst="straightConnector1">
              <a:avLst/>
            </a:prstGeom>
            <a:noFill/>
            <a:ln w="9525">
              <a:solidFill>
                <a:schemeClr val="tx1"/>
              </a:solidFill>
              <a:round/>
              <a:headEnd/>
              <a:tailEnd type="triangle" w="med" len="med"/>
            </a:ln>
          </p:spPr>
        </p:cxnSp>
      </p:grpSp>
      <p:sp>
        <p:nvSpPr>
          <p:cNvPr id="28675" name="Прямоугольник 53"/>
          <p:cNvSpPr>
            <a:spLocks noChangeArrowheads="1"/>
          </p:cNvSpPr>
          <p:nvPr/>
        </p:nvSpPr>
        <p:spPr bwMode="auto">
          <a:xfrm>
            <a:off x="1000125" y="6138863"/>
            <a:ext cx="7429500" cy="369887"/>
          </a:xfrm>
          <a:prstGeom prst="rect">
            <a:avLst/>
          </a:prstGeom>
          <a:noFill/>
          <a:ln w="9525">
            <a:noFill/>
            <a:miter lim="800000"/>
            <a:headEnd/>
            <a:tailEnd/>
          </a:ln>
        </p:spPr>
        <p:txBody>
          <a:bodyPr>
            <a:spAutoFit/>
          </a:bodyPr>
          <a:lstStyle/>
          <a:p>
            <a:pPr algn="ctr"/>
            <a:r>
              <a:rPr lang="ru-RU">
                <a:latin typeface="Corbel" pitchFamily="34" charset="0"/>
              </a:rPr>
              <a:t>Блок-схема нестационарного спектрометра ТГц частотного диапазона</a:t>
            </a:r>
          </a:p>
        </p:txBody>
      </p:sp>
      <p:pic>
        <p:nvPicPr>
          <p:cNvPr id="28676" name="Рисунок 71" descr="NO 3p0151 THz.bmp"/>
          <p:cNvPicPr>
            <a:picLocks noChangeAspect="1"/>
          </p:cNvPicPr>
          <p:nvPr/>
        </p:nvPicPr>
        <p:blipFill>
          <a:blip r:embed="rId3" cstate="print"/>
          <a:srcRect l="6464" r="15208"/>
          <a:stretch>
            <a:fillRect/>
          </a:stretch>
        </p:blipFill>
        <p:spPr bwMode="auto">
          <a:xfrm>
            <a:off x="5429250" y="3714750"/>
            <a:ext cx="1785938" cy="1646238"/>
          </a:xfrm>
          <a:prstGeom prst="rect">
            <a:avLst/>
          </a:prstGeom>
          <a:noFill/>
          <a:ln w="9525">
            <a:noFill/>
            <a:miter lim="800000"/>
            <a:headEnd/>
            <a:tailEnd/>
          </a:ln>
        </p:spPr>
      </p:pic>
      <p:sp>
        <p:nvSpPr>
          <p:cNvPr id="28677" name="Прямоугольник 53"/>
          <p:cNvSpPr>
            <a:spLocks noChangeArrowheads="1"/>
          </p:cNvSpPr>
          <p:nvPr/>
        </p:nvSpPr>
        <p:spPr bwMode="auto">
          <a:xfrm>
            <a:off x="4214813" y="5500688"/>
            <a:ext cx="4295775" cy="646112"/>
          </a:xfrm>
          <a:prstGeom prst="rect">
            <a:avLst/>
          </a:prstGeom>
          <a:noFill/>
          <a:ln w="9525">
            <a:noFill/>
            <a:miter lim="800000"/>
            <a:headEnd/>
            <a:tailEnd/>
          </a:ln>
        </p:spPr>
        <p:txBody>
          <a:bodyPr>
            <a:spAutoFit/>
          </a:bodyPr>
          <a:lstStyle/>
          <a:p>
            <a:pPr algn="ctr"/>
            <a:r>
              <a:rPr lang="ru-RU">
                <a:latin typeface="Corbel" pitchFamily="34" charset="0"/>
              </a:rPr>
              <a:t>Линия поглощения </a:t>
            </a:r>
            <a:r>
              <a:rPr lang="en-US">
                <a:latin typeface="Corbel" pitchFamily="34" charset="0"/>
              </a:rPr>
              <a:t>NO </a:t>
            </a:r>
            <a:endParaRPr lang="ru-RU">
              <a:latin typeface="Corbel" pitchFamily="34" charset="0"/>
            </a:endParaRPr>
          </a:p>
          <a:p>
            <a:pPr algn="ctr"/>
            <a:r>
              <a:rPr lang="ru-RU">
                <a:latin typeface="Corbel" pitchFamily="34" charset="0"/>
              </a:rPr>
              <a:t>на</a:t>
            </a:r>
            <a:r>
              <a:rPr lang="en-US">
                <a:latin typeface="Corbel" pitchFamily="34" charset="0"/>
              </a:rPr>
              <a:t> 3.0151 THz</a:t>
            </a:r>
            <a:endParaRPr lang="ru-RU">
              <a:latin typeface="Corbel" pitchFamily="34" charset="0"/>
            </a:endParaRPr>
          </a:p>
        </p:txBody>
      </p:sp>
      <p:sp>
        <p:nvSpPr>
          <p:cNvPr id="60" name="Заголовок 1"/>
          <p:cNvSpPr txBox="1">
            <a:spLocks/>
          </p:cNvSpPr>
          <p:nvPr/>
        </p:nvSpPr>
        <p:spPr>
          <a:xfrm>
            <a:off x="571472" y="785794"/>
            <a:ext cx="7772400" cy="914400"/>
          </a:xfrm>
          <a:prstGeom prst="rect">
            <a:avLst/>
          </a:prstGeom>
        </p:spPr>
        <p:txBody>
          <a:bodyPr/>
          <a:lstStyle/>
          <a:p>
            <a:pPr fontAlgn="auto">
              <a:spcAft>
                <a:spcPts val="0"/>
              </a:spcAft>
              <a:defRPr/>
            </a:pPr>
            <a:r>
              <a:rPr lang="ru-RU" sz="2800" spc="-100" dirty="0">
                <a:solidFill>
                  <a:schemeClr val="tx2">
                    <a:satMod val="200000"/>
                  </a:schemeClr>
                </a:solidFill>
              </a:rPr>
              <a:t>Анализ многокомпонентных газовых смесей</a:t>
            </a:r>
          </a:p>
        </p:txBody>
      </p:sp>
      <p:cxnSp>
        <p:nvCxnSpPr>
          <p:cNvPr id="61" name="Прямая соединительная линия 60"/>
          <p:cNvCxnSpPr/>
          <p:nvPr/>
        </p:nvCxnSpPr>
        <p:spPr>
          <a:xfrm>
            <a:off x="428625" y="641350"/>
            <a:ext cx="7715250" cy="1588"/>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2" name="Заголовок 1"/>
          <p:cNvSpPr txBox="1">
            <a:spLocks/>
          </p:cNvSpPr>
          <p:nvPr/>
        </p:nvSpPr>
        <p:spPr>
          <a:xfrm>
            <a:off x="0" y="0"/>
            <a:ext cx="9144000" cy="733647"/>
          </a:xfrm>
          <a:prstGeom prst="rect">
            <a:avLst/>
          </a:prstGeom>
          <a:solidFill>
            <a:schemeClr val="accent4">
              <a:lumMod val="75000"/>
            </a:schemeClr>
          </a:solidFill>
        </p:spPr>
        <p:txBody>
          <a:bodyPr vert="horz" anchor="t">
            <a:noAutofit/>
          </a:bodyPr>
          <a:lstStyle/>
          <a:p>
            <a:pPr lvl="0">
              <a:spcBef>
                <a:spcPct val="0"/>
              </a:spcBef>
              <a:defRPr/>
            </a:pPr>
            <a:r>
              <a:rPr lang="ru-RU" sz="2800" b="1" dirty="0" smtClean="0">
                <a:solidFill>
                  <a:schemeClr val="bg1"/>
                </a:solidFill>
              </a:rPr>
              <a:t>Источники излучения на ККЛ</a:t>
            </a:r>
            <a:endParaRPr kumimoji="0" lang="ru-RU" sz="2800" b="1" i="0" u="none" strike="noStrike" kern="1200" cap="none" spc="-10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071546"/>
            <a:ext cx="8643998" cy="642942"/>
          </a:xfrm>
        </p:spPr>
        <p:txBody>
          <a:bodyPr>
            <a:noAutofit/>
          </a:bodyPr>
          <a:lstStyle/>
          <a:p>
            <a:pPr>
              <a:buNone/>
            </a:pPr>
            <a:r>
              <a:rPr lang="ru-RU" sz="2400" b="1" dirty="0" smtClean="0"/>
              <a:t>Комбинированный источник излучения ИК-ТГц диапазонов</a:t>
            </a:r>
            <a:endParaRPr lang="ru-RU" sz="2400" b="1" dirty="0"/>
          </a:p>
        </p:txBody>
      </p:sp>
      <p:sp>
        <p:nvSpPr>
          <p:cNvPr id="36" name="Rectangle 4"/>
          <p:cNvSpPr>
            <a:spLocks noChangeArrowheads="1"/>
          </p:cNvSpPr>
          <p:nvPr/>
        </p:nvSpPr>
        <p:spPr bwMode="auto">
          <a:xfrm>
            <a:off x="0" y="0"/>
            <a:ext cx="9144000" cy="1000108"/>
          </a:xfrm>
          <a:prstGeom prst="rect">
            <a:avLst/>
          </a:prstGeom>
          <a:solidFill>
            <a:srgbClr val="7030A0"/>
          </a:solidFill>
          <a:ln w="9525">
            <a:noFill/>
            <a:miter lim="800000"/>
            <a:headEnd/>
            <a:tailEnd/>
          </a:ln>
        </p:spPr>
        <p:txBody>
          <a:bodyPr anchor="ctr">
            <a:noAutofit/>
          </a:bodyPr>
          <a:lstStyle/>
          <a:p>
            <a:pPr algn="just" eaLnBrk="0" hangingPunct="0"/>
            <a:r>
              <a:rPr lang="ru-RU" sz="2400" b="1" dirty="0" smtClean="0">
                <a:solidFill>
                  <a:schemeClr val="bg1"/>
                </a:solidFill>
              </a:rPr>
              <a:t>Комбинированный ИК-ТГц газовый спектрометр</a:t>
            </a:r>
          </a:p>
          <a:p>
            <a:pPr algn="just" eaLnBrk="0" hangingPunct="0"/>
            <a:r>
              <a:rPr lang="ru-RU" sz="2400" b="1" dirty="0" smtClean="0">
                <a:solidFill>
                  <a:schemeClr val="bg1"/>
                </a:solidFill>
                <a:ea typeface="Calibri" pitchFamily="34" charset="0"/>
                <a:cs typeface="Arial" pitchFamily="34" charset="0"/>
              </a:rPr>
              <a:t>для </a:t>
            </a:r>
            <a:r>
              <a:rPr lang="ru-RU" sz="2400" b="1" dirty="0">
                <a:solidFill>
                  <a:schemeClr val="bg1"/>
                </a:solidFill>
                <a:ea typeface="Calibri" pitchFamily="34" charset="0"/>
                <a:cs typeface="Arial" pitchFamily="34" charset="0"/>
              </a:rPr>
              <a:t>аналитических исследований</a:t>
            </a:r>
            <a:endParaRPr lang="ru-RU" sz="2400" dirty="0">
              <a:solidFill>
                <a:schemeClr val="bg1"/>
              </a:solidFill>
              <a:ea typeface="Calibri" pitchFamily="34" charset="0"/>
              <a:cs typeface="Arial" pitchFamily="34" charset="0"/>
            </a:endParaRPr>
          </a:p>
        </p:txBody>
      </p:sp>
      <p:pic>
        <p:nvPicPr>
          <p:cNvPr id="37" name="Рисунок 36" descr="комбин ИК_ТГц источник_рус.JPG"/>
          <p:cNvPicPr>
            <a:picLocks noChangeAspect="1"/>
          </p:cNvPicPr>
          <p:nvPr/>
        </p:nvPicPr>
        <p:blipFill>
          <a:blip r:embed="rId3" cstate="print"/>
          <a:stretch>
            <a:fillRect/>
          </a:stretch>
        </p:blipFill>
        <p:spPr>
          <a:xfrm>
            <a:off x="0" y="1523409"/>
            <a:ext cx="9144000" cy="5334591"/>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
          <p:cNvSpPr txBox="1">
            <a:spLocks/>
          </p:cNvSpPr>
          <p:nvPr/>
        </p:nvSpPr>
        <p:spPr bwMode="auto">
          <a:xfrm>
            <a:off x="0" y="0"/>
            <a:ext cx="9144000" cy="914400"/>
          </a:xfrm>
          <a:prstGeom prst="rect">
            <a:avLst/>
          </a:prstGeom>
          <a:solidFill>
            <a:schemeClr val="accent6">
              <a:lumMod val="50000"/>
            </a:schemeClr>
          </a:solidFill>
          <a:ln w="9525">
            <a:noFill/>
            <a:miter lim="800000"/>
            <a:headEnd/>
            <a:tailEnd/>
          </a:ln>
        </p:spPr>
        <p:txBody>
          <a:bodyPr anchor="ctr"/>
          <a:lstStyle/>
          <a:p>
            <a:pPr lvl="0" eaLnBrk="0" hangingPunct="0">
              <a:defRPr/>
            </a:pPr>
            <a:r>
              <a:rPr lang="ru-RU" sz="2800" dirty="0" smtClean="0">
                <a:solidFill>
                  <a:schemeClr val="bg1"/>
                </a:solidFill>
                <a:latin typeface="Arial" pitchFamily="34" charset="0"/>
                <a:ea typeface="Calibri" pitchFamily="34" charset="0"/>
                <a:cs typeface="Arial" pitchFamily="34" charset="0"/>
              </a:rPr>
              <a:t>Биология, медицина</a:t>
            </a:r>
            <a:r>
              <a:rPr lang="ru-RU" sz="2800" dirty="0" smtClean="0">
                <a:solidFill>
                  <a:schemeClr val="bg1"/>
                </a:solidFill>
                <a:latin typeface="+mj-lt"/>
                <a:ea typeface="+mj-ea"/>
                <a:cs typeface="+mj-cs"/>
              </a:rPr>
              <a:t>: </a:t>
            </a:r>
            <a:r>
              <a:rPr lang="ru-RU" sz="2800" dirty="0">
                <a:solidFill>
                  <a:schemeClr val="bg1"/>
                </a:solidFill>
                <a:latin typeface="+mj-lt"/>
                <a:ea typeface="+mj-ea"/>
                <a:cs typeface="+mj-cs"/>
              </a:rPr>
              <a:t>анализ выдыхаемого воздуха</a:t>
            </a:r>
          </a:p>
        </p:txBody>
      </p:sp>
      <p:sp>
        <p:nvSpPr>
          <p:cNvPr id="16" name="TextBox 7"/>
          <p:cNvSpPr txBox="1">
            <a:spLocks noChangeArrowheads="1"/>
          </p:cNvSpPr>
          <p:nvPr/>
        </p:nvSpPr>
        <p:spPr bwMode="auto">
          <a:xfrm>
            <a:off x="438250" y="874094"/>
            <a:ext cx="8215313" cy="830263"/>
          </a:xfrm>
          <a:prstGeom prst="rect">
            <a:avLst/>
          </a:prstGeom>
          <a:noFill/>
          <a:ln w="9525">
            <a:noFill/>
            <a:miter lim="800000"/>
            <a:headEnd/>
            <a:tailEnd/>
          </a:ln>
        </p:spPr>
        <p:txBody>
          <a:bodyPr>
            <a:spAutoFit/>
          </a:bodyPr>
          <a:lstStyle/>
          <a:p>
            <a:pPr algn="just">
              <a:defRPr/>
            </a:pPr>
            <a:r>
              <a:rPr lang="ru-RU" sz="2400" dirty="0" err="1" smtClean="0">
                <a:solidFill>
                  <a:srgbClr val="C00000"/>
                </a:solidFill>
                <a:latin typeface="Arial" pitchFamily="34" charset="0"/>
                <a:cs typeface="Arial" pitchFamily="34" charset="0"/>
              </a:rPr>
              <a:t>Неинвазивная</a:t>
            </a:r>
            <a:r>
              <a:rPr lang="ru-RU" sz="2400" dirty="0" smtClean="0">
                <a:solidFill>
                  <a:srgbClr val="C00000"/>
                </a:solidFill>
                <a:latin typeface="Arial" pitchFamily="34" charset="0"/>
                <a:cs typeface="Arial" pitchFamily="34" charset="0"/>
              </a:rPr>
              <a:t> </a:t>
            </a:r>
            <a:r>
              <a:rPr lang="ru-RU" sz="2400" dirty="0">
                <a:solidFill>
                  <a:srgbClr val="C00000"/>
                </a:solidFill>
                <a:latin typeface="Arial" pitchFamily="34" charset="0"/>
                <a:cs typeface="Arial" pitchFamily="34" charset="0"/>
              </a:rPr>
              <a:t>медицинская диагностика на основе </a:t>
            </a:r>
            <a:r>
              <a:rPr lang="ru-RU" sz="2400" dirty="0" err="1">
                <a:solidFill>
                  <a:srgbClr val="C00000"/>
                </a:solidFill>
                <a:latin typeface="Arial" pitchFamily="34" charset="0"/>
                <a:cs typeface="Arial" pitchFamily="34" charset="0"/>
              </a:rPr>
              <a:t>метаболомического</a:t>
            </a:r>
            <a:r>
              <a:rPr lang="ru-RU" sz="2400" dirty="0">
                <a:solidFill>
                  <a:srgbClr val="C00000"/>
                </a:solidFill>
                <a:latin typeface="Arial" pitchFamily="34" charset="0"/>
                <a:cs typeface="Arial" pitchFamily="34" charset="0"/>
              </a:rPr>
              <a:t> анализа</a:t>
            </a:r>
          </a:p>
        </p:txBody>
      </p:sp>
      <p:sp>
        <p:nvSpPr>
          <p:cNvPr id="18" name="Прямоугольник 3"/>
          <p:cNvSpPr>
            <a:spLocks noChangeArrowheads="1"/>
          </p:cNvSpPr>
          <p:nvPr/>
        </p:nvSpPr>
        <p:spPr bwMode="auto">
          <a:xfrm>
            <a:off x="428625" y="2216688"/>
            <a:ext cx="8215313" cy="708025"/>
          </a:xfrm>
          <a:prstGeom prst="rect">
            <a:avLst/>
          </a:prstGeom>
          <a:noFill/>
          <a:ln w="9525">
            <a:noFill/>
            <a:miter lim="800000"/>
            <a:headEnd/>
            <a:tailEnd/>
          </a:ln>
        </p:spPr>
        <p:txBody>
          <a:bodyPr>
            <a:spAutoFit/>
          </a:bodyPr>
          <a:lstStyle/>
          <a:p>
            <a:r>
              <a:rPr lang="ru-RU" sz="2000" dirty="0">
                <a:latin typeface="Arial" pitchFamily="34" charset="0"/>
                <a:cs typeface="Arial" pitchFamily="34" charset="0"/>
              </a:rPr>
              <a:t>Проект</a:t>
            </a:r>
            <a:r>
              <a:rPr lang="ru-RU" sz="2000" dirty="0">
                <a:solidFill>
                  <a:schemeClr val="bg1"/>
                </a:solidFill>
                <a:latin typeface="Arial" pitchFamily="34" charset="0"/>
                <a:cs typeface="Arial" pitchFamily="34" charset="0"/>
              </a:rPr>
              <a:t> </a:t>
            </a:r>
            <a:r>
              <a:rPr lang="ru-RU" sz="2000" b="1" dirty="0">
                <a:solidFill>
                  <a:srgbClr val="C00000"/>
                </a:solidFill>
                <a:latin typeface="Arial" pitchFamily="34" charset="0"/>
                <a:cs typeface="Arial" pitchFamily="34" charset="0"/>
              </a:rPr>
              <a:t>“</a:t>
            </a:r>
            <a:r>
              <a:rPr lang="ru-RU" sz="2000" b="1" dirty="0" err="1">
                <a:solidFill>
                  <a:srgbClr val="C00000"/>
                </a:solidFill>
                <a:latin typeface="Arial" pitchFamily="34" charset="0"/>
                <a:cs typeface="Arial" pitchFamily="34" charset="0"/>
              </a:rPr>
              <a:t>Метаболом</a:t>
            </a:r>
            <a:r>
              <a:rPr lang="ru-RU" sz="2000" b="1" dirty="0">
                <a:solidFill>
                  <a:srgbClr val="C00000"/>
                </a:solidFill>
                <a:latin typeface="Arial" pitchFamily="34" charset="0"/>
                <a:cs typeface="Arial" pitchFamily="34" charset="0"/>
              </a:rPr>
              <a:t> человека” </a:t>
            </a:r>
            <a:r>
              <a:rPr lang="ru-RU" sz="2000" dirty="0">
                <a:latin typeface="Arial" pitchFamily="34" charset="0"/>
                <a:cs typeface="Arial" pitchFamily="34" charset="0"/>
              </a:rPr>
              <a:t>(</a:t>
            </a:r>
            <a:r>
              <a:rPr lang="ru-RU" sz="2000" dirty="0" err="1">
                <a:latin typeface="Arial" pitchFamily="34" charset="0"/>
                <a:cs typeface="Arial" pitchFamily="34" charset="0"/>
              </a:rPr>
              <a:t>Human</a:t>
            </a:r>
            <a:r>
              <a:rPr lang="ru-RU" sz="2000" dirty="0">
                <a:latin typeface="Arial" pitchFamily="34" charset="0"/>
                <a:cs typeface="Arial" pitchFamily="34" charset="0"/>
              </a:rPr>
              <a:t> </a:t>
            </a:r>
            <a:r>
              <a:rPr lang="ru-RU" sz="2000" dirty="0" err="1">
                <a:latin typeface="Arial" pitchFamily="34" charset="0"/>
                <a:cs typeface="Arial" pitchFamily="34" charset="0"/>
              </a:rPr>
              <a:t>Metabolome</a:t>
            </a:r>
            <a:r>
              <a:rPr lang="ru-RU" sz="2000" dirty="0">
                <a:latin typeface="Arial" pitchFamily="34" charset="0"/>
                <a:cs typeface="Arial" pitchFamily="34" charset="0"/>
              </a:rPr>
              <a:t> </a:t>
            </a:r>
            <a:r>
              <a:rPr lang="ru-RU" sz="2000" dirty="0" err="1">
                <a:latin typeface="Arial" pitchFamily="34" charset="0"/>
                <a:cs typeface="Arial" pitchFamily="34" charset="0"/>
              </a:rPr>
              <a:t>Project</a:t>
            </a:r>
            <a:r>
              <a:rPr lang="ru-RU" sz="2000" dirty="0">
                <a:latin typeface="Arial" pitchFamily="34" charset="0"/>
                <a:cs typeface="Arial" pitchFamily="34" charset="0"/>
              </a:rPr>
              <a:t>) стартовал в Канаде в 2004 году.</a:t>
            </a:r>
          </a:p>
        </p:txBody>
      </p:sp>
      <p:sp>
        <p:nvSpPr>
          <p:cNvPr id="20" name="Прямоугольник 4"/>
          <p:cNvSpPr>
            <a:spLocks noChangeArrowheads="1"/>
          </p:cNvSpPr>
          <p:nvPr/>
        </p:nvSpPr>
        <p:spPr bwMode="auto">
          <a:xfrm>
            <a:off x="428625" y="3410813"/>
            <a:ext cx="7929563" cy="1016000"/>
          </a:xfrm>
          <a:prstGeom prst="rect">
            <a:avLst/>
          </a:prstGeom>
          <a:noFill/>
          <a:ln w="9525">
            <a:noFill/>
            <a:miter lim="800000"/>
            <a:headEnd/>
            <a:tailEnd/>
          </a:ln>
        </p:spPr>
        <p:txBody>
          <a:bodyPr>
            <a:spAutoFit/>
          </a:bodyPr>
          <a:lstStyle/>
          <a:p>
            <a:pPr algn="just">
              <a:defRPr/>
            </a:pPr>
            <a:r>
              <a:rPr lang="ru-RU" sz="2000" b="1" dirty="0" err="1">
                <a:solidFill>
                  <a:srgbClr val="C00000"/>
                </a:solidFill>
                <a:latin typeface="Arial" pitchFamily="34" charset="0"/>
              </a:rPr>
              <a:t>Метаболом</a:t>
            </a:r>
            <a:r>
              <a:rPr lang="ru-RU" sz="2000" dirty="0">
                <a:latin typeface="Arial" pitchFamily="34" charset="0"/>
              </a:rPr>
              <a:t> - метаболический паспорт человека, который представляет все промежуточные и конечные  соединения обмена веществ в организме</a:t>
            </a:r>
          </a:p>
        </p:txBody>
      </p:sp>
      <p:sp>
        <p:nvSpPr>
          <p:cNvPr id="21" name="Подзаголовок 2"/>
          <p:cNvSpPr txBox="1">
            <a:spLocks/>
          </p:cNvSpPr>
          <p:nvPr/>
        </p:nvSpPr>
        <p:spPr bwMode="auto">
          <a:xfrm>
            <a:off x="433136" y="5000625"/>
            <a:ext cx="7911967" cy="1214438"/>
          </a:xfrm>
          <a:prstGeom prst="rect">
            <a:avLst/>
          </a:prstGeom>
          <a:noFill/>
          <a:ln w="9525">
            <a:noFill/>
            <a:miter lim="800000"/>
            <a:headEnd/>
            <a:tailEnd/>
          </a:ln>
        </p:spPr>
        <p:txBody>
          <a:bodyPr/>
          <a:lstStyle/>
          <a:p>
            <a:pPr indent="-342900" eaLnBrk="0" hangingPunct="0">
              <a:defRPr/>
            </a:pPr>
            <a:r>
              <a:rPr lang="ru-RU" sz="2000" b="1" dirty="0" err="1" smtClean="0">
                <a:solidFill>
                  <a:srgbClr val="C00000"/>
                </a:solidFill>
                <a:latin typeface="Arial" pitchFamily="34" charset="0"/>
                <a:cs typeface="Arial" pitchFamily="34" charset="0"/>
              </a:rPr>
              <a:t>Метаболомический</a:t>
            </a:r>
            <a:r>
              <a:rPr lang="ru-RU" sz="2000" b="1" dirty="0" smtClean="0">
                <a:solidFill>
                  <a:srgbClr val="C00000"/>
                </a:solidFill>
                <a:latin typeface="Arial" pitchFamily="34" charset="0"/>
                <a:cs typeface="Arial" pitchFamily="34" charset="0"/>
              </a:rPr>
              <a:t> </a:t>
            </a:r>
            <a:r>
              <a:rPr lang="ru-RU" sz="2000" b="1" dirty="0">
                <a:solidFill>
                  <a:srgbClr val="C00000"/>
                </a:solidFill>
                <a:latin typeface="Arial" pitchFamily="34" charset="0"/>
                <a:cs typeface="Arial" pitchFamily="34" charset="0"/>
              </a:rPr>
              <a:t>анализ</a:t>
            </a:r>
            <a:r>
              <a:rPr lang="ru-RU" sz="2000" b="1" dirty="0" smtClean="0">
                <a:solidFill>
                  <a:schemeClr val="accent6">
                    <a:lumMod val="60000"/>
                    <a:lumOff val="40000"/>
                  </a:schemeClr>
                </a:solidFill>
                <a:latin typeface="Arial" pitchFamily="34" charset="0"/>
                <a:cs typeface="Arial" pitchFamily="34" charset="0"/>
              </a:rPr>
              <a:t>:</a:t>
            </a:r>
            <a:r>
              <a:rPr lang="ru-RU" sz="2000" b="1" dirty="0" smtClean="0">
                <a:latin typeface="Arial" pitchFamily="34" charset="0"/>
                <a:cs typeface="Arial" pitchFamily="34" charset="0"/>
              </a:rPr>
              <a:t>- </a:t>
            </a:r>
            <a:r>
              <a:rPr lang="ru-RU" sz="2000" dirty="0" smtClean="0">
                <a:latin typeface="Arial" pitchFamily="34" charset="0"/>
                <a:cs typeface="Arial" pitchFamily="34" charset="0"/>
              </a:rPr>
              <a:t>характеристика </a:t>
            </a:r>
            <a:r>
              <a:rPr lang="ru-RU" sz="2000" dirty="0" err="1" smtClean="0">
                <a:latin typeface="Arial" pitchFamily="34" charset="0"/>
                <a:cs typeface="Arial" pitchFamily="34" charset="0"/>
              </a:rPr>
              <a:t>субфенотипа</a:t>
            </a:r>
            <a:r>
              <a:rPr lang="ru-RU" sz="2000" dirty="0">
                <a:latin typeface="Arial" pitchFamily="34" charset="0"/>
                <a:cs typeface="Arial" pitchFamily="34" charset="0"/>
              </a:rPr>
              <a:t> </a:t>
            </a:r>
            <a:r>
              <a:rPr lang="ru-RU" sz="2000" dirty="0" smtClean="0">
                <a:latin typeface="Arial" pitchFamily="34" charset="0"/>
                <a:cs typeface="Arial" pitchFamily="34" charset="0"/>
              </a:rPr>
              <a:t>заболеваний</a:t>
            </a:r>
            <a:r>
              <a:rPr lang="ru-RU" sz="2000" dirty="0">
                <a:latin typeface="Arial" pitchFamily="34" charset="0"/>
                <a:cs typeface="Arial" pitchFamily="34" charset="0"/>
              </a:rPr>
              <a:t>, выбор и мониторинг эффективности терапии и предсказание реакции организма на конкретный вид лечения.</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0" y="5857892"/>
            <a:ext cx="9144000" cy="369887"/>
          </a:xfrm>
          <a:prstGeom prst="rect">
            <a:avLst/>
          </a:prstGeom>
          <a:ln>
            <a:noFill/>
          </a:ln>
        </p:spPr>
        <p:txBody>
          <a:bodyPr>
            <a:spAutoFit/>
          </a:bodyPr>
          <a:lstStyle/>
          <a:p>
            <a:pPr algn="ctr">
              <a:defRPr/>
            </a:pPr>
            <a:r>
              <a:rPr lang="ru-RU" dirty="0">
                <a:latin typeface="Arial" charset="0"/>
              </a:rPr>
              <a:t>Блок-схема двухчастотного ТГц спектрометра. </a:t>
            </a:r>
          </a:p>
        </p:txBody>
      </p:sp>
      <p:sp>
        <p:nvSpPr>
          <p:cNvPr id="5" name="Rectangle 4"/>
          <p:cNvSpPr>
            <a:spLocks noChangeArrowheads="1"/>
          </p:cNvSpPr>
          <p:nvPr/>
        </p:nvSpPr>
        <p:spPr bwMode="auto">
          <a:xfrm>
            <a:off x="0" y="0"/>
            <a:ext cx="9144000" cy="1000108"/>
          </a:xfrm>
          <a:prstGeom prst="rect">
            <a:avLst/>
          </a:prstGeom>
          <a:solidFill>
            <a:schemeClr val="accent2">
              <a:lumMod val="50000"/>
            </a:schemeClr>
          </a:solidFill>
          <a:ln w="9525">
            <a:noFill/>
            <a:miter lim="800000"/>
            <a:headEnd/>
            <a:tailEnd/>
          </a:ln>
        </p:spPr>
        <p:txBody>
          <a:bodyPr anchor="ctr">
            <a:noAutofit/>
          </a:bodyPr>
          <a:lstStyle/>
          <a:p>
            <a:pPr algn="just" eaLnBrk="0" hangingPunct="0"/>
            <a:r>
              <a:rPr lang="ru-RU" sz="2400" b="1" dirty="0" smtClean="0">
                <a:solidFill>
                  <a:schemeClr val="bg1"/>
                </a:solidFill>
                <a:ea typeface="Calibri" pitchFamily="34" charset="0"/>
                <a:cs typeface="Arial" pitchFamily="34" charset="0"/>
              </a:rPr>
              <a:t>Двухчастотный </a:t>
            </a:r>
            <a:r>
              <a:rPr lang="ru-RU" sz="2400" b="1" dirty="0">
                <a:solidFill>
                  <a:schemeClr val="bg1"/>
                </a:solidFill>
                <a:ea typeface="Calibri" pitchFamily="34" charset="0"/>
                <a:cs typeface="Arial" pitchFamily="34" charset="0"/>
              </a:rPr>
              <a:t>спектрометр ТГц частотного диапазона для аналитических исследований</a:t>
            </a:r>
            <a:endParaRPr lang="ru-RU" sz="2400" dirty="0">
              <a:solidFill>
                <a:schemeClr val="bg1"/>
              </a:solidFill>
              <a:ea typeface="Calibri" pitchFamily="34" charset="0"/>
              <a:cs typeface="Arial" pitchFamily="34" charset="0"/>
            </a:endParaRPr>
          </a:p>
        </p:txBody>
      </p:sp>
      <p:pic>
        <p:nvPicPr>
          <p:cNvPr id="7" name="Рисунок 6" descr="Figure 1 рус1.tif"/>
          <p:cNvPicPr>
            <a:picLocks noChangeAspect="1"/>
          </p:cNvPicPr>
          <p:nvPr/>
        </p:nvPicPr>
        <p:blipFill>
          <a:blip r:embed="rId2" cstate="print"/>
          <a:stretch>
            <a:fillRect/>
          </a:stretch>
        </p:blipFill>
        <p:spPr>
          <a:xfrm>
            <a:off x="214282" y="1000108"/>
            <a:ext cx="8786842" cy="4881579"/>
          </a:xfrm>
          <a:prstGeom prst="rect">
            <a:avLst/>
          </a:prstGeom>
        </p:spPr>
      </p:pic>
      <p:sp>
        <p:nvSpPr>
          <p:cNvPr id="6" name="Rectangle 1"/>
          <p:cNvSpPr>
            <a:spLocks noChangeArrowheads="1"/>
          </p:cNvSpPr>
          <p:nvPr/>
        </p:nvSpPr>
        <p:spPr bwMode="auto">
          <a:xfrm>
            <a:off x="0" y="6211669"/>
            <a:ext cx="88582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b="0" i="1" u="none" strike="noStrike" cap="none" normalizeH="0" baseline="0" dirty="0" smtClean="0">
                <a:ln>
                  <a:noFill/>
                </a:ln>
                <a:solidFill>
                  <a:srgbClr val="000000"/>
                </a:solidFill>
                <a:effectLst/>
                <a:ea typeface="Calibri" pitchFamily="34" charset="0"/>
                <a:cs typeface="Times New Roman" pitchFamily="18" charset="0"/>
              </a:rPr>
              <a:t>Yablokov, A.A. ; </a:t>
            </a:r>
            <a:r>
              <a:rPr kumimoji="0" lang="en-US" b="0" i="1" u="none" strike="noStrike" cap="none" normalizeH="0" baseline="0" dirty="0" err="1" smtClean="0">
                <a:ln>
                  <a:noFill/>
                </a:ln>
                <a:solidFill>
                  <a:srgbClr val="000000"/>
                </a:solidFill>
                <a:effectLst/>
                <a:ea typeface="Calibri" pitchFamily="34" charset="0"/>
                <a:cs typeface="Times New Roman" pitchFamily="18" charset="0"/>
              </a:rPr>
              <a:t>Anfertev</a:t>
            </a:r>
            <a:r>
              <a:rPr kumimoji="0" lang="en-US" b="0" i="1" u="none" strike="noStrike" cap="none" normalizeH="0" baseline="0" dirty="0" smtClean="0">
                <a:ln>
                  <a:noFill/>
                </a:ln>
                <a:solidFill>
                  <a:srgbClr val="000000"/>
                </a:solidFill>
                <a:effectLst/>
                <a:ea typeface="Calibri" pitchFamily="34" charset="0"/>
                <a:cs typeface="Times New Roman" pitchFamily="18" charset="0"/>
              </a:rPr>
              <a:t>, V.A. ; </a:t>
            </a:r>
            <a:r>
              <a:rPr kumimoji="0" lang="en-US" b="0" i="1" u="none" strike="noStrike" cap="none" normalizeH="0" baseline="0" dirty="0" err="1" smtClean="0">
                <a:ln>
                  <a:noFill/>
                </a:ln>
                <a:solidFill>
                  <a:srgbClr val="000000"/>
                </a:solidFill>
                <a:effectLst/>
                <a:ea typeface="Calibri" pitchFamily="34" charset="0"/>
                <a:cs typeface="Times New Roman" pitchFamily="18" charset="0"/>
              </a:rPr>
              <a:t>Revin</a:t>
            </a:r>
            <a:r>
              <a:rPr kumimoji="0" lang="en-US" b="0" i="1" u="none" strike="noStrike" cap="none" normalizeH="0" baseline="0" dirty="0" smtClean="0">
                <a:ln>
                  <a:noFill/>
                </a:ln>
                <a:solidFill>
                  <a:srgbClr val="000000"/>
                </a:solidFill>
                <a:effectLst/>
                <a:ea typeface="Calibri" pitchFamily="34" charset="0"/>
                <a:cs typeface="Times New Roman" pitchFamily="18" charset="0"/>
              </a:rPr>
              <a:t>, L.S. ; Balakirev, V.Y. ; </a:t>
            </a:r>
            <a:r>
              <a:rPr lang="en-US" i="1" dirty="0" smtClean="0">
                <a:solidFill>
                  <a:srgbClr val="000000"/>
                </a:solidFill>
                <a:ea typeface="Calibri" pitchFamily="34" charset="0"/>
                <a:cs typeface="Times New Roman" pitchFamily="18" charset="0"/>
              </a:rPr>
              <a:t>et </a:t>
            </a:r>
            <a:r>
              <a:rPr kumimoji="0" lang="en-US" b="0" i="1" u="none" strike="noStrike" cap="none" normalizeH="0" baseline="0" dirty="0" smtClean="0">
                <a:ln>
                  <a:noFill/>
                </a:ln>
                <a:solidFill>
                  <a:srgbClr val="000000"/>
                </a:solidFill>
                <a:effectLst/>
                <a:ea typeface="Calibri" pitchFamily="34" charset="0"/>
                <a:cs typeface="Times New Roman" pitchFamily="18" charset="0"/>
              </a:rPr>
              <a:t>// IEEE Transaction on Terahertz Science and Technology, Vol. 5, </a:t>
            </a:r>
            <a:r>
              <a:rPr kumimoji="0" lang="en-US" b="0" i="1" u="none" strike="noStrike" cap="none" normalizeH="0" baseline="0" dirty="0" err="1" smtClean="0">
                <a:ln>
                  <a:noFill/>
                </a:ln>
                <a:solidFill>
                  <a:srgbClr val="000000"/>
                </a:solidFill>
                <a:effectLst/>
                <a:ea typeface="Calibri" pitchFamily="34" charset="0"/>
                <a:cs typeface="Times New Roman" pitchFamily="18" charset="0"/>
              </a:rPr>
              <a:t>Iss</a:t>
            </a:r>
            <a:r>
              <a:rPr kumimoji="0" lang="en-US" b="0" i="1" u="none" strike="noStrike" cap="none" normalizeH="0" baseline="0" dirty="0" smtClean="0">
                <a:ln>
                  <a:noFill/>
                </a:ln>
                <a:solidFill>
                  <a:srgbClr val="000000"/>
                </a:solidFill>
                <a:effectLst/>
                <a:ea typeface="Calibri" pitchFamily="34" charset="0"/>
                <a:cs typeface="Times New Roman" pitchFamily="18" charset="0"/>
              </a:rPr>
              <a:t>. 5, p. 845 - 851 (2015)</a:t>
            </a:r>
            <a:endParaRPr kumimoji="0" lang="en-US" b="0" i="1"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32" y="0"/>
            <a:ext cx="9144032" cy="1000108"/>
          </a:xfrm>
          <a:prstGeom prst="rect">
            <a:avLst/>
          </a:prstGeom>
          <a:solidFill>
            <a:schemeClr val="accent4">
              <a:lumMod val="50000"/>
            </a:schemeClr>
          </a:solidFill>
        </p:spPr>
        <p:txBody>
          <a:bodyPr>
            <a:noAutofit/>
          </a:bodyPr>
          <a:lstStyle/>
          <a:p>
            <a:pPr lvl="0" eaLnBrk="0" fontAlgn="base" hangingPunct="0">
              <a:spcBef>
                <a:spcPct val="0"/>
              </a:spcBef>
              <a:spcAft>
                <a:spcPct val="0"/>
              </a:spcAft>
            </a:pPr>
            <a:r>
              <a:rPr lang="ru-RU" sz="2800" b="1" dirty="0" smtClean="0">
                <a:solidFill>
                  <a:schemeClr val="bg1"/>
                </a:solidFill>
                <a:ea typeface="Calibri" pitchFamily="34" charset="0"/>
                <a:cs typeface="Arial" pitchFamily="34" charset="0"/>
              </a:rPr>
              <a:t>Аналитические приложения ТГц спектрометрии</a:t>
            </a:r>
            <a:endParaRPr lang="ru-RU" sz="2800" b="1" dirty="0" smtClean="0">
              <a:solidFill>
                <a:schemeClr val="bg1"/>
              </a:solidFill>
              <a:cs typeface="Arial" pitchFamily="34" charset="0"/>
            </a:endParaRPr>
          </a:p>
        </p:txBody>
      </p:sp>
      <p:sp>
        <p:nvSpPr>
          <p:cNvPr id="12" name="Прямоугольник 11"/>
          <p:cNvSpPr/>
          <p:nvPr/>
        </p:nvSpPr>
        <p:spPr>
          <a:xfrm>
            <a:off x="571472" y="1357298"/>
            <a:ext cx="8143932" cy="5078313"/>
          </a:xfrm>
          <a:prstGeom prst="rect">
            <a:avLst/>
          </a:prstGeom>
          <a:ln>
            <a:solidFill>
              <a:schemeClr val="accent1"/>
            </a:solidFill>
          </a:ln>
        </p:spPr>
        <p:txBody>
          <a:bodyPr wrap="square">
            <a:spAutoFit/>
          </a:bodyPr>
          <a:lstStyle/>
          <a:p>
            <a:pPr>
              <a:lnSpc>
                <a:spcPct val="150000"/>
              </a:lnSpc>
              <a:buFont typeface="Wingdings" pitchFamily="2" charset="2"/>
              <a:buChar char="ü"/>
            </a:pPr>
            <a:r>
              <a:rPr lang="ru-RU" sz="2400" dirty="0" smtClean="0"/>
              <a:t>Контроль технологических процессов</a:t>
            </a:r>
          </a:p>
          <a:p>
            <a:pPr>
              <a:lnSpc>
                <a:spcPct val="150000"/>
              </a:lnSpc>
              <a:buFont typeface="Wingdings" pitchFamily="2" charset="2"/>
              <a:buChar char="ü"/>
            </a:pPr>
            <a:r>
              <a:rPr lang="ru-RU" sz="2400" dirty="0" smtClean="0"/>
              <a:t>Детектирование и мониторинг естественных составляющих атмосферного воздуха, </a:t>
            </a:r>
          </a:p>
          <a:p>
            <a:pPr>
              <a:lnSpc>
                <a:spcPct val="150000"/>
              </a:lnSpc>
              <a:buFont typeface="Wingdings" pitchFamily="2" charset="2"/>
              <a:buChar char="ü"/>
            </a:pPr>
            <a:r>
              <a:rPr lang="ru-RU" sz="2400" dirty="0" smtClean="0"/>
              <a:t>Детектирование и мониторинг  </a:t>
            </a:r>
            <a:r>
              <a:rPr lang="ru-RU" sz="2400" dirty="0" err="1" smtClean="0"/>
              <a:t>поллютантов</a:t>
            </a:r>
            <a:r>
              <a:rPr lang="ru-RU" sz="2400" dirty="0" smtClean="0"/>
              <a:t> и компонентов взрывчатых и </a:t>
            </a:r>
            <a:r>
              <a:rPr lang="ru-RU" sz="2400" dirty="0" err="1" smtClean="0"/>
              <a:t>общеядовитых</a:t>
            </a:r>
            <a:r>
              <a:rPr lang="ru-RU" sz="2400" dirty="0" smtClean="0"/>
              <a:t> веществ</a:t>
            </a:r>
          </a:p>
          <a:p>
            <a:pPr>
              <a:lnSpc>
                <a:spcPct val="150000"/>
              </a:lnSpc>
              <a:buFont typeface="Wingdings" pitchFamily="2" charset="2"/>
              <a:buChar char="ü"/>
            </a:pPr>
            <a:r>
              <a:rPr lang="ru-RU" sz="2400" dirty="0" smtClean="0"/>
              <a:t>Анализ выдыхаемого воздуха, биологических жидкостей и тканей для медицинской диагностики и контроля лечения</a:t>
            </a:r>
          </a:p>
          <a:p>
            <a:pPr>
              <a:lnSpc>
                <a:spcPct val="150000"/>
              </a:lnSpc>
              <a:buFont typeface="Wingdings" pitchFamily="2" charset="2"/>
              <a:buChar char="ü"/>
            </a:pPr>
            <a:r>
              <a:rPr lang="ru-RU" sz="2400" dirty="0" smtClean="0"/>
              <a:t>Исследования «запахов» тканей для ветеринарии</a:t>
            </a:r>
          </a:p>
          <a:p>
            <a:pPr>
              <a:lnSpc>
                <a:spcPct val="150000"/>
              </a:lnSpc>
              <a:buFont typeface="Wingdings" pitchFamily="2" charset="2"/>
              <a:buChar char="ü"/>
            </a:pPr>
            <a:r>
              <a:rPr lang="ru-RU" sz="2400" dirty="0" smtClean="0"/>
              <a:t>Исследования биологических молекул</a:t>
            </a:r>
            <a:endParaRPr lang="ru-RU" sz="24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Прямоугольник 8"/>
          <p:cNvSpPr/>
          <p:nvPr/>
        </p:nvSpPr>
        <p:spPr>
          <a:xfrm>
            <a:off x="285720" y="0"/>
            <a:ext cx="4507965" cy="523220"/>
          </a:xfrm>
          <a:prstGeom prst="rect">
            <a:avLst/>
          </a:prstGeom>
        </p:spPr>
        <p:txBody>
          <a:bodyPr wrap="none">
            <a:spAutoFit/>
          </a:bodyPr>
          <a:lstStyle/>
          <a:p>
            <a:r>
              <a:rPr lang="ru-RU" sz="2800" b="1" dirty="0" smtClean="0">
                <a:solidFill>
                  <a:schemeClr val="tx2"/>
                </a:solidFill>
                <a:cs typeface="Arial" pitchFamily="34" charset="0"/>
              </a:rPr>
              <a:t>Актуальность. Ветеринария</a:t>
            </a:r>
            <a:endParaRPr lang="ru-RU" sz="2800" b="1" dirty="0">
              <a:solidFill>
                <a:schemeClr val="tx2"/>
              </a:solidFill>
              <a:cs typeface="Arial" pitchFamily="34" charset="0"/>
            </a:endParaRPr>
          </a:p>
        </p:txBody>
      </p:sp>
      <p:sp>
        <p:nvSpPr>
          <p:cNvPr id="5" name="Прямоугольник 4"/>
          <p:cNvSpPr/>
          <p:nvPr/>
        </p:nvSpPr>
        <p:spPr>
          <a:xfrm>
            <a:off x="357158" y="571480"/>
            <a:ext cx="8358246" cy="3000821"/>
          </a:xfrm>
          <a:prstGeom prst="rect">
            <a:avLst/>
          </a:prstGeom>
        </p:spPr>
        <p:txBody>
          <a:bodyPr wrap="square">
            <a:spAutoFit/>
          </a:bodyPr>
          <a:lstStyle/>
          <a:p>
            <a:r>
              <a:rPr lang="ru-RU" sz="2000" b="1" dirty="0" smtClean="0">
                <a:solidFill>
                  <a:srgbClr val="7030A0"/>
                </a:solidFill>
              </a:rPr>
              <a:t>Анализ выдыхаемого воздуха в ветеринарии </a:t>
            </a:r>
            <a:endParaRPr lang="ru-RU" sz="2000" dirty="0" smtClean="0">
              <a:solidFill>
                <a:srgbClr val="7030A0"/>
              </a:solidFill>
            </a:endParaRPr>
          </a:p>
          <a:p>
            <a:pPr>
              <a:spcBef>
                <a:spcPts val="600"/>
              </a:spcBef>
              <a:spcAft>
                <a:spcPts val="600"/>
              </a:spcAft>
            </a:pPr>
            <a:r>
              <a:rPr lang="ru-RU" b="1" u="sng" dirty="0" err="1" smtClean="0"/>
              <a:t>Ацетонемия</a:t>
            </a:r>
            <a:r>
              <a:rPr lang="ru-RU" b="1" u="sng" dirty="0" smtClean="0"/>
              <a:t> крупного рогатого скота </a:t>
            </a:r>
            <a:r>
              <a:rPr lang="ru-RU" dirty="0" smtClean="0"/>
              <a:t>– характеризуется глубоким нарушением обмена веществ, ацидозом, накоплением в тканях и крови кетоновых тел, выделением ацетона с выдыхаемым воздухом, мочой, молоком. Часто приводит к гибели животных.</a:t>
            </a:r>
          </a:p>
          <a:p>
            <a:pPr>
              <a:spcBef>
                <a:spcPts val="600"/>
              </a:spcBef>
              <a:spcAft>
                <a:spcPts val="600"/>
              </a:spcAft>
            </a:pPr>
            <a:r>
              <a:rPr lang="ru-RU" b="1" u="sng" dirty="0" err="1" smtClean="0"/>
              <a:t>Кетоз</a:t>
            </a:r>
            <a:r>
              <a:rPr lang="ru-RU" b="1" u="sng" dirty="0" smtClean="0"/>
              <a:t> суягных овец </a:t>
            </a:r>
            <a:r>
              <a:rPr lang="ru-RU" dirty="0" smtClean="0"/>
              <a:t>- болезнь суягных овец, сопровождающаяся глубоким нарушением белкового, углеводного и жирового обмена, накоплением в тканях, крови и моче кетоновых тел.</a:t>
            </a:r>
          </a:p>
          <a:p>
            <a:pPr>
              <a:spcBef>
                <a:spcPts val="600"/>
              </a:spcBef>
              <a:spcAft>
                <a:spcPts val="600"/>
              </a:spcAft>
            </a:pPr>
            <a:r>
              <a:rPr lang="ru-RU" b="1" dirty="0" smtClean="0">
                <a:solidFill>
                  <a:srgbClr val="C00000"/>
                </a:solidFill>
              </a:rPr>
              <a:t>Диагностика – в том числе, определение ацетона в выдыхаемом воздухе</a:t>
            </a:r>
            <a:endParaRPr lang="ru-RU" b="1" dirty="0">
              <a:solidFill>
                <a:srgbClr val="C00000"/>
              </a:solidFill>
            </a:endParaRPr>
          </a:p>
        </p:txBody>
      </p:sp>
      <p:pic>
        <p:nvPicPr>
          <p:cNvPr id="886786" name="Picture 2" descr="Картинки по запросу овцы картинки"/>
          <p:cNvPicPr>
            <a:picLocks noChangeAspect="1" noChangeArrowheads="1"/>
          </p:cNvPicPr>
          <p:nvPr/>
        </p:nvPicPr>
        <p:blipFill>
          <a:blip r:embed="rId3" cstate="print"/>
          <a:srcRect/>
          <a:stretch>
            <a:fillRect/>
          </a:stretch>
        </p:blipFill>
        <p:spPr bwMode="auto">
          <a:xfrm>
            <a:off x="5143504" y="3786190"/>
            <a:ext cx="3750495" cy="2857520"/>
          </a:xfrm>
          <a:prstGeom prst="rect">
            <a:avLst/>
          </a:prstGeom>
          <a:noFill/>
        </p:spPr>
      </p:pic>
      <p:pic>
        <p:nvPicPr>
          <p:cNvPr id="886788" name="Picture 4" descr="Похожее изображение"/>
          <p:cNvPicPr>
            <a:picLocks noChangeAspect="1" noChangeArrowheads="1"/>
          </p:cNvPicPr>
          <p:nvPr/>
        </p:nvPicPr>
        <p:blipFill>
          <a:blip r:embed="rId4" cstate="print"/>
          <a:srcRect/>
          <a:stretch>
            <a:fillRect/>
          </a:stretch>
        </p:blipFill>
        <p:spPr bwMode="auto">
          <a:xfrm>
            <a:off x="428596" y="3714752"/>
            <a:ext cx="4000475" cy="3000356"/>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Прямоугольник 8"/>
          <p:cNvSpPr/>
          <p:nvPr/>
        </p:nvSpPr>
        <p:spPr>
          <a:xfrm>
            <a:off x="-32" y="0"/>
            <a:ext cx="9157700" cy="523220"/>
          </a:xfrm>
          <a:prstGeom prst="rect">
            <a:avLst/>
          </a:prstGeom>
        </p:spPr>
        <p:txBody>
          <a:bodyPr wrap="none">
            <a:spAutoFit/>
          </a:bodyPr>
          <a:lstStyle/>
          <a:p>
            <a:r>
              <a:rPr lang="ru-RU" sz="2800" b="1" dirty="0" smtClean="0">
                <a:solidFill>
                  <a:schemeClr val="tx2"/>
                </a:solidFill>
                <a:cs typeface="Arial" pitchFamily="34" charset="0"/>
              </a:rPr>
              <a:t>Актуальность. Грибковые поражения зерновых культур</a:t>
            </a:r>
            <a:endParaRPr lang="ru-RU" sz="2800" b="1" dirty="0">
              <a:solidFill>
                <a:schemeClr val="tx2"/>
              </a:solidFill>
              <a:cs typeface="Arial" pitchFamily="34" charset="0"/>
            </a:endParaRPr>
          </a:p>
        </p:txBody>
      </p:sp>
      <p:pic>
        <p:nvPicPr>
          <p:cNvPr id="881666" name="Picture 2" descr="http://molbiol.ru/w/images/thumb/5/57/Zr2tb_051.jpg/600px-Zr2tb_051.jpg"/>
          <p:cNvPicPr>
            <a:picLocks noChangeAspect="1" noChangeArrowheads="1"/>
          </p:cNvPicPr>
          <p:nvPr/>
        </p:nvPicPr>
        <p:blipFill>
          <a:blip r:embed="rId3" cstate="print"/>
          <a:srcRect/>
          <a:stretch>
            <a:fillRect/>
          </a:stretch>
        </p:blipFill>
        <p:spPr bwMode="auto">
          <a:xfrm>
            <a:off x="681399" y="642918"/>
            <a:ext cx="2737248" cy="3143272"/>
          </a:xfrm>
          <a:prstGeom prst="rect">
            <a:avLst/>
          </a:prstGeom>
          <a:noFill/>
        </p:spPr>
      </p:pic>
      <p:sp>
        <p:nvSpPr>
          <p:cNvPr id="5" name="TextBox 4"/>
          <p:cNvSpPr txBox="1"/>
          <p:nvPr/>
        </p:nvSpPr>
        <p:spPr>
          <a:xfrm>
            <a:off x="500034" y="3929066"/>
            <a:ext cx="3071834" cy="1200329"/>
          </a:xfrm>
          <a:prstGeom prst="rect">
            <a:avLst/>
          </a:prstGeom>
          <a:noFill/>
        </p:spPr>
        <p:txBody>
          <a:bodyPr wrap="square" rtlCol="0">
            <a:spAutoFit/>
          </a:bodyPr>
          <a:lstStyle/>
          <a:p>
            <a:r>
              <a:rPr lang="ru-RU" b="1" dirty="0" smtClean="0"/>
              <a:t>Пузырчатая головня кукурузы</a:t>
            </a:r>
            <a:r>
              <a:rPr lang="ru-RU" dirty="0" smtClean="0"/>
              <a:t> (возбудитель - </a:t>
            </a:r>
            <a:r>
              <a:rPr lang="ru-RU" dirty="0" err="1" smtClean="0"/>
              <a:t>Ustilago</a:t>
            </a:r>
            <a:r>
              <a:rPr lang="ru-RU" dirty="0" smtClean="0"/>
              <a:t> </a:t>
            </a:r>
            <a:r>
              <a:rPr lang="ru-RU" dirty="0" err="1" smtClean="0"/>
              <a:t>maydis</a:t>
            </a:r>
            <a:r>
              <a:rPr lang="ru-RU" dirty="0" smtClean="0"/>
              <a:t>): пораженный початок.</a:t>
            </a:r>
            <a:endParaRPr lang="ru-RU" dirty="0"/>
          </a:p>
        </p:txBody>
      </p:sp>
      <p:sp>
        <p:nvSpPr>
          <p:cNvPr id="6" name="Прямоугольник 5"/>
          <p:cNvSpPr/>
          <p:nvPr/>
        </p:nvSpPr>
        <p:spPr>
          <a:xfrm>
            <a:off x="428596" y="5506066"/>
            <a:ext cx="8429684" cy="923330"/>
          </a:xfrm>
          <a:prstGeom prst="rect">
            <a:avLst/>
          </a:prstGeom>
          <a:ln>
            <a:solidFill>
              <a:srgbClr val="FF0000"/>
            </a:solidFill>
          </a:ln>
        </p:spPr>
        <p:txBody>
          <a:bodyPr wrap="square">
            <a:spAutoFit/>
          </a:bodyPr>
          <a:lstStyle/>
          <a:p>
            <a:r>
              <a:rPr lang="ru-RU" dirty="0" smtClean="0"/>
              <a:t>Отдельные споры возбудителя </a:t>
            </a:r>
            <a:r>
              <a:rPr lang="ru-RU" i="1" dirty="0" smtClean="0"/>
              <a:t>твердой головни пшеницы</a:t>
            </a:r>
            <a:r>
              <a:rPr lang="ru-RU" dirty="0" smtClean="0"/>
              <a:t> (</a:t>
            </a:r>
            <a:r>
              <a:rPr lang="ru-RU" dirty="0" err="1" smtClean="0"/>
              <a:t>Tilletia</a:t>
            </a:r>
            <a:r>
              <a:rPr lang="ru-RU" dirty="0" smtClean="0"/>
              <a:t> </a:t>
            </a:r>
            <a:r>
              <a:rPr lang="ru-RU" dirty="0" err="1" smtClean="0"/>
              <a:t>levis</a:t>
            </a:r>
            <a:r>
              <a:rPr lang="ru-RU" dirty="0" smtClean="0"/>
              <a:t>) сохраняют жизнеспособность на протяжении 25 лет, а споры возбудителя </a:t>
            </a:r>
            <a:r>
              <a:rPr lang="ru-RU" i="1" dirty="0" smtClean="0"/>
              <a:t>твердой головни ячменя</a:t>
            </a:r>
            <a:r>
              <a:rPr lang="ru-RU" dirty="0" smtClean="0"/>
              <a:t> (</a:t>
            </a:r>
            <a:r>
              <a:rPr lang="ru-RU" dirty="0" err="1" smtClean="0"/>
              <a:t>Ustilage</a:t>
            </a:r>
            <a:r>
              <a:rPr lang="ru-RU" dirty="0" smtClean="0"/>
              <a:t> </a:t>
            </a:r>
            <a:r>
              <a:rPr lang="ru-RU" dirty="0" err="1" smtClean="0"/>
              <a:t>hordei</a:t>
            </a:r>
            <a:r>
              <a:rPr lang="ru-RU" dirty="0" smtClean="0"/>
              <a:t>) — на протяжении 23 лет.</a:t>
            </a:r>
            <a:endParaRPr lang="ru-RU" dirty="0"/>
          </a:p>
        </p:txBody>
      </p:sp>
      <p:pic>
        <p:nvPicPr>
          <p:cNvPr id="881670" name="Picture 6" descr="http://www.adventus.info/medicine/flora/images/275-1.jpg"/>
          <p:cNvPicPr>
            <a:picLocks noChangeAspect="1" noChangeArrowheads="1"/>
          </p:cNvPicPr>
          <p:nvPr/>
        </p:nvPicPr>
        <p:blipFill>
          <a:blip r:embed="rId4" cstate="print"/>
          <a:srcRect/>
          <a:stretch>
            <a:fillRect/>
          </a:stretch>
        </p:blipFill>
        <p:spPr bwMode="auto">
          <a:xfrm>
            <a:off x="3643306" y="928670"/>
            <a:ext cx="2162175" cy="2571751"/>
          </a:xfrm>
          <a:prstGeom prst="rect">
            <a:avLst/>
          </a:prstGeom>
          <a:noFill/>
        </p:spPr>
      </p:pic>
      <p:sp>
        <p:nvSpPr>
          <p:cNvPr id="10" name="Прямоугольник 9"/>
          <p:cNvSpPr/>
          <p:nvPr/>
        </p:nvSpPr>
        <p:spPr>
          <a:xfrm>
            <a:off x="3643306" y="3929066"/>
            <a:ext cx="2571768" cy="923330"/>
          </a:xfrm>
          <a:prstGeom prst="rect">
            <a:avLst/>
          </a:prstGeom>
        </p:spPr>
        <p:txBody>
          <a:bodyPr wrap="square">
            <a:spAutoFit/>
          </a:bodyPr>
          <a:lstStyle/>
          <a:p>
            <a:r>
              <a:rPr lang="vi-VN" b="1" dirty="0" smtClean="0"/>
              <a:t>Спорынья́</a:t>
            </a:r>
            <a:r>
              <a:rPr lang="vi-VN" dirty="0" smtClean="0"/>
              <a:t>, или </a:t>
            </a:r>
            <a:r>
              <a:rPr lang="vi-VN" b="1" dirty="0" smtClean="0"/>
              <a:t>ма́точные ро́жки</a:t>
            </a:r>
            <a:r>
              <a:rPr lang="ru-RU" b="1" dirty="0" smtClean="0"/>
              <a:t> (</a:t>
            </a:r>
            <a:r>
              <a:rPr lang="en-US" dirty="0" err="1" smtClean="0"/>
              <a:t>Claviceps</a:t>
            </a:r>
            <a:r>
              <a:rPr lang="ru-RU" b="1" dirty="0" smtClean="0"/>
              <a:t>)</a:t>
            </a:r>
            <a:endParaRPr lang="ru-RU" dirty="0"/>
          </a:p>
        </p:txBody>
      </p:sp>
      <p:pic>
        <p:nvPicPr>
          <p:cNvPr id="881672" name="Picture 8" descr="Картинки по запросу фузариоз"/>
          <p:cNvPicPr>
            <a:picLocks noChangeAspect="1" noChangeArrowheads="1"/>
          </p:cNvPicPr>
          <p:nvPr/>
        </p:nvPicPr>
        <p:blipFill>
          <a:blip r:embed="rId5" cstate="print"/>
          <a:srcRect/>
          <a:stretch>
            <a:fillRect/>
          </a:stretch>
        </p:blipFill>
        <p:spPr bwMode="auto">
          <a:xfrm>
            <a:off x="6000760" y="928670"/>
            <a:ext cx="2858413" cy="2143140"/>
          </a:xfrm>
          <a:prstGeom prst="rect">
            <a:avLst/>
          </a:prstGeom>
          <a:noFill/>
        </p:spPr>
      </p:pic>
      <p:sp>
        <p:nvSpPr>
          <p:cNvPr id="11" name="Прямоугольник 10"/>
          <p:cNvSpPr/>
          <p:nvPr/>
        </p:nvSpPr>
        <p:spPr>
          <a:xfrm>
            <a:off x="6143636" y="3286124"/>
            <a:ext cx="2786082" cy="2031325"/>
          </a:xfrm>
          <a:prstGeom prst="rect">
            <a:avLst/>
          </a:prstGeom>
        </p:spPr>
        <p:txBody>
          <a:bodyPr wrap="square">
            <a:spAutoFit/>
          </a:bodyPr>
          <a:lstStyle/>
          <a:p>
            <a:r>
              <a:rPr lang="ru-RU" dirty="0" smtClean="0"/>
              <a:t>Типичное поражение фузариозом: на колосковых чешуйках колоса появляется розово-оранжевый налет мицелия, затем – бледно-розовое спороношение</a:t>
            </a:r>
            <a:endParaRPr lang="ru-RU"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357158" y="714355"/>
          <a:ext cx="8358245" cy="5899370"/>
        </p:xfrm>
        <a:graphic>
          <a:graphicData uri="http://schemas.openxmlformats.org/drawingml/2006/table">
            <a:tbl>
              <a:tblPr/>
              <a:tblGrid>
                <a:gridCol w="3313256"/>
                <a:gridCol w="3544792"/>
                <a:gridCol w="1500197"/>
              </a:tblGrid>
              <a:tr h="490202">
                <a:tc>
                  <a:txBody>
                    <a:bodyPr/>
                    <a:lstStyle/>
                    <a:p>
                      <a:pPr algn="ctr">
                        <a:lnSpc>
                          <a:spcPct val="100000"/>
                        </a:lnSpc>
                        <a:spcAft>
                          <a:spcPts val="0"/>
                        </a:spcAft>
                      </a:pPr>
                      <a:r>
                        <a:rPr lang="ru-RU" sz="2000" b="1" dirty="0">
                          <a:solidFill>
                            <a:srgbClr val="7030A0"/>
                          </a:solidFill>
                          <a:latin typeface="+mn-lt"/>
                          <a:ea typeface="Calibri"/>
                          <a:cs typeface="Times New Roman"/>
                        </a:rPr>
                        <a:t>Грибы</a:t>
                      </a:r>
                    </a:p>
                  </a:txBody>
                  <a:tcPr marL="55026" marR="55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2000" b="1" dirty="0">
                          <a:solidFill>
                            <a:srgbClr val="7030A0"/>
                          </a:solidFill>
                          <a:latin typeface="+mn-lt"/>
                          <a:ea typeface="Calibri"/>
                          <a:cs typeface="Times New Roman"/>
                        </a:rPr>
                        <a:t>Степень заражения, токсины</a:t>
                      </a:r>
                    </a:p>
                  </a:txBody>
                  <a:tcPr marL="55026" marR="55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2000" b="1" dirty="0">
                          <a:solidFill>
                            <a:srgbClr val="7030A0"/>
                          </a:solidFill>
                          <a:latin typeface="+mn-lt"/>
                          <a:ea typeface="Calibri"/>
                          <a:cs typeface="Times New Roman"/>
                        </a:rPr>
                        <a:t>запах</a:t>
                      </a:r>
                    </a:p>
                  </a:txBody>
                  <a:tcPr marL="55026" marR="55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1586">
                <a:tc>
                  <a:txBody>
                    <a:bodyPr/>
                    <a:lstStyle/>
                    <a:p>
                      <a:pPr>
                        <a:lnSpc>
                          <a:spcPct val="100000"/>
                        </a:lnSpc>
                        <a:spcAft>
                          <a:spcPts val="0"/>
                        </a:spcAft>
                      </a:pPr>
                      <a:r>
                        <a:rPr lang="ru-RU" sz="1600" b="1" dirty="0">
                          <a:solidFill>
                            <a:srgbClr val="7030A0"/>
                          </a:solidFill>
                          <a:latin typeface="+mn-lt"/>
                          <a:ea typeface="Calibri"/>
                          <a:cs typeface="Times New Roman"/>
                        </a:rPr>
                        <a:t>Головня</a:t>
                      </a:r>
                      <a:r>
                        <a:rPr lang="ru-RU" sz="1600" dirty="0">
                          <a:solidFill>
                            <a:srgbClr val="000000"/>
                          </a:solidFill>
                          <a:latin typeface="+mn-lt"/>
                          <a:ea typeface="Calibri"/>
                          <a:cs typeface="Times New Roman"/>
                        </a:rPr>
                        <a:t> (Известно около 1000 видов головневых грибов</a:t>
                      </a:r>
                      <a:r>
                        <a:rPr lang="ru-RU" sz="1600" dirty="0">
                          <a:latin typeface="+mn-lt"/>
                          <a:ea typeface="Calibri"/>
                          <a:cs typeface="Times New Roman"/>
                        </a:rPr>
                        <a:t>, на территории стран СНГ 300 видов)</a:t>
                      </a:r>
                    </a:p>
                    <a:p>
                      <a:pPr>
                        <a:lnSpc>
                          <a:spcPct val="100000"/>
                        </a:lnSpc>
                        <a:spcAft>
                          <a:spcPts val="0"/>
                        </a:spcAft>
                      </a:pPr>
                      <a:r>
                        <a:rPr lang="ru-RU" sz="1600" dirty="0">
                          <a:solidFill>
                            <a:srgbClr val="000000"/>
                          </a:solidFill>
                          <a:latin typeface="+mn-lt"/>
                          <a:ea typeface="Calibri"/>
                          <a:cs typeface="Times New Roman"/>
                        </a:rPr>
                        <a:t>твердая головня  (</a:t>
                      </a:r>
                      <a:r>
                        <a:rPr lang="ru-RU" sz="1600" i="1" dirty="0" err="1">
                          <a:solidFill>
                            <a:srgbClr val="000000"/>
                          </a:solidFill>
                          <a:latin typeface="+mn-lt"/>
                          <a:ea typeface="Calibri"/>
                          <a:cs typeface="Times New Roman"/>
                        </a:rPr>
                        <a:t>Tilletia</a:t>
                      </a:r>
                      <a:r>
                        <a:rPr lang="ru-RU" sz="1600" i="1" dirty="0">
                          <a:solidFill>
                            <a:srgbClr val="000000"/>
                          </a:solidFill>
                          <a:latin typeface="+mn-lt"/>
                          <a:ea typeface="Calibri"/>
                          <a:cs typeface="Times New Roman"/>
                        </a:rPr>
                        <a:t> </a:t>
                      </a:r>
                      <a:r>
                        <a:rPr lang="ru-RU" sz="1600" i="1" dirty="0" err="1">
                          <a:solidFill>
                            <a:srgbClr val="000000"/>
                          </a:solidFill>
                          <a:latin typeface="+mn-lt"/>
                          <a:ea typeface="Calibri"/>
                          <a:cs typeface="Times New Roman"/>
                        </a:rPr>
                        <a:t>levis</a:t>
                      </a:r>
                      <a:r>
                        <a:rPr lang="ru-RU" sz="1600" dirty="0">
                          <a:solidFill>
                            <a:srgbClr val="000000"/>
                          </a:solidFill>
                          <a:latin typeface="+mn-lt"/>
                          <a:ea typeface="Calibri"/>
                          <a:cs typeface="Times New Roman"/>
                        </a:rPr>
                        <a:t> и </a:t>
                      </a:r>
                      <a:r>
                        <a:rPr lang="ru-RU" sz="1600" i="1" dirty="0">
                          <a:solidFill>
                            <a:srgbClr val="000000"/>
                          </a:solidFill>
                          <a:latin typeface="+mn-lt"/>
                          <a:ea typeface="Calibri"/>
                          <a:cs typeface="Times New Roman"/>
                        </a:rPr>
                        <a:t>T. </a:t>
                      </a:r>
                      <a:r>
                        <a:rPr lang="ru-RU" sz="1600" i="1" dirty="0" err="1">
                          <a:solidFill>
                            <a:srgbClr val="000000"/>
                          </a:solidFill>
                          <a:latin typeface="+mn-lt"/>
                          <a:ea typeface="Calibri"/>
                          <a:cs typeface="Times New Roman"/>
                        </a:rPr>
                        <a:t>caries</a:t>
                      </a:r>
                      <a:r>
                        <a:rPr lang="ru-RU" sz="1600" dirty="0">
                          <a:solidFill>
                            <a:srgbClr val="000000"/>
                          </a:solidFill>
                          <a:latin typeface="+mn-lt"/>
                          <a:ea typeface="Calibri"/>
                          <a:cs typeface="Times New Roman"/>
                        </a:rPr>
                        <a:t> на пшенице, </a:t>
                      </a:r>
                      <a:r>
                        <a:rPr lang="ru-RU" sz="1600" i="1" dirty="0" err="1">
                          <a:solidFill>
                            <a:srgbClr val="000000"/>
                          </a:solidFill>
                          <a:latin typeface="+mn-lt"/>
                          <a:ea typeface="Calibri"/>
                          <a:cs typeface="Times New Roman"/>
                        </a:rPr>
                        <a:t>Ustilago</a:t>
                      </a:r>
                      <a:r>
                        <a:rPr lang="ru-RU" sz="1600" i="1" dirty="0">
                          <a:solidFill>
                            <a:srgbClr val="000000"/>
                          </a:solidFill>
                          <a:latin typeface="+mn-lt"/>
                          <a:ea typeface="Calibri"/>
                          <a:cs typeface="Times New Roman"/>
                        </a:rPr>
                        <a:t> </a:t>
                      </a:r>
                      <a:r>
                        <a:rPr lang="ru-RU" sz="1600" i="1" dirty="0" err="1">
                          <a:solidFill>
                            <a:srgbClr val="000000"/>
                          </a:solidFill>
                          <a:latin typeface="+mn-lt"/>
                          <a:ea typeface="Calibri"/>
                          <a:cs typeface="Times New Roman"/>
                        </a:rPr>
                        <a:t>hordei</a:t>
                      </a:r>
                      <a:r>
                        <a:rPr lang="ru-RU" sz="1600" dirty="0">
                          <a:solidFill>
                            <a:srgbClr val="000000"/>
                          </a:solidFill>
                          <a:latin typeface="+mn-lt"/>
                          <a:ea typeface="Calibri"/>
                          <a:cs typeface="Times New Roman"/>
                        </a:rPr>
                        <a:t> на ячмене)</a:t>
                      </a:r>
                      <a:endParaRPr lang="ru-RU" sz="1600" dirty="0">
                        <a:latin typeface="+mn-lt"/>
                        <a:ea typeface="Calibri"/>
                        <a:cs typeface="Times New Roman"/>
                      </a:endParaRPr>
                    </a:p>
                  </a:txBody>
                  <a:tcPr marL="55026" marR="55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600" dirty="0">
                          <a:latin typeface="+mn-lt"/>
                          <a:ea typeface="Calibri"/>
                          <a:cs typeface="Times New Roman"/>
                        </a:rPr>
                        <a:t>п</a:t>
                      </a:r>
                      <a:r>
                        <a:rPr lang="ru-RU" sz="1600" dirty="0">
                          <a:solidFill>
                            <a:srgbClr val="000000"/>
                          </a:solidFill>
                          <a:latin typeface="+mn-lt"/>
                          <a:ea typeface="Calibri"/>
                          <a:cs typeface="Times New Roman"/>
                        </a:rPr>
                        <a:t>ри нагрузке более 1000 спор на 1 зерновку</a:t>
                      </a:r>
                      <a:endParaRPr lang="ru-RU" sz="1600" dirty="0">
                        <a:latin typeface="+mn-lt"/>
                        <a:ea typeface="Calibri"/>
                        <a:cs typeface="Times New Roman"/>
                      </a:endParaRPr>
                    </a:p>
                  </a:txBody>
                  <a:tcPr marL="55026" marR="55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600">
                          <a:solidFill>
                            <a:srgbClr val="000000"/>
                          </a:solidFill>
                          <a:latin typeface="+mn-lt"/>
                          <a:ea typeface="Calibri"/>
                          <a:cs typeface="Times New Roman"/>
                        </a:rPr>
                        <a:t>триметиламин (явный селедочный запах)</a:t>
                      </a:r>
                      <a:endParaRPr lang="ru-RU" sz="1600">
                        <a:latin typeface="+mn-lt"/>
                        <a:ea typeface="Calibri"/>
                        <a:cs typeface="Times New Roman"/>
                      </a:endParaRPr>
                    </a:p>
                  </a:txBody>
                  <a:tcPr marL="55026" marR="55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0607">
                <a:tc>
                  <a:txBody>
                    <a:bodyPr/>
                    <a:lstStyle/>
                    <a:p>
                      <a:pPr>
                        <a:lnSpc>
                          <a:spcPct val="100000"/>
                        </a:lnSpc>
                        <a:spcAft>
                          <a:spcPts val="0"/>
                        </a:spcAft>
                      </a:pPr>
                      <a:r>
                        <a:rPr lang="ru-RU" sz="1600" b="1" dirty="0">
                          <a:solidFill>
                            <a:srgbClr val="7030A0"/>
                          </a:solidFill>
                          <a:latin typeface="+mn-lt"/>
                          <a:ea typeface="Calibri"/>
                          <a:cs typeface="Times New Roman"/>
                        </a:rPr>
                        <a:t>Спорынья</a:t>
                      </a:r>
                    </a:p>
                    <a:p>
                      <a:pPr>
                        <a:lnSpc>
                          <a:spcPct val="100000"/>
                        </a:lnSpc>
                        <a:spcAft>
                          <a:spcPts val="0"/>
                        </a:spcAft>
                      </a:pPr>
                      <a:r>
                        <a:rPr lang="ru-RU" sz="1600" dirty="0">
                          <a:solidFill>
                            <a:srgbClr val="222222"/>
                          </a:solidFill>
                          <a:latin typeface="+mn-lt"/>
                          <a:ea typeface="Times New Roman"/>
                          <a:cs typeface="Times New Roman"/>
                        </a:rPr>
                        <a:t> Около 50 видов, в том числе:</a:t>
                      </a:r>
                      <a:endParaRPr lang="ru-RU" sz="1600" dirty="0">
                        <a:latin typeface="+mn-lt"/>
                        <a:ea typeface="Calibri"/>
                        <a:cs typeface="Times New Roman"/>
                      </a:endParaRPr>
                    </a:p>
                    <a:p>
                      <a:pPr marL="342900" lvl="0" indent="-342900">
                        <a:lnSpc>
                          <a:spcPct val="100000"/>
                        </a:lnSpc>
                        <a:spcAft>
                          <a:spcPts val="0"/>
                        </a:spcAft>
                        <a:buSzPts val="1000"/>
                        <a:buFont typeface="Symbol"/>
                        <a:buChar char=""/>
                        <a:tabLst>
                          <a:tab pos="457200" algn="l"/>
                        </a:tabLst>
                      </a:pPr>
                      <a:r>
                        <a:rPr lang="ru-RU" sz="1600" i="1" dirty="0" err="1">
                          <a:solidFill>
                            <a:srgbClr val="222222"/>
                          </a:solidFill>
                          <a:latin typeface="+mn-lt"/>
                          <a:ea typeface="Times New Roman"/>
                          <a:cs typeface="Times New Roman"/>
                        </a:rPr>
                        <a:t>Claviceps</a:t>
                      </a:r>
                      <a:r>
                        <a:rPr lang="ru-RU" sz="1600" i="1" dirty="0">
                          <a:solidFill>
                            <a:srgbClr val="222222"/>
                          </a:solidFill>
                          <a:latin typeface="+mn-lt"/>
                          <a:ea typeface="Times New Roman"/>
                          <a:cs typeface="Times New Roman"/>
                        </a:rPr>
                        <a:t> </a:t>
                      </a:r>
                      <a:r>
                        <a:rPr lang="ru-RU" sz="1600" i="1" dirty="0" err="1">
                          <a:solidFill>
                            <a:srgbClr val="222222"/>
                          </a:solidFill>
                          <a:latin typeface="+mn-lt"/>
                          <a:ea typeface="Times New Roman"/>
                          <a:cs typeface="Times New Roman"/>
                        </a:rPr>
                        <a:t>africana</a:t>
                      </a:r>
                      <a:endParaRPr lang="ru-RU" sz="1600" dirty="0">
                        <a:latin typeface="+mn-lt"/>
                        <a:ea typeface="Calibri"/>
                        <a:cs typeface="Times New Roman"/>
                      </a:endParaRPr>
                    </a:p>
                    <a:p>
                      <a:pPr marL="342900" lvl="0" indent="-342900">
                        <a:lnSpc>
                          <a:spcPct val="100000"/>
                        </a:lnSpc>
                        <a:spcAft>
                          <a:spcPts val="0"/>
                        </a:spcAft>
                        <a:buSzPts val="1000"/>
                        <a:buFont typeface="Symbol"/>
                        <a:buChar char=""/>
                        <a:tabLst>
                          <a:tab pos="457200" algn="l"/>
                        </a:tabLst>
                      </a:pPr>
                      <a:r>
                        <a:rPr lang="ru-RU" sz="1600" i="1" dirty="0" err="1">
                          <a:solidFill>
                            <a:srgbClr val="222222"/>
                          </a:solidFill>
                          <a:latin typeface="+mn-lt"/>
                          <a:ea typeface="Times New Roman"/>
                          <a:cs typeface="Times New Roman"/>
                        </a:rPr>
                        <a:t>Claviceps</a:t>
                      </a:r>
                      <a:r>
                        <a:rPr lang="ru-RU" sz="1600" i="1" dirty="0">
                          <a:solidFill>
                            <a:srgbClr val="222222"/>
                          </a:solidFill>
                          <a:latin typeface="+mn-lt"/>
                          <a:ea typeface="Times New Roman"/>
                          <a:cs typeface="Times New Roman"/>
                        </a:rPr>
                        <a:t> </a:t>
                      </a:r>
                      <a:r>
                        <a:rPr lang="ru-RU" sz="1600" i="1" dirty="0" err="1">
                          <a:solidFill>
                            <a:srgbClr val="222222"/>
                          </a:solidFill>
                          <a:latin typeface="+mn-lt"/>
                          <a:ea typeface="Times New Roman"/>
                          <a:cs typeface="Times New Roman"/>
                        </a:rPr>
                        <a:t>fusiformis</a:t>
                      </a:r>
                      <a:endParaRPr lang="ru-RU" sz="1600" dirty="0">
                        <a:latin typeface="+mn-lt"/>
                        <a:ea typeface="Calibri"/>
                        <a:cs typeface="Times New Roman"/>
                      </a:endParaRPr>
                    </a:p>
                    <a:p>
                      <a:pPr marL="342900" lvl="0" indent="-342900">
                        <a:lnSpc>
                          <a:spcPct val="100000"/>
                        </a:lnSpc>
                        <a:spcAft>
                          <a:spcPts val="0"/>
                        </a:spcAft>
                        <a:buSzPts val="1000"/>
                        <a:buFont typeface="Symbol"/>
                        <a:buChar char=""/>
                        <a:tabLst>
                          <a:tab pos="457200" algn="l"/>
                        </a:tabLst>
                      </a:pPr>
                      <a:r>
                        <a:rPr lang="ru-RU" sz="1600" i="1" dirty="0" err="1">
                          <a:solidFill>
                            <a:srgbClr val="222222"/>
                          </a:solidFill>
                          <a:latin typeface="+mn-lt"/>
                          <a:ea typeface="Times New Roman"/>
                          <a:cs typeface="Times New Roman"/>
                        </a:rPr>
                        <a:t>Claviceps</a:t>
                      </a:r>
                      <a:r>
                        <a:rPr lang="ru-RU" sz="1600" i="1" dirty="0">
                          <a:solidFill>
                            <a:srgbClr val="222222"/>
                          </a:solidFill>
                          <a:latin typeface="+mn-lt"/>
                          <a:ea typeface="Times New Roman"/>
                          <a:cs typeface="Times New Roman"/>
                        </a:rPr>
                        <a:t> </a:t>
                      </a:r>
                      <a:r>
                        <a:rPr lang="ru-RU" sz="1600" i="1" dirty="0" err="1">
                          <a:solidFill>
                            <a:srgbClr val="222222"/>
                          </a:solidFill>
                          <a:latin typeface="+mn-lt"/>
                          <a:ea typeface="Times New Roman"/>
                          <a:cs typeface="Times New Roman"/>
                        </a:rPr>
                        <a:t>paspali</a:t>
                      </a:r>
                      <a:endParaRPr lang="ru-RU" sz="1600" dirty="0">
                        <a:latin typeface="+mn-lt"/>
                        <a:ea typeface="Calibri"/>
                        <a:cs typeface="Times New Roman"/>
                      </a:endParaRPr>
                    </a:p>
                    <a:p>
                      <a:pPr marL="342900" lvl="0" indent="-342900">
                        <a:lnSpc>
                          <a:spcPct val="100000"/>
                        </a:lnSpc>
                        <a:spcAft>
                          <a:spcPts val="0"/>
                        </a:spcAft>
                        <a:buSzPts val="1000"/>
                        <a:buFont typeface="Symbol"/>
                        <a:buChar char=""/>
                        <a:tabLst>
                          <a:tab pos="457200" algn="l"/>
                        </a:tabLst>
                      </a:pPr>
                      <a:r>
                        <a:rPr lang="ru-RU" sz="1600" i="1" dirty="0" err="1">
                          <a:solidFill>
                            <a:srgbClr val="222222"/>
                          </a:solidFill>
                          <a:latin typeface="+mn-lt"/>
                          <a:ea typeface="Times New Roman"/>
                          <a:cs typeface="Times New Roman"/>
                        </a:rPr>
                        <a:t>Claviceps</a:t>
                      </a:r>
                      <a:r>
                        <a:rPr lang="ru-RU" sz="1600" i="1" dirty="0">
                          <a:solidFill>
                            <a:srgbClr val="222222"/>
                          </a:solidFill>
                          <a:latin typeface="+mn-lt"/>
                          <a:ea typeface="Times New Roman"/>
                          <a:cs typeface="Times New Roman"/>
                        </a:rPr>
                        <a:t> </a:t>
                      </a:r>
                      <a:r>
                        <a:rPr lang="ru-RU" sz="1600" i="1" dirty="0" err="1">
                          <a:solidFill>
                            <a:srgbClr val="222222"/>
                          </a:solidFill>
                          <a:latin typeface="+mn-lt"/>
                          <a:ea typeface="Times New Roman"/>
                          <a:cs typeface="Times New Roman"/>
                        </a:rPr>
                        <a:t>purpurea</a:t>
                      </a:r>
                      <a:endParaRPr lang="ru-RU" sz="1600" dirty="0">
                        <a:latin typeface="+mn-lt"/>
                        <a:ea typeface="Calibri"/>
                        <a:cs typeface="Times New Roman"/>
                      </a:endParaRPr>
                    </a:p>
                  </a:txBody>
                  <a:tcPr marL="55026" marR="55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600" dirty="0">
                          <a:solidFill>
                            <a:srgbClr val="222222"/>
                          </a:solidFill>
                          <a:latin typeface="+mn-lt"/>
                          <a:ea typeface="Calibri"/>
                          <a:cs typeface="Times New Roman"/>
                        </a:rPr>
                        <a:t> </a:t>
                      </a:r>
                      <a:r>
                        <a:rPr lang="ru-RU" sz="1600" dirty="0">
                          <a:latin typeface="+mn-lt"/>
                          <a:ea typeface="Calibri"/>
                          <a:cs typeface="Times New Roman"/>
                        </a:rPr>
                        <a:t>алкалоиды</a:t>
                      </a:r>
                      <a:r>
                        <a:rPr lang="ru-RU" sz="1600" dirty="0">
                          <a:solidFill>
                            <a:srgbClr val="222222"/>
                          </a:solidFill>
                          <a:latin typeface="+mn-lt"/>
                          <a:ea typeface="Calibri"/>
                          <a:cs typeface="Times New Roman"/>
                        </a:rPr>
                        <a:t>, наиболее </a:t>
                      </a:r>
                      <a:r>
                        <a:rPr lang="ru-RU" sz="1600" dirty="0">
                          <a:latin typeface="+mn-lt"/>
                          <a:ea typeface="Calibri"/>
                          <a:cs typeface="Times New Roman"/>
                        </a:rPr>
                        <a:t>ядовитый </a:t>
                      </a:r>
                      <a:r>
                        <a:rPr lang="ru-RU" sz="1600" dirty="0">
                          <a:solidFill>
                            <a:srgbClr val="222222"/>
                          </a:solidFill>
                          <a:latin typeface="+mn-lt"/>
                          <a:ea typeface="Calibri"/>
                          <a:cs typeface="Times New Roman"/>
                        </a:rPr>
                        <a:t>из которых — </a:t>
                      </a:r>
                      <a:r>
                        <a:rPr lang="ru-RU" sz="1600" dirty="0" err="1">
                          <a:latin typeface="+mn-lt"/>
                          <a:ea typeface="Calibri"/>
                          <a:cs typeface="Times New Roman"/>
                        </a:rPr>
                        <a:t>эрготинин</a:t>
                      </a:r>
                      <a:endParaRPr lang="ru-RU" sz="1600" dirty="0">
                        <a:latin typeface="+mn-lt"/>
                        <a:ea typeface="Calibri"/>
                        <a:cs typeface="Times New Roman"/>
                      </a:endParaRPr>
                    </a:p>
                  </a:txBody>
                  <a:tcPr marL="55026" marR="55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600">
                          <a:solidFill>
                            <a:srgbClr val="000000"/>
                          </a:solidFill>
                          <a:latin typeface="+mn-lt"/>
                          <a:ea typeface="Calibri"/>
                          <a:cs typeface="Times New Roman"/>
                        </a:rPr>
                        <a:t>???</a:t>
                      </a:r>
                      <a:endParaRPr lang="ru-RU" sz="1600">
                        <a:latin typeface="+mn-lt"/>
                        <a:ea typeface="Calibri"/>
                        <a:cs typeface="Times New Roman"/>
                      </a:endParaRPr>
                    </a:p>
                  </a:txBody>
                  <a:tcPr marL="55026" marR="55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5521">
                <a:tc>
                  <a:txBody>
                    <a:bodyPr/>
                    <a:lstStyle/>
                    <a:p>
                      <a:pPr>
                        <a:lnSpc>
                          <a:spcPct val="100000"/>
                        </a:lnSpc>
                        <a:spcAft>
                          <a:spcPts val="0"/>
                        </a:spcAft>
                      </a:pPr>
                      <a:r>
                        <a:rPr lang="ru-RU" sz="1600" b="1" dirty="0" err="1">
                          <a:solidFill>
                            <a:srgbClr val="7030A0"/>
                          </a:solidFill>
                          <a:latin typeface="+mn-lt"/>
                          <a:ea typeface="Calibri"/>
                          <a:cs typeface="Times New Roman"/>
                        </a:rPr>
                        <a:t>Фузариевые</a:t>
                      </a:r>
                      <a:r>
                        <a:rPr lang="ru-RU" sz="1600" b="1" dirty="0">
                          <a:solidFill>
                            <a:srgbClr val="7030A0"/>
                          </a:solidFill>
                          <a:latin typeface="+mn-lt"/>
                          <a:ea typeface="Calibri"/>
                          <a:cs typeface="Times New Roman"/>
                        </a:rPr>
                        <a:t> грибы</a:t>
                      </a:r>
                      <a:r>
                        <a:rPr lang="ru-RU" sz="1600" b="1" dirty="0">
                          <a:solidFill>
                            <a:srgbClr val="7030A0"/>
                          </a:solidFill>
                          <a:latin typeface="+mn-lt"/>
                          <a:ea typeface="Times New Roman"/>
                          <a:cs typeface="Times New Roman"/>
                        </a:rPr>
                        <a:t> </a:t>
                      </a:r>
                      <a:r>
                        <a:rPr lang="ru-RU" sz="1600" dirty="0">
                          <a:solidFill>
                            <a:srgbClr val="000000"/>
                          </a:solidFill>
                          <a:latin typeface="+mn-lt"/>
                          <a:ea typeface="Times New Roman"/>
                          <a:cs typeface="Times New Roman"/>
                        </a:rPr>
                        <a:t>(</a:t>
                      </a:r>
                      <a:r>
                        <a:rPr lang="en-US" sz="1600" dirty="0">
                          <a:solidFill>
                            <a:srgbClr val="000000"/>
                          </a:solidFill>
                          <a:latin typeface="+mn-lt"/>
                          <a:ea typeface="Times New Roman"/>
                          <a:cs typeface="Times New Roman"/>
                        </a:rPr>
                        <a:t>F</a:t>
                      </a:r>
                      <a:r>
                        <a:rPr lang="ru-RU" sz="1600" dirty="0">
                          <a:solidFill>
                            <a:srgbClr val="000000"/>
                          </a:solidFill>
                          <a:latin typeface="+mn-lt"/>
                          <a:ea typeface="Times New Roman"/>
                          <a:cs typeface="Times New Roman"/>
                        </a:rPr>
                        <a:t>.</a:t>
                      </a:r>
                      <a:r>
                        <a:rPr lang="en-US" sz="1600" dirty="0">
                          <a:solidFill>
                            <a:srgbClr val="000000"/>
                          </a:solidFill>
                          <a:latin typeface="+mn-lt"/>
                          <a:ea typeface="Times New Roman"/>
                          <a:cs typeface="Times New Roman"/>
                        </a:rPr>
                        <a:t> </a:t>
                      </a:r>
                      <a:r>
                        <a:rPr lang="en-US" sz="1600" dirty="0" err="1">
                          <a:solidFill>
                            <a:srgbClr val="000000"/>
                          </a:solidFill>
                          <a:latin typeface="+mn-lt"/>
                          <a:ea typeface="Times New Roman"/>
                          <a:cs typeface="Times New Roman"/>
                        </a:rPr>
                        <a:t>graminearum</a:t>
                      </a:r>
                      <a:r>
                        <a:rPr lang="ru-RU" sz="1600" dirty="0">
                          <a:solidFill>
                            <a:srgbClr val="000000"/>
                          </a:solidFill>
                          <a:latin typeface="+mn-lt"/>
                          <a:ea typeface="Times New Roman"/>
                          <a:cs typeface="Times New Roman"/>
                        </a:rPr>
                        <a:t>, </a:t>
                      </a:r>
                      <a:r>
                        <a:rPr lang="en-US" sz="1600" dirty="0">
                          <a:solidFill>
                            <a:srgbClr val="000000"/>
                          </a:solidFill>
                          <a:latin typeface="+mn-lt"/>
                          <a:ea typeface="Times New Roman"/>
                          <a:cs typeface="Times New Roman"/>
                        </a:rPr>
                        <a:t>F</a:t>
                      </a:r>
                      <a:r>
                        <a:rPr lang="ru-RU" sz="1600" dirty="0">
                          <a:solidFill>
                            <a:srgbClr val="000000"/>
                          </a:solidFill>
                          <a:latin typeface="+mn-lt"/>
                          <a:ea typeface="Times New Roman"/>
                          <a:cs typeface="Times New Roman"/>
                        </a:rPr>
                        <a:t>.</a:t>
                      </a:r>
                      <a:r>
                        <a:rPr lang="en-US" sz="1600" dirty="0">
                          <a:solidFill>
                            <a:srgbClr val="000000"/>
                          </a:solidFill>
                          <a:latin typeface="+mn-lt"/>
                          <a:ea typeface="Times New Roman"/>
                          <a:cs typeface="Times New Roman"/>
                        </a:rPr>
                        <a:t> </a:t>
                      </a:r>
                      <a:r>
                        <a:rPr lang="en-US" sz="1600" dirty="0" err="1">
                          <a:solidFill>
                            <a:srgbClr val="000000"/>
                          </a:solidFill>
                          <a:latin typeface="+mn-lt"/>
                          <a:ea typeface="Times New Roman"/>
                          <a:cs typeface="Times New Roman"/>
                        </a:rPr>
                        <a:t>culmorum</a:t>
                      </a:r>
                      <a:r>
                        <a:rPr lang="ru-RU" sz="1600" dirty="0">
                          <a:solidFill>
                            <a:srgbClr val="000000"/>
                          </a:solidFill>
                          <a:latin typeface="+mn-lt"/>
                          <a:ea typeface="Times New Roman"/>
                          <a:cs typeface="Times New Roman"/>
                        </a:rPr>
                        <a:t>, </a:t>
                      </a:r>
                      <a:r>
                        <a:rPr lang="en-US" sz="1600" dirty="0">
                          <a:solidFill>
                            <a:srgbClr val="000000"/>
                          </a:solidFill>
                          <a:latin typeface="+mn-lt"/>
                          <a:ea typeface="Times New Roman"/>
                          <a:cs typeface="Times New Roman"/>
                        </a:rPr>
                        <a:t>F</a:t>
                      </a:r>
                      <a:r>
                        <a:rPr lang="ru-RU" sz="1600" dirty="0">
                          <a:solidFill>
                            <a:srgbClr val="000000"/>
                          </a:solidFill>
                          <a:latin typeface="+mn-lt"/>
                          <a:ea typeface="Times New Roman"/>
                          <a:cs typeface="Times New Roman"/>
                        </a:rPr>
                        <a:t>.</a:t>
                      </a:r>
                      <a:r>
                        <a:rPr lang="en-US" sz="1600" dirty="0">
                          <a:solidFill>
                            <a:srgbClr val="000000"/>
                          </a:solidFill>
                          <a:latin typeface="+mn-lt"/>
                          <a:ea typeface="Times New Roman"/>
                          <a:cs typeface="Times New Roman"/>
                        </a:rPr>
                        <a:t> </a:t>
                      </a:r>
                      <a:r>
                        <a:rPr lang="en-US" sz="1600" dirty="0" err="1">
                          <a:solidFill>
                            <a:srgbClr val="000000"/>
                          </a:solidFill>
                          <a:latin typeface="+mn-lt"/>
                          <a:ea typeface="Times New Roman"/>
                          <a:cs typeface="Times New Roman"/>
                        </a:rPr>
                        <a:t>sporotrichioides</a:t>
                      </a:r>
                      <a:r>
                        <a:rPr lang="ru-RU" sz="1600" dirty="0">
                          <a:solidFill>
                            <a:srgbClr val="000000"/>
                          </a:solidFill>
                          <a:latin typeface="+mn-lt"/>
                          <a:ea typeface="Times New Roman"/>
                          <a:cs typeface="Times New Roman"/>
                        </a:rPr>
                        <a:t>, </a:t>
                      </a:r>
                      <a:r>
                        <a:rPr lang="en-US" sz="1600" dirty="0">
                          <a:solidFill>
                            <a:srgbClr val="000000"/>
                          </a:solidFill>
                          <a:latin typeface="+mn-lt"/>
                          <a:ea typeface="Times New Roman"/>
                          <a:cs typeface="Times New Roman"/>
                        </a:rPr>
                        <a:t>F</a:t>
                      </a:r>
                      <a:r>
                        <a:rPr lang="ru-RU" sz="1600" dirty="0">
                          <a:solidFill>
                            <a:srgbClr val="000000"/>
                          </a:solidFill>
                          <a:latin typeface="+mn-lt"/>
                          <a:ea typeface="Times New Roman"/>
                          <a:cs typeface="Times New Roman"/>
                        </a:rPr>
                        <a:t>.</a:t>
                      </a:r>
                      <a:r>
                        <a:rPr lang="en-US" sz="1600" dirty="0">
                          <a:solidFill>
                            <a:srgbClr val="000000"/>
                          </a:solidFill>
                          <a:latin typeface="+mn-lt"/>
                          <a:ea typeface="Times New Roman"/>
                          <a:cs typeface="Times New Roman"/>
                        </a:rPr>
                        <a:t> </a:t>
                      </a:r>
                      <a:r>
                        <a:rPr lang="en-US" sz="1600" dirty="0" err="1">
                          <a:solidFill>
                            <a:srgbClr val="000000"/>
                          </a:solidFill>
                          <a:latin typeface="+mn-lt"/>
                          <a:ea typeface="Times New Roman"/>
                          <a:cs typeface="Times New Roman"/>
                        </a:rPr>
                        <a:t>langsethiae</a:t>
                      </a:r>
                      <a:r>
                        <a:rPr lang="ru-RU" sz="1600" dirty="0">
                          <a:solidFill>
                            <a:srgbClr val="000000"/>
                          </a:solidFill>
                          <a:latin typeface="+mn-lt"/>
                          <a:ea typeface="Times New Roman"/>
                          <a:cs typeface="Times New Roman"/>
                        </a:rPr>
                        <a:t>, </a:t>
                      </a:r>
                      <a:r>
                        <a:rPr lang="en-US" sz="1600" dirty="0">
                          <a:solidFill>
                            <a:srgbClr val="000000"/>
                          </a:solidFill>
                          <a:latin typeface="+mn-lt"/>
                          <a:ea typeface="Times New Roman"/>
                          <a:cs typeface="Times New Roman"/>
                        </a:rPr>
                        <a:t>F</a:t>
                      </a:r>
                      <a:r>
                        <a:rPr lang="ru-RU" sz="1600" dirty="0">
                          <a:solidFill>
                            <a:srgbClr val="000000"/>
                          </a:solidFill>
                          <a:latin typeface="+mn-lt"/>
                          <a:ea typeface="Times New Roman"/>
                          <a:cs typeface="Times New Roman"/>
                        </a:rPr>
                        <a:t>.</a:t>
                      </a:r>
                      <a:r>
                        <a:rPr lang="en-US" sz="1600" dirty="0">
                          <a:solidFill>
                            <a:srgbClr val="000000"/>
                          </a:solidFill>
                          <a:latin typeface="+mn-lt"/>
                          <a:ea typeface="Times New Roman"/>
                          <a:cs typeface="Times New Roman"/>
                        </a:rPr>
                        <a:t> </a:t>
                      </a:r>
                      <a:r>
                        <a:rPr lang="en-US" sz="1600" dirty="0" err="1">
                          <a:solidFill>
                            <a:srgbClr val="000000"/>
                          </a:solidFill>
                          <a:latin typeface="+mn-lt"/>
                          <a:ea typeface="Times New Roman"/>
                          <a:cs typeface="Times New Roman"/>
                        </a:rPr>
                        <a:t>poae</a:t>
                      </a:r>
                      <a:r>
                        <a:rPr lang="ru-RU" sz="1600" dirty="0">
                          <a:solidFill>
                            <a:srgbClr val="000000"/>
                          </a:solidFill>
                          <a:latin typeface="+mn-lt"/>
                          <a:ea typeface="Times New Roman"/>
                          <a:cs typeface="Times New Roman"/>
                        </a:rPr>
                        <a:t>, </a:t>
                      </a:r>
                      <a:r>
                        <a:rPr lang="en-US" sz="1600" dirty="0">
                          <a:solidFill>
                            <a:srgbClr val="000000"/>
                          </a:solidFill>
                          <a:latin typeface="+mn-lt"/>
                          <a:ea typeface="Times New Roman"/>
                          <a:cs typeface="Times New Roman"/>
                        </a:rPr>
                        <a:t>F</a:t>
                      </a:r>
                      <a:r>
                        <a:rPr lang="ru-RU" sz="1600" dirty="0">
                          <a:solidFill>
                            <a:srgbClr val="000000"/>
                          </a:solidFill>
                          <a:latin typeface="+mn-lt"/>
                          <a:ea typeface="Times New Roman"/>
                          <a:cs typeface="Times New Roman"/>
                        </a:rPr>
                        <a:t>.</a:t>
                      </a:r>
                      <a:r>
                        <a:rPr lang="en-US" sz="1600" dirty="0">
                          <a:solidFill>
                            <a:srgbClr val="000000"/>
                          </a:solidFill>
                          <a:latin typeface="+mn-lt"/>
                          <a:ea typeface="Times New Roman"/>
                          <a:cs typeface="Times New Roman"/>
                        </a:rPr>
                        <a:t> </a:t>
                      </a:r>
                      <a:r>
                        <a:rPr lang="en-US" sz="1600" dirty="0" err="1">
                          <a:solidFill>
                            <a:srgbClr val="000000"/>
                          </a:solidFill>
                          <a:latin typeface="+mn-lt"/>
                          <a:ea typeface="Times New Roman"/>
                          <a:cs typeface="Times New Roman"/>
                        </a:rPr>
                        <a:t>tricinctum</a:t>
                      </a:r>
                      <a:r>
                        <a:rPr lang="ru-RU" sz="1600" dirty="0">
                          <a:solidFill>
                            <a:srgbClr val="000000"/>
                          </a:solidFill>
                          <a:latin typeface="+mn-lt"/>
                          <a:ea typeface="Times New Roman"/>
                          <a:cs typeface="Times New Roman"/>
                        </a:rPr>
                        <a:t>, </a:t>
                      </a:r>
                      <a:r>
                        <a:rPr lang="en-US" sz="1600" dirty="0">
                          <a:solidFill>
                            <a:srgbClr val="000000"/>
                          </a:solidFill>
                          <a:latin typeface="+mn-lt"/>
                          <a:ea typeface="Times New Roman"/>
                          <a:cs typeface="Times New Roman"/>
                        </a:rPr>
                        <a:t>F</a:t>
                      </a:r>
                      <a:r>
                        <a:rPr lang="ru-RU" sz="1600" dirty="0">
                          <a:solidFill>
                            <a:srgbClr val="000000"/>
                          </a:solidFill>
                          <a:latin typeface="+mn-lt"/>
                          <a:ea typeface="Times New Roman"/>
                          <a:cs typeface="Times New Roman"/>
                        </a:rPr>
                        <a:t>.</a:t>
                      </a:r>
                      <a:r>
                        <a:rPr lang="en-US" sz="1600" dirty="0">
                          <a:solidFill>
                            <a:srgbClr val="000000"/>
                          </a:solidFill>
                          <a:latin typeface="+mn-lt"/>
                          <a:ea typeface="Times New Roman"/>
                          <a:cs typeface="Times New Roman"/>
                        </a:rPr>
                        <a:t> </a:t>
                      </a:r>
                      <a:r>
                        <a:rPr lang="en-US" sz="1600" dirty="0" err="1">
                          <a:solidFill>
                            <a:srgbClr val="000000"/>
                          </a:solidFill>
                          <a:latin typeface="+mn-lt"/>
                          <a:ea typeface="Times New Roman"/>
                          <a:cs typeface="Times New Roman"/>
                        </a:rPr>
                        <a:t>avenaceum</a:t>
                      </a:r>
                      <a:r>
                        <a:rPr lang="ru-RU" sz="1600" dirty="0">
                          <a:solidFill>
                            <a:srgbClr val="000000"/>
                          </a:solidFill>
                          <a:latin typeface="+mn-lt"/>
                          <a:ea typeface="Times New Roman"/>
                          <a:cs typeface="Times New Roman"/>
                        </a:rPr>
                        <a:t>, </a:t>
                      </a:r>
                      <a:r>
                        <a:rPr lang="en-US" sz="1600" dirty="0">
                          <a:solidFill>
                            <a:srgbClr val="000000"/>
                          </a:solidFill>
                          <a:latin typeface="+mn-lt"/>
                          <a:ea typeface="Times New Roman"/>
                          <a:cs typeface="Times New Roman"/>
                        </a:rPr>
                        <a:t>F</a:t>
                      </a:r>
                      <a:r>
                        <a:rPr lang="ru-RU" sz="1600" dirty="0">
                          <a:solidFill>
                            <a:srgbClr val="000000"/>
                          </a:solidFill>
                          <a:latin typeface="+mn-lt"/>
                          <a:ea typeface="Times New Roman"/>
                          <a:cs typeface="Times New Roman"/>
                        </a:rPr>
                        <a:t>.</a:t>
                      </a:r>
                      <a:r>
                        <a:rPr lang="en-US" sz="1600" dirty="0">
                          <a:solidFill>
                            <a:srgbClr val="000000"/>
                          </a:solidFill>
                          <a:latin typeface="+mn-lt"/>
                          <a:ea typeface="Times New Roman"/>
                          <a:cs typeface="Times New Roman"/>
                        </a:rPr>
                        <a:t> </a:t>
                      </a:r>
                      <a:r>
                        <a:rPr lang="en-US" sz="1600" dirty="0" err="1">
                          <a:solidFill>
                            <a:srgbClr val="000000"/>
                          </a:solidFill>
                          <a:latin typeface="+mn-lt"/>
                          <a:ea typeface="Times New Roman"/>
                          <a:cs typeface="Times New Roman"/>
                        </a:rPr>
                        <a:t>verticillioides</a:t>
                      </a:r>
                      <a:r>
                        <a:rPr lang="ru-RU" sz="1600" dirty="0">
                          <a:solidFill>
                            <a:srgbClr val="000000"/>
                          </a:solidFill>
                          <a:latin typeface="+mn-lt"/>
                          <a:ea typeface="Times New Roman"/>
                          <a:cs typeface="Times New Roman"/>
                        </a:rPr>
                        <a:t> (на кукурузе))</a:t>
                      </a:r>
                      <a:endParaRPr lang="ru-RU" sz="1600" dirty="0">
                        <a:latin typeface="+mn-lt"/>
                        <a:ea typeface="Calibri"/>
                        <a:cs typeface="Times New Roman"/>
                      </a:endParaRPr>
                    </a:p>
                  </a:txBody>
                  <a:tcPr marL="55026" marR="55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600" dirty="0" err="1">
                          <a:solidFill>
                            <a:srgbClr val="000000"/>
                          </a:solidFill>
                          <a:latin typeface="+mn-lt"/>
                          <a:ea typeface="Calibri"/>
                          <a:cs typeface="Times New Roman"/>
                        </a:rPr>
                        <a:t>дезоксиниваленол</a:t>
                      </a:r>
                      <a:r>
                        <a:rPr lang="ru-RU" sz="1600" dirty="0">
                          <a:solidFill>
                            <a:srgbClr val="000000"/>
                          </a:solidFill>
                          <a:latin typeface="+mn-lt"/>
                          <a:ea typeface="Calibri"/>
                          <a:cs typeface="Times New Roman"/>
                        </a:rPr>
                        <a:t> (ДОН)</a:t>
                      </a:r>
                      <a:r>
                        <a:rPr lang="ru-RU" sz="1600" dirty="0">
                          <a:latin typeface="+mn-lt"/>
                          <a:ea typeface="Calibri"/>
                          <a:cs typeface="Times New Roman"/>
                        </a:rPr>
                        <a:t>  его 3‑ацетил и 15‑ацетил производные (3‑АцДОН и 15‑АцДОН соответственно), </a:t>
                      </a:r>
                      <a:r>
                        <a:rPr lang="ru-RU" sz="1600" dirty="0" err="1">
                          <a:latin typeface="+mn-lt"/>
                          <a:ea typeface="Calibri"/>
                          <a:cs typeface="Times New Roman"/>
                        </a:rPr>
                        <a:t>ниваленон</a:t>
                      </a:r>
                      <a:r>
                        <a:rPr lang="ru-RU" sz="1600" dirty="0">
                          <a:latin typeface="+mn-lt"/>
                          <a:ea typeface="Calibri"/>
                          <a:cs typeface="Times New Roman"/>
                        </a:rPr>
                        <a:t> (НИВ) и </a:t>
                      </a:r>
                      <a:r>
                        <a:rPr lang="ru-RU" sz="1600" dirty="0" err="1">
                          <a:latin typeface="+mn-lt"/>
                          <a:ea typeface="Calibri"/>
                          <a:cs typeface="Times New Roman"/>
                        </a:rPr>
                        <a:t>фузаренон</a:t>
                      </a:r>
                      <a:r>
                        <a:rPr lang="ru-RU" sz="1600" dirty="0">
                          <a:latin typeface="+mn-lt"/>
                          <a:ea typeface="Calibri"/>
                          <a:cs typeface="Times New Roman"/>
                        </a:rPr>
                        <a:t> Х, Т-2, токсин НТ-2, </a:t>
                      </a:r>
                      <a:r>
                        <a:rPr lang="ru-RU" sz="1600" dirty="0" err="1">
                          <a:latin typeface="+mn-lt"/>
                          <a:ea typeface="Calibri"/>
                          <a:cs typeface="Times New Roman"/>
                        </a:rPr>
                        <a:t>диацетоксискирпенол</a:t>
                      </a:r>
                      <a:r>
                        <a:rPr lang="ru-RU" sz="1600" dirty="0">
                          <a:latin typeface="+mn-lt"/>
                          <a:ea typeface="Calibri"/>
                          <a:cs typeface="Times New Roman"/>
                        </a:rPr>
                        <a:t> (ДАС) и </a:t>
                      </a:r>
                      <a:r>
                        <a:rPr lang="ru-RU" sz="1600" dirty="0" err="1">
                          <a:latin typeface="+mn-lt"/>
                          <a:ea typeface="Calibri"/>
                          <a:cs typeface="Times New Roman"/>
                        </a:rPr>
                        <a:t>неозоланиол</a:t>
                      </a:r>
                      <a:r>
                        <a:rPr lang="ru-RU" sz="1600" dirty="0">
                          <a:latin typeface="+mn-lt"/>
                          <a:ea typeface="Calibri"/>
                          <a:cs typeface="Times New Roman"/>
                        </a:rPr>
                        <a:t> (НЕО)</a:t>
                      </a:r>
                    </a:p>
                  </a:txBody>
                  <a:tcPr marL="55026" marR="55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600" dirty="0">
                          <a:solidFill>
                            <a:srgbClr val="000000"/>
                          </a:solidFill>
                          <a:latin typeface="+mn-lt"/>
                          <a:ea typeface="Calibri"/>
                          <a:cs typeface="Times New Roman"/>
                        </a:rPr>
                        <a:t>аммиак (NH</a:t>
                      </a:r>
                      <a:r>
                        <a:rPr lang="ru-RU" sz="1600" baseline="-25000" dirty="0">
                          <a:latin typeface="+mn-lt"/>
                          <a:ea typeface="Calibri"/>
                          <a:cs typeface="Times New Roman"/>
                        </a:rPr>
                        <a:t>3</a:t>
                      </a:r>
                      <a:r>
                        <a:rPr lang="ru-RU" sz="1600" dirty="0">
                          <a:latin typeface="+mn-lt"/>
                          <a:ea typeface="Calibri"/>
                          <a:cs typeface="Times New Roman"/>
                        </a:rPr>
                        <a:t>)</a:t>
                      </a:r>
                    </a:p>
                  </a:txBody>
                  <a:tcPr marL="55026" marR="55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Прямоугольник 7"/>
          <p:cNvSpPr/>
          <p:nvPr/>
        </p:nvSpPr>
        <p:spPr>
          <a:xfrm>
            <a:off x="-32" y="0"/>
            <a:ext cx="9157700" cy="523220"/>
          </a:xfrm>
          <a:prstGeom prst="rect">
            <a:avLst/>
          </a:prstGeom>
        </p:spPr>
        <p:txBody>
          <a:bodyPr wrap="none">
            <a:spAutoFit/>
          </a:bodyPr>
          <a:lstStyle/>
          <a:p>
            <a:r>
              <a:rPr lang="ru-RU" sz="2800" b="1" dirty="0" smtClean="0">
                <a:solidFill>
                  <a:schemeClr val="tx2"/>
                </a:solidFill>
                <a:cs typeface="Arial" pitchFamily="34" charset="0"/>
              </a:rPr>
              <a:t>Актуальность. Грибковые поражения зерновых культур</a:t>
            </a:r>
            <a:endParaRPr lang="ru-RU" sz="2800" b="1" dirty="0">
              <a:solidFill>
                <a:schemeClr val="tx2"/>
              </a:solidFill>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9956</TotalTime>
  <Words>5121</Words>
  <Application>Microsoft Office PowerPoint</Application>
  <PresentationFormat>Экран (4:3)</PresentationFormat>
  <Paragraphs>630</Paragraphs>
  <Slides>64</Slides>
  <Notes>31</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64</vt:i4>
      </vt:variant>
    </vt:vector>
  </HeadingPairs>
  <TitlesOfParts>
    <vt:vector size="67" baseType="lpstr">
      <vt:lpstr>Тема Office</vt:lpstr>
      <vt:lpstr>Формула</vt:lpstr>
      <vt:lpstr>Bitmap Image</vt:lpstr>
      <vt:lpstr>Мониторинг ранних стадий патологических процессов в сельскохозяйственном производстве на основе высокочувствительных методов спектроскопии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Методы спектроскопии на нестационарных эффектах</vt:lpstr>
      <vt:lpstr>Слайд 14</vt:lpstr>
      <vt:lpstr>Слайд 15</vt:lpstr>
      <vt:lpstr>Слайд 16</vt:lpstr>
      <vt:lpstr>Слайд 17</vt:lpstr>
      <vt:lpstr>Слайд 18</vt:lpstr>
      <vt:lpstr>Слайд 19</vt:lpstr>
      <vt:lpstr>ТГц спектроскопия высокого разрешения: спектрометры</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vector>
  </TitlesOfParts>
  <Company>IPM RAS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Combined IR-THz spectroscopy for exhaled breath analysis </dc:title>
  <dc:creator>Собакинская Екатерина Александровна</dc:creator>
  <cp:lastModifiedBy>VAX</cp:lastModifiedBy>
  <cp:revision>846</cp:revision>
  <dcterms:created xsi:type="dcterms:W3CDTF">2013-06-03T09:50:39Z</dcterms:created>
  <dcterms:modified xsi:type="dcterms:W3CDTF">2017-04-04T14:20:07Z</dcterms:modified>
</cp:coreProperties>
</file>