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70" r:id="rId4"/>
    <p:sldId id="261" r:id="rId5"/>
    <p:sldId id="273" r:id="rId6"/>
    <p:sldId id="263" r:id="rId7"/>
    <p:sldId id="264" r:id="rId8"/>
    <p:sldId id="265" r:id="rId9"/>
    <p:sldId id="266" r:id="rId10"/>
    <p:sldId id="274" r:id="rId11"/>
    <p:sldId id="267" r:id="rId12"/>
    <p:sldId id="269" r:id="rId13"/>
    <p:sldId id="262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27E-3"/>
          <c:y val="5.0000000000000027E-3"/>
          <c:w val="0.99"/>
          <c:h val="0.9874999999999997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rgbClr val="CE3730"/>
            </a:solidFill>
            <a:ln w="9525" cap="flat">
              <a:solidFill>
                <a:srgbClr val="000000"/>
              </a:solidFill>
              <a:prstDash val="solid"/>
              <a:round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rgbClr val="E65BEE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1172DA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rgbClr val="0099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4"/>
            <c:bubble3D val="0"/>
            <c:spPr>
              <a:solidFill>
                <a:srgbClr val="ED7D32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4178"/>
                  </a:srgbClr>
                </a:outerShdw>
              </a:effectLst>
            </c:spPr>
          </c:dPt>
          <c:dPt>
            <c:idx val="5"/>
            <c:bubble3D val="0"/>
            <c:spPr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6"/>
            <c:bubble3D val="0"/>
            <c:spPr>
              <a:solidFill>
                <a:srgbClr val="800000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7"/>
            <c:bubble3D val="0"/>
            <c:spPr>
              <a:solidFill>
                <a:srgbClr val="FFFFFF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8"/>
            <c:bubble3D val="0"/>
            <c:spPr>
              <a:solidFill>
                <a:srgbClr val="FF0000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9"/>
            <c:bubble3D val="0"/>
            <c:spPr>
              <a:solidFill>
                <a:srgbClr val="800000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10"/>
            <c:bubble3D val="0"/>
            <c:spPr>
              <a:solidFill>
                <a:srgbClr val="CE3730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11"/>
            <c:bubble3D val="0"/>
            <c:spPr>
              <a:solidFill>
                <a:srgbClr val="1172DA"/>
              </a:solidFill>
              <a:ln w="9525" cap="flat">
                <a:solidFill>
                  <a:srgbClr val="222222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12"/>
            <c:bubble3D val="0"/>
            <c:spPr>
              <a:solidFill>
                <a:srgbClr val="FF6600"/>
              </a:solidFill>
              <a:ln w="9525" cap="flat">
                <a:solidFill>
                  <a:srgbClr val="444444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dPt>
            <c:idx val="13"/>
            <c:bubble3D val="0"/>
            <c:spPr>
              <a:solidFill>
                <a:srgbClr val="FF0000"/>
              </a:solidFill>
              <a:ln w="9525" cap="flat">
                <a:solidFill>
                  <a:srgbClr val="000000"/>
                </a:solidFill>
                <a:prstDash val="solid"/>
                <a:round/>
              </a:ln>
              <a:effectLst>
                <a:outerShdw blurRad="38100" dist="20000" dir="5400000" algn="tl">
                  <a:srgbClr val="000000">
                    <a:alpha val="38000"/>
                  </a:srgbClr>
                </a:outerShdw>
              </a:effectLst>
            </c:spPr>
          </c:dPt>
          <c:cat>
            <c:strRef>
              <c:f>Sheet1!$B$1:$O$1</c:f>
              <c:strCache>
                <c:ptCount val="14"/>
                <c:pt idx="0">
                  <c:v>семя/прорастание</c:v>
                </c:pt>
                <c:pt idx="1">
                  <c:v>вегетация</c:v>
                </c:pt>
                <c:pt idx="2">
                  <c:v>Новая 5</c:v>
                </c:pt>
                <c:pt idx="3">
                  <c:v>Новая 4</c:v>
                </c:pt>
                <c:pt idx="4">
                  <c:v>Новая 6</c:v>
                </c:pt>
                <c:pt idx="5">
                  <c:v>Новая 3</c:v>
                </c:pt>
                <c:pt idx="6">
                  <c:v>Новая 2</c:v>
                </c:pt>
                <c:pt idx="7">
                  <c:v>Новая 1</c:v>
                </c:pt>
                <c:pt idx="8">
                  <c:v>бутонизация</c:v>
                </c:pt>
                <c:pt idx="9">
                  <c:v>Новая 7</c:v>
                </c:pt>
                <c:pt idx="10">
                  <c:v>Новая 8</c:v>
                </c:pt>
                <c:pt idx="11">
                  <c:v>Новая 9</c:v>
                </c:pt>
                <c:pt idx="12">
                  <c:v>цветение</c:v>
                </c:pt>
                <c:pt idx="13">
                  <c:v>плодоношение</c:v>
                </c:pt>
              </c:strCache>
            </c:strRef>
          </c:cat>
          <c:val>
            <c:numRef>
              <c:f>Sheet1!$B$2:$O$2</c:f>
              <c:numCache>
                <c:formatCode>General</c:formatCode>
                <c:ptCount val="14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3.5</c:v>
                </c:pt>
                <c:pt idx="9">
                  <c:v>3.5</c:v>
                </c:pt>
                <c:pt idx="10">
                  <c:v>7</c:v>
                </c:pt>
                <c:pt idx="11">
                  <c:v>8</c:v>
                </c:pt>
                <c:pt idx="12">
                  <c:v>8</c:v>
                </c:pt>
                <c:pt idx="1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5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27E-3"/>
          <c:y val="5.0000000000000027E-3"/>
          <c:w val="0.99"/>
          <c:h val="0.9874999999999997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Регион 1</c:v>
                </c:pt>
              </c:strCache>
            </c:strRef>
          </c:tx>
          <c:spPr>
            <a:solidFill>
              <a:srgbClr val="FFFFFF"/>
            </a:solidFill>
            <a:ln w="28575" cap="flat">
              <a:solidFill>
                <a:srgbClr val="535353"/>
              </a:solidFill>
              <a:prstDash val="solid"/>
              <a:round/>
            </a:ln>
            <a:effectLst/>
          </c:spPr>
          <c:dPt>
            <c:idx val="1"/>
            <c:bubble3D val="0"/>
            <c:spPr>
              <a:solidFill>
                <a:srgbClr val="FFFFFF"/>
              </a:solidFill>
              <a:ln w="28575" cap="flat">
                <a:solidFill>
                  <a:srgbClr val="535353"/>
                </a:solidFill>
                <a:prstDash val="solid"/>
                <a:miter lim="400000"/>
              </a:ln>
              <a:effectLst/>
            </c:spPr>
          </c:dPt>
          <c:dPt>
            <c:idx val="2"/>
            <c:bubble3D val="0"/>
          </c:dPt>
          <c:cat>
            <c:strRef>
              <c:f>Sheet1!$B$1:$F$1</c:f>
              <c:strCache>
                <c:ptCount val="5"/>
                <c:pt idx="0">
                  <c:v>семя/прорастание</c:v>
                </c:pt>
                <c:pt idx="1">
                  <c:v>вегетация</c:v>
                </c:pt>
                <c:pt idx="2">
                  <c:v>бутонизация</c:v>
                </c:pt>
                <c:pt idx="3">
                  <c:v>цветение</c:v>
                </c:pt>
                <c:pt idx="4">
                  <c:v>плодоношение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5</c:v>
                </c:pt>
                <c:pt idx="1">
                  <c:v>40</c:v>
                </c:pt>
                <c:pt idx="2">
                  <c:v>7</c:v>
                </c:pt>
                <c:pt idx="3">
                  <c:v>7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5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0.16408</cdr:x>
      <cdr:y>0.612</cdr:y>
    </cdr:from>
    <cdr:to>
      <cdr:x>0.64003</cdr:x>
      <cdr:y>0.70939</cdr:y>
    </cdr:to>
    <cdr:sp macro="" textlink="">
      <cdr:nvSpPr>
        <cdr:cNvPr id="4" name="Shape 136"/>
        <cdr:cNvSpPr/>
      </cdr:nvSpPr>
      <cdr:spPr>
        <a:xfrm xmlns:a="http://schemas.openxmlformats.org/drawingml/2006/main">
          <a:off x="725907" y="2707593"/>
          <a:ext cx="2105703" cy="430887"/>
        </a:xfrm>
        <a:prstGeom xmlns:a="http://schemas.openxmlformats.org/drawingml/2006/main" prst="rect">
          <a:avLst/>
        </a:prstGeom>
        <a:ln xmlns:a="http://schemas.openxmlformats.org/drawingml/2006/main" w="12700">
          <a:miter lim="400000"/>
        </a:ln>
        <a:extLst xmlns:a="http://schemas.openxmlformats.org/drawingml/2006/main">
          <a:ext uri="{C572A759-6A51-4108-AA02-DFA0A04FC94B}">
            <ma14:wrappingTextBoxFlag xmlns:lc="http://schemas.openxmlformats.org/drawingml/2006/lockedCanvas" xmlns:ma14="http://schemas.microsoft.com/office/mac/drawingml/2011/main" xmlns:p="http://schemas.openxmlformats.org/presentationml/2006/main" xmlns:r="http://schemas.openxmlformats.org/officeDocument/2006/relationships" xmlns="" val="1"/>
          </a:ext>
        </a:extLst>
      </cdr:spPr>
      <cdr:txBody>
        <a:bodyPr xmlns:a="http://schemas.openxmlformats.org/drawingml/2006/main" wrap="none" lIns="45719" rIns="45719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defRPr>
          </a:lvl1pPr>
          <a:lvl2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defRPr>
          </a:lvl2pPr>
          <a:lvl3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defRPr>
          </a:lvl3pPr>
          <a:lvl4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defRPr>
          </a:lvl4pPr>
          <a:lvl5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defRPr>
          </a:lvl5pPr>
          <a:lvl6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defRPr>
          </a:lvl6pPr>
          <a:lvl7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defRPr>
          </a:lvl7pPr>
          <a:lvl8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defRPr>
          </a:lvl8pPr>
          <a:lvl9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r>
            <a:rPr sz="2200" dirty="0" err="1"/>
            <a:t>Плодоношение</a:t>
          </a:r>
          <a:endParaRPr sz="2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8C6FD-0108-452F-97F2-7AFA5AC44DA0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7918D-0CA7-422D-9715-0121DE5BA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83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8BF17B-338E-40A6-93FE-4CC803A0F4A7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2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1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58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203500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66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505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84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61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1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39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0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3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DBC73-2B88-42FD-8F82-9F691005570A}" type="datetimeFigureOut">
              <a:rPr lang="ru-RU" smtClean="0"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41719-691A-4B3A-A240-207E18BE8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1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«Умная теплица»</a:t>
            </a:r>
            <a:endParaRPr lang="ru-RU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36524" y="4484712"/>
            <a:ext cx="4955956" cy="1752600"/>
          </a:xfrm>
        </p:spPr>
        <p:txBody>
          <a:bodyPr>
            <a:normAutofit/>
          </a:bodyPr>
          <a:lstStyle/>
          <a:p>
            <a:pPr algn="r"/>
            <a:r>
              <a:rPr lang="ru-RU" sz="2400" b="1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Воденеев</a:t>
            </a:r>
            <a:r>
              <a:rPr lang="ru-RU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В.А.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Крюков Л.А.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Сухов В.С.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0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3996" y="116632"/>
            <a:ext cx="1922500" cy="5379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28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4"/>
          <p:cNvGrpSpPr/>
          <p:nvPr/>
        </p:nvGrpSpPr>
        <p:grpSpPr>
          <a:xfrm>
            <a:off x="468312" y="179110"/>
            <a:ext cx="3825299" cy="481201"/>
            <a:chOff x="0" y="0"/>
            <a:chExt cx="3825298" cy="481200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3825298" cy="4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" y="0"/>
                  </a:lnTo>
                  <a:lnTo>
                    <a:pt x="21600" y="0"/>
                  </a:lnTo>
                  <a:lnTo>
                    <a:pt x="20533" y="21600"/>
                  </a:lnTo>
                  <a:close/>
                </a:path>
              </a:pathLst>
            </a:custGeom>
            <a:solidFill>
              <a:srgbClr val="1381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384826" y="30535"/>
              <a:ext cx="3214805" cy="3693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200" b="1">
                  <a:solidFill>
                    <a:srgbClr val="FFFFFF"/>
                  </a:solidFill>
                </a:defRPr>
              </a:lvl1pPr>
            </a:lstStyle>
            <a:p>
              <a:r>
                <a:rPr lang="ru-RU" sz="2400" dirty="0" smtClean="0"/>
                <a:t>Качественные эффекты</a:t>
              </a:r>
              <a:endParaRPr sz="2400" dirty="0"/>
            </a:p>
          </p:txBody>
        </p:sp>
      </p:grpSp>
      <p:sp>
        <p:nvSpPr>
          <p:cNvPr id="165" name="Shape 165"/>
          <p:cNvSpPr/>
          <p:nvPr/>
        </p:nvSpPr>
        <p:spPr>
          <a:xfrm>
            <a:off x="0" y="179100"/>
            <a:ext cx="619498" cy="4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590" y="0"/>
                </a:lnTo>
                <a:lnTo>
                  <a:pt x="21600" y="0"/>
                </a:lnTo>
                <a:lnTo>
                  <a:pt x="15010" y="21600"/>
                </a:lnTo>
                <a:close/>
              </a:path>
            </a:pathLst>
          </a:cu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-1" y="179075"/>
            <a:ext cx="392102" cy="481201"/>
          </a:xfrm>
          <a:prstGeom prst="rect">
            <a:avLst/>
          </a:pr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7" name="image0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94724" y="150725"/>
            <a:ext cx="1922500" cy="53794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8" name="Table 168"/>
          <p:cNvGraphicFramePr/>
          <p:nvPr>
            <p:extLst>
              <p:ext uri="{D42A27DB-BD31-4B8C-83A1-F6EECF244321}">
                <p14:modId xmlns:p14="http://schemas.microsoft.com/office/powerpoint/2010/main" val="3258192848"/>
              </p:ext>
            </p:extLst>
          </p:nvPr>
        </p:nvGraphicFramePr>
        <p:xfrm>
          <a:off x="179512" y="1340768"/>
          <a:ext cx="8689428" cy="5219373"/>
        </p:xfrm>
        <a:graphic>
          <a:graphicData uri="http://schemas.openxmlformats.org/drawingml/2006/table">
            <a:tbl>
              <a:tblPr bandRow="1"/>
              <a:tblGrid>
                <a:gridCol w="520613"/>
                <a:gridCol w="8168815"/>
              </a:tblGrid>
              <a:tr h="706947">
                <a:tc>
                  <a:txBody>
                    <a:bodyPr/>
                    <a:lstStyle/>
                    <a:p>
                      <a:pPr algn="just">
                        <a:defRPr sz="1500"/>
                      </a:pPr>
                      <a:endParaRPr sz="1400" dirty="0"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 cap="flat" cmpd="sng" algn="ctr">
                      <a:solidFill>
                        <a:schemeClr val="accent3">
                          <a:lumOff val="-12941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E65BEE"/>
                        </a:gs>
                        <a:gs pos="100000">
                          <a:srgbClr val="A841A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Способствует накоплению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фенол</a:t>
                      </a:r>
                      <a:r>
                        <a:rPr lang="ru-RU" sz="1800" dirty="0" err="1" smtClean="0">
                          <a:solidFill>
                            <a:srgbClr val="284865"/>
                          </a:solidFill>
                        </a:rPr>
                        <a:t>ов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антиоксидант</a:t>
                      </a:r>
                      <a:r>
                        <a:rPr lang="ru-RU" sz="1800" dirty="0" err="1" smtClean="0">
                          <a:solidFill>
                            <a:srgbClr val="284865"/>
                          </a:solidFill>
                        </a:rPr>
                        <a:t>ов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.</a:t>
                      </a:r>
                    </a:p>
                    <a:p>
                      <a:pPr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endParaRPr sz="1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3">
                          <a:lumOff val="-12941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8024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1172DA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Влияние на содержание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фенол</a:t>
                      </a:r>
                      <a:r>
                        <a:rPr lang="ru-RU" sz="1800" dirty="0" err="1" smtClean="0">
                          <a:solidFill>
                            <a:srgbClr val="284865"/>
                          </a:solidFill>
                        </a:rPr>
                        <a:t>ов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глюкосинилат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а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β-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каротина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антиоксидантов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В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клубнике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выращенной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при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красном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+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синем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свете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увелич</a:t>
                      </a:r>
                      <a:r>
                        <a:rPr lang="ru-RU" sz="1800" dirty="0" err="1" smtClean="0">
                          <a:solidFill>
                            <a:srgbClr val="284865"/>
                          </a:solidFill>
                        </a:rPr>
                        <a:t>ение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содержани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я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фруктозы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и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антоцианина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Содержание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антиоксидантов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увеличивается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только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 совместным действием </a:t>
                      </a:r>
                      <a:r>
                        <a:rPr lang="ru-RU" sz="1800" dirty="0" err="1" smtClean="0">
                          <a:solidFill>
                            <a:srgbClr val="284865"/>
                          </a:solidFill>
                        </a:rPr>
                        <a:t>красного+синего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 света.</a:t>
                      </a:r>
                      <a:endParaRPr sz="1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408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7DE30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endParaRPr sz="1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947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ED7D3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Способствует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образованию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каротиноидов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. </a:t>
                      </a: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2485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CE3730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Усиливает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вторичное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накопление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метаболитов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.</a:t>
                      </a:r>
                      <a:endParaRPr lang="ru-RU" sz="1800" dirty="0" smtClean="0">
                        <a:solidFill>
                          <a:srgbClr val="284865"/>
                        </a:solidFill>
                      </a:endParaRPr>
                    </a:p>
                    <a:p>
                      <a:pPr algn="ctr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endParaRPr sz="1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2485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8C25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Вызывает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накопление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желательных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фитонутриентов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в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листьях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.</a:t>
                      </a:r>
                      <a:endParaRPr sz="1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77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endParaRPr sz="13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6050" y="764704"/>
            <a:ext cx="86244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Получение функциональных продуктов питания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6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2"/>
          <p:cNvGrpSpPr/>
          <p:nvPr/>
        </p:nvGrpSpPr>
        <p:grpSpPr>
          <a:xfrm>
            <a:off x="468312" y="179110"/>
            <a:ext cx="3825299" cy="481201"/>
            <a:chOff x="0" y="0"/>
            <a:chExt cx="3825298" cy="481200"/>
          </a:xfrm>
        </p:grpSpPr>
        <p:sp>
          <p:nvSpPr>
            <p:cNvPr id="170" name="Shape 170"/>
            <p:cNvSpPr/>
            <p:nvPr/>
          </p:nvSpPr>
          <p:spPr>
            <a:xfrm>
              <a:off x="0" y="0"/>
              <a:ext cx="3825298" cy="4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" y="0"/>
                  </a:lnTo>
                  <a:lnTo>
                    <a:pt x="21600" y="0"/>
                  </a:lnTo>
                  <a:lnTo>
                    <a:pt x="20533" y="21600"/>
                  </a:lnTo>
                  <a:close/>
                </a:path>
              </a:pathLst>
            </a:custGeom>
            <a:solidFill>
              <a:srgbClr val="1381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384826" y="45924"/>
              <a:ext cx="3030246" cy="338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200" b="1">
                  <a:solidFill>
                    <a:srgbClr val="FFFFFF"/>
                  </a:solidFill>
                </a:defRPr>
              </a:lvl1pPr>
            </a:lstStyle>
            <a:p>
              <a:r>
                <a:rPr lang="ru-RU" dirty="0" smtClean="0"/>
                <a:t>Санитарный эффект</a:t>
              </a:r>
              <a:endParaRPr dirty="0"/>
            </a:p>
          </p:txBody>
        </p:sp>
      </p:grpSp>
      <p:sp>
        <p:nvSpPr>
          <p:cNvPr id="173" name="Shape 173"/>
          <p:cNvSpPr/>
          <p:nvPr/>
        </p:nvSpPr>
        <p:spPr>
          <a:xfrm>
            <a:off x="0" y="179100"/>
            <a:ext cx="619498" cy="4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590" y="0"/>
                </a:lnTo>
                <a:lnTo>
                  <a:pt x="21600" y="0"/>
                </a:lnTo>
                <a:lnTo>
                  <a:pt x="15010" y="21600"/>
                </a:lnTo>
                <a:close/>
              </a:path>
            </a:pathLst>
          </a:cu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-1" y="179075"/>
            <a:ext cx="392102" cy="481201"/>
          </a:xfrm>
          <a:prstGeom prst="rect">
            <a:avLst/>
          </a:pr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75" name="image0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94724" y="150725"/>
            <a:ext cx="1922500" cy="53794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>
            <a:off x="312610" y="1340768"/>
            <a:ext cx="8518781" cy="278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 sz="1600">
                <a:solidFill>
                  <a:srgbClr val="144C80"/>
                </a:solidFill>
              </a:defRPr>
            </a:pPr>
            <a:r>
              <a:rPr lang="ru-RU" sz="2000" dirty="0" smtClean="0"/>
              <a:t>Подавление роста грибов</a:t>
            </a:r>
            <a:endParaRPr sz="2000" dirty="0"/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 sz="1600">
                <a:solidFill>
                  <a:srgbClr val="144C80"/>
                </a:solidFill>
              </a:defRPr>
            </a:pPr>
            <a:r>
              <a:rPr lang="ru-RU" sz="2000" dirty="0" smtClean="0"/>
              <a:t>Замедление роста воздушного мицелия </a:t>
            </a:r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 sz="1600">
                <a:solidFill>
                  <a:srgbClr val="144C80"/>
                </a:solidFill>
              </a:defRPr>
            </a:pPr>
            <a:r>
              <a:rPr lang="ru-RU" sz="2000" dirty="0" smtClean="0"/>
              <a:t>И</a:t>
            </a:r>
            <a:r>
              <a:rPr sz="2000" dirty="0" err="1" smtClean="0"/>
              <a:t>нфракрасное</a:t>
            </a:r>
            <a:r>
              <a:rPr lang="ru-RU" sz="2000" dirty="0" smtClean="0"/>
              <a:t> излучение является</a:t>
            </a:r>
            <a:r>
              <a:rPr sz="2000" dirty="0" smtClean="0"/>
              <a:t> </a:t>
            </a:r>
            <a:r>
              <a:rPr sz="2000" dirty="0" err="1"/>
              <a:t>катализатором</a:t>
            </a:r>
            <a:r>
              <a:rPr sz="2000" dirty="0"/>
              <a:t> </a:t>
            </a:r>
            <a:r>
              <a:rPr sz="2000" dirty="0" err="1"/>
              <a:t>заражения</a:t>
            </a:r>
            <a:r>
              <a:rPr sz="2000" dirty="0"/>
              <a:t> в </a:t>
            </a:r>
            <a:r>
              <a:rPr sz="2000" dirty="0" err="1"/>
              <a:t>производстве</a:t>
            </a:r>
            <a:r>
              <a:rPr sz="2000" dirty="0" smtClean="0"/>
              <a:t>.</a:t>
            </a:r>
            <a:r>
              <a:rPr lang="ru-RU" sz="2000" dirty="0" smtClean="0"/>
              <a:t> Отсутствие ИК компоненты «оздоровляет» среду выращивания</a:t>
            </a:r>
            <a:endParaRPr sz="2000" dirty="0" smtClean="0"/>
          </a:p>
          <a:p>
            <a:pPr marL="285750" indent="-285750">
              <a:spcBef>
                <a:spcPts val="600"/>
              </a:spcBef>
              <a:buSzPct val="100000"/>
              <a:buFont typeface="Wingdings" panose="05000000000000000000" pitchFamily="2" charset="2"/>
              <a:buChar char="Ø"/>
              <a:defRPr sz="1600">
                <a:solidFill>
                  <a:srgbClr val="144C80"/>
                </a:solidFill>
              </a:defRPr>
            </a:pPr>
            <a:r>
              <a:rPr sz="2000" dirty="0" err="1" smtClean="0"/>
              <a:t>Насекомых</a:t>
            </a:r>
            <a:r>
              <a:rPr lang="ru-RU" sz="2000" dirty="0" smtClean="0"/>
              <a:t>,</a:t>
            </a:r>
            <a:r>
              <a:rPr sz="2000" dirty="0" smtClean="0"/>
              <a:t> в </a:t>
            </a:r>
            <a:r>
              <a:rPr sz="2000" dirty="0" err="1" smtClean="0"/>
              <a:t>первую</a:t>
            </a:r>
            <a:r>
              <a:rPr sz="2000" dirty="0" smtClean="0"/>
              <a:t> </a:t>
            </a:r>
            <a:r>
              <a:rPr sz="2000" dirty="0" err="1" smtClean="0"/>
              <a:t>очередь</a:t>
            </a:r>
            <a:r>
              <a:rPr lang="ru-RU" sz="2000" dirty="0" smtClean="0"/>
              <a:t>,</a:t>
            </a:r>
            <a:r>
              <a:rPr sz="2000" dirty="0" smtClean="0"/>
              <a:t> </a:t>
            </a:r>
            <a:r>
              <a:rPr sz="2000" dirty="0" err="1" smtClean="0"/>
              <a:t>привлека</a:t>
            </a:r>
            <a:r>
              <a:rPr lang="ru-RU" sz="2000" dirty="0" smtClean="0"/>
              <a:t>ю</a:t>
            </a:r>
            <a:r>
              <a:rPr sz="2000" dirty="0" smtClean="0"/>
              <a:t>т</a:t>
            </a:r>
            <a:r>
              <a:rPr lang="ru-RU" sz="2000" dirty="0" smtClean="0"/>
              <a:t> УФ лучи. Отсутствие УФ компоненты (при использовании светодиодов) снижает количество насекомых.</a:t>
            </a:r>
            <a:endParaRPr sz="2000" dirty="0"/>
          </a:p>
        </p:txBody>
      </p:sp>
      <p:graphicFrame>
        <p:nvGraphicFramePr>
          <p:cNvPr id="11" name="Table 186"/>
          <p:cNvGraphicFramePr/>
          <p:nvPr>
            <p:extLst>
              <p:ext uri="{D42A27DB-BD31-4B8C-83A1-F6EECF244321}">
                <p14:modId xmlns:p14="http://schemas.microsoft.com/office/powerpoint/2010/main" val="3923484920"/>
              </p:ext>
            </p:extLst>
          </p:nvPr>
        </p:nvGraphicFramePr>
        <p:xfrm>
          <a:off x="131043" y="4765124"/>
          <a:ext cx="8881913" cy="1733952"/>
        </p:xfrm>
        <a:graphic>
          <a:graphicData uri="http://schemas.openxmlformats.org/drawingml/2006/table">
            <a:tbl>
              <a:tblPr bandRow="1"/>
              <a:tblGrid>
                <a:gridCol w="532145"/>
                <a:gridCol w="8349768"/>
              </a:tblGrid>
              <a:tr h="392068">
                <a:tc>
                  <a:txBody>
                    <a:bodyPr/>
                    <a:lstStyle/>
                    <a:p>
                      <a:pPr algn="l">
                        <a:defRPr sz="1700">
                          <a:solidFill>
                            <a:srgbClr val="1C66AA"/>
                          </a:solidFill>
                        </a:defRPr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T>
                    <a:lnB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E65BEE"/>
                        </a:gs>
                        <a:gs pos="100000">
                          <a:srgbClr val="A841A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182563" indent="0" algn="ctr" defTabSz="457200">
                        <a:spcBef>
                          <a:spcPts val="600"/>
                        </a:spcBef>
                        <a:defRPr sz="1700">
                          <a:solidFill>
                            <a:srgbClr val="1C66AA"/>
                          </a:solidFill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Бактерицидное действие УФ.</a:t>
                      </a:r>
                      <a:endParaRPr sz="1800" u="non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R>
                    <a:lnT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T>
                    <a:lnB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21804">
                <a:tc>
                  <a:txBody>
                    <a:bodyPr/>
                    <a:lstStyle/>
                    <a:p>
                      <a:pPr algn="l">
                        <a:defRPr sz="1700">
                          <a:solidFill>
                            <a:srgbClr val="1C66AA"/>
                          </a:solidFill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T>
                    <a:lnB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B>
                    <a:solidFill>
                      <a:srgbClr val="1172DA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defTabSz="457200">
                        <a:spcBef>
                          <a:spcPts val="600"/>
                        </a:spcBef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700">
                          <a:solidFill>
                            <a:srgbClr val="1C66AA"/>
                          </a:solidFill>
                        </a:defRPr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</a:t>
                      </a:r>
                      <a:r>
                        <a:rPr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нгибирующее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влияние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на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рост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плесневых грибов. Токсичен для </a:t>
                      </a:r>
                      <a:r>
                        <a:rPr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бактерий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и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нитчатых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грибов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Снижает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производство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яиц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и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выживаемость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паутинного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клеща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R>
                    <a:lnT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T>
                    <a:lnB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1196">
                <a:tc>
                  <a:txBody>
                    <a:bodyPr/>
                    <a:lstStyle/>
                    <a:p>
                      <a:pPr algn="l">
                        <a:defRPr sz="1700">
                          <a:solidFill>
                            <a:srgbClr val="1C66AA"/>
                          </a:solidFill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T>
                    <a:lnB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B>
                    <a:solidFill>
                      <a:srgbClr val="7DE30E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defTabSz="457200">
                        <a:spcBef>
                          <a:spcPts val="600"/>
                        </a:spcBef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Оказывает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положительное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влияние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на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биосинтез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охратоксина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sz="1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T>
                    <a:lnB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58884">
                <a:tc>
                  <a:txBody>
                    <a:bodyPr/>
                    <a:lstStyle/>
                    <a:p>
                      <a:pPr algn="l">
                        <a:defRPr sz="1700">
                          <a:solidFill>
                            <a:srgbClr val="1C66AA"/>
                          </a:solidFill>
                        </a:defRPr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T>
                    <a:lnB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B>
                    <a:solidFill>
                      <a:srgbClr val="CE3730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defTabSz="457200">
                        <a:spcBef>
                          <a:spcPts val="600"/>
                        </a:spcBef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700">
                          <a:solidFill>
                            <a:srgbClr val="1C66AA"/>
                          </a:solidFill>
                        </a:defRPr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</a:t>
                      </a:r>
                      <a:r>
                        <a:rPr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нгибирующее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влияние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на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биосинтез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err="1">
                          <a:solidFill>
                            <a:schemeClr val="tx1"/>
                          </a:solidFill>
                          <a:latin typeface="+mn-lt"/>
                        </a:rPr>
                        <a:t>охратоксина</a:t>
                      </a:r>
                      <a:r>
                        <a:rPr sz="180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.</a:t>
                      </a:r>
                      <a:endParaRPr sz="1800" i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R>
                    <a:lnT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T>
                    <a:lnB w="12700">
                      <a:solidFill>
                        <a:schemeClr val="accent5">
                          <a:satOff val="-3547"/>
                          <a:lumOff val="-10352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712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5"/>
          <p:cNvGrpSpPr/>
          <p:nvPr/>
        </p:nvGrpSpPr>
        <p:grpSpPr>
          <a:xfrm>
            <a:off x="468312" y="179110"/>
            <a:ext cx="3825298" cy="481200"/>
            <a:chOff x="0" y="0"/>
            <a:chExt cx="3825297" cy="481199"/>
          </a:xfrm>
        </p:grpSpPr>
        <p:sp>
          <p:nvSpPr>
            <p:cNvPr id="163" name="Shape 163"/>
            <p:cNvSpPr/>
            <p:nvPr/>
          </p:nvSpPr>
          <p:spPr>
            <a:xfrm>
              <a:off x="0" y="0"/>
              <a:ext cx="3825298" cy="4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" y="0"/>
                  </a:lnTo>
                  <a:lnTo>
                    <a:pt x="21600" y="0"/>
                  </a:lnTo>
                  <a:lnTo>
                    <a:pt x="20533" y="21600"/>
                  </a:lnTo>
                  <a:close/>
                </a:path>
              </a:pathLst>
            </a:custGeom>
            <a:solidFill>
              <a:srgbClr val="1381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308626" y="54670"/>
              <a:ext cx="3227542" cy="3210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200" b="1">
                  <a:solidFill>
                    <a:srgbClr val="FFFFFF"/>
                  </a:solidFill>
                </a:defRPr>
              </a:lvl1pPr>
            </a:lstStyle>
            <a:p>
              <a:r>
                <a:t>Посадочный материал</a:t>
              </a:r>
            </a:p>
          </p:txBody>
        </p:sp>
      </p:grpSp>
      <p:sp>
        <p:nvSpPr>
          <p:cNvPr id="166" name="Shape 166"/>
          <p:cNvSpPr/>
          <p:nvPr/>
        </p:nvSpPr>
        <p:spPr>
          <a:xfrm>
            <a:off x="0" y="179100"/>
            <a:ext cx="619498" cy="4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590" y="0"/>
                </a:lnTo>
                <a:lnTo>
                  <a:pt x="21600" y="0"/>
                </a:lnTo>
                <a:lnTo>
                  <a:pt x="15010" y="21600"/>
                </a:lnTo>
                <a:close/>
              </a:path>
            </a:pathLst>
          </a:cu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-1" y="179075"/>
            <a:ext cx="392102" cy="481201"/>
          </a:xfrm>
          <a:prstGeom prst="rect">
            <a:avLst/>
          </a:pr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8" name="image0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94724" y="150725"/>
            <a:ext cx="1922500" cy="537948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98964" y="3573016"/>
            <a:ext cx="6533276" cy="28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67368" indent="-267368" defTabSz="457200">
              <a:spcBef>
                <a:spcPts val="800"/>
              </a:spcBef>
              <a:buSzPct val="100000"/>
              <a:buAutoNum type="arabicPeriod"/>
              <a:defRPr sz="2300">
                <a:solidFill>
                  <a:srgbClr val="1C65AA"/>
                </a:solidFill>
              </a:defRPr>
            </a:pPr>
            <a:r>
              <a:rPr sz="1800" dirty="0" err="1"/>
              <a:t>Подобраны</a:t>
            </a:r>
            <a:r>
              <a:rPr sz="1800" dirty="0"/>
              <a:t> </a:t>
            </a:r>
            <a:r>
              <a:rPr sz="1800" dirty="0" err="1"/>
              <a:t>питательные</a:t>
            </a:r>
            <a:r>
              <a:rPr sz="1800" dirty="0"/>
              <a:t> </a:t>
            </a:r>
            <a:r>
              <a:rPr sz="1800" dirty="0" err="1"/>
              <a:t>среды</a:t>
            </a:r>
            <a:r>
              <a:rPr sz="1800" dirty="0"/>
              <a:t> </a:t>
            </a:r>
            <a:r>
              <a:rPr sz="1800" dirty="0" err="1"/>
              <a:t>для</a:t>
            </a:r>
            <a:r>
              <a:rPr sz="1800" dirty="0"/>
              <a:t> </a:t>
            </a:r>
            <a:r>
              <a:rPr sz="1800" dirty="0" err="1"/>
              <a:t>большинства</a:t>
            </a:r>
            <a:r>
              <a:rPr sz="1800" dirty="0"/>
              <a:t> </a:t>
            </a:r>
            <a:r>
              <a:rPr sz="1800" dirty="0" err="1"/>
              <a:t>сельско-хозяйственных</a:t>
            </a:r>
            <a:r>
              <a:rPr sz="1800" dirty="0"/>
              <a:t> </a:t>
            </a:r>
            <a:r>
              <a:rPr sz="1800" dirty="0" err="1"/>
              <a:t>культур</a:t>
            </a:r>
            <a:endParaRPr sz="1800" dirty="0"/>
          </a:p>
          <a:p>
            <a:pPr marL="267368" indent="-267368" defTabSz="457200">
              <a:spcBef>
                <a:spcPts val="800"/>
              </a:spcBef>
              <a:buSzPct val="100000"/>
              <a:buAutoNum type="arabicPeriod"/>
              <a:defRPr sz="2300">
                <a:solidFill>
                  <a:srgbClr val="1C65AA"/>
                </a:solidFill>
              </a:defRPr>
            </a:pPr>
            <a:r>
              <a:rPr lang="ru-RU" sz="1800" dirty="0" smtClean="0"/>
              <a:t>Возможность получения до 1 </a:t>
            </a:r>
            <a:r>
              <a:rPr lang="ru-RU" sz="1800" dirty="0" err="1" smtClean="0"/>
              <a:t>млн</a:t>
            </a:r>
            <a:r>
              <a:rPr lang="ru-RU" sz="1800" dirty="0" smtClean="0"/>
              <a:t> растений / год (земляника садовая, малина, картофель, томат, роза, декоративные однолетники и др.)</a:t>
            </a:r>
          </a:p>
          <a:p>
            <a:pPr marL="267368" indent="-267368" defTabSz="457200">
              <a:spcBef>
                <a:spcPts val="800"/>
              </a:spcBef>
              <a:buSzPct val="100000"/>
              <a:buAutoNum type="arabicPeriod"/>
              <a:defRPr sz="2300">
                <a:solidFill>
                  <a:srgbClr val="1C65AA"/>
                </a:solidFill>
              </a:defRPr>
            </a:pPr>
            <a:r>
              <a:rPr sz="1800" dirty="0" err="1" smtClean="0"/>
              <a:t>Адаптация</a:t>
            </a:r>
            <a:r>
              <a:rPr sz="1800" dirty="0" smtClean="0"/>
              <a:t> </a:t>
            </a:r>
            <a:r>
              <a:rPr sz="1800" dirty="0" err="1"/>
              <a:t>существующих</a:t>
            </a:r>
            <a:r>
              <a:rPr sz="1800" dirty="0"/>
              <a:t> </a:t>
            </a:r>
            <a:r>
              <a:rPr sz="1800" dirty="0" err="1"/>
              <a:t>сортов</a:t>
            </a:r>
            <a:r>
              <a:rPr sz="1800" dirty="0"/>
              <a:t> </a:t>
            </a:r>
            <a:r>
              <a:rPr sz="1800" dirty="0" err="1"/>
              <a:t>под</a:t>
            </a:r>
            <a:r>
              <a:rPr sz="1800" dirty="0"/>
              <a:t> </a:t>
            </a:r>
            <a:r>
              <a:rPr sz="1800" dirty="0" err="1"/>
              <a:t>конкретный</a:t>
            </a:r>
            <a:r>
              <a:rPr sz="1800" dirty="0"/>
              <a:t> </a:t>
            </a:r>
            <a:r>
              <a:rPr sz="1800" dirty="0" err="1"/>
              <a:t>регион</a:t>
            </a:r>
            <a:r>
              <a:rPr sz="1800" dirty="0"/>
              <a:t> (</a:t>
            </a:r>
            <a:r>
              <a:rPr sz="1800" dirty="0" err="1"/>
              <a:t>тип</a:t>
            </a:r>
            <a:r>
              <a:rPr sz="1800" dirty="0"/>
              <a:t> </a:t>
            </a:r>
            <a:r>
              <a:rPr sz="1800" dirty="0" err="1"/>
              <a:t>почв</a:t>
            </a:r>
            <a:r>
              <a:rPr sz="1800" dirty="0"/>
              <a:t>/</a:t>
            </a:r>
            <a:r>
              <a:rPr sz="1800" dirty="0" err="1"/>
              <a:t>температура</a:t>
            </a:r>
            <a:r>
              <a:rPr sz="1800" dirty="0"/>
              <a:t>)</a:t>
            </a:r>
          </a:p>
          <a:p>
            <a:pPr marL="267368" indent="-267368" defTabSz="457200">
              <a:spcBef>
                <a:spcPts val="800"/>
              </a:spcBef>
              <a:buSzPct val="100000"/>
              <a:buAutoNum type="arabicPeriod"/>
              <a:defRPr sz="2300">
                <a:solidFill>
                  <a:srgbClr val="1C65AA"/>
                </a:solidFill>
              </a:defRPr>
            </a:pPr>
            <a:r>
              <a:rPr sz="1800" dirty="0" err="1"/>
              <a:t>Создание</a:t>
            </a:r>
            <a:r>
              <a:rPr sz="1800" dirty="0"/>
              <a:t> </a:t>
            </a:r>
            <a:r>
              <a:rPr sz="1800" dirty="0" err="1"/>
              <a:t>новых</a:t>
            </a:r>
            <a:r>
              <a:rPr sz="1800" dirty="0"/>
              <a:t> </a:t>
            </a:r>
            <a:r>
              <a:rPr sz="1800" dirty="0" err="1"/>
              <a:t>ценных</a:t>
            </a:r>
            <a:r>
              <a:rPr sz="1800" dirty="0"/>
              <a:t> </a:t>
            </a:r>
            <a:r>
              <a:rPr sz="1800" dirty="0" err="1"/>
              <a:t>культур</a:t>
            </a:r>
            <a:r>
              <a:rPr sz="1800" dirty="0"/>
              <a:t> </a:t>
            </a:r>
            <a:r>
              <a:rPr sz="1800" i="1" dirty="0"/>
              <a:t>in vitro </a:t>
            </a:r>
            <a:r>
              <a:rPr sz="1800" dirty="0" err="1"/>
              <a:t>методом</a:t>
            </a:r>
            <a:r>
              <a:rPr sz="1800" dirty="0"/>
              <a:t> </a:t>
            </a:r>
            <a:r>
              <a:rPr sz="1800" dirty="0" err="1"/>
              <a:t>соматической</a:t>
            </a:r>
            <a:r>
              <a:rPr sz="1800" dirty="0"/>
              <a:t> </a:t>
            </a:r>
            <a:r>
              <a:rPr sz="1800" dirty="0" err="1"/>
              <a:t>гибридизации</a:t>
            </a:r>
            <a:endParaRPr sz="1800" dirty="0"/>
          </a:p>
        </p:txBody>
      </p:sp>
      <p:pic>
        <p:nvPicPr>
          <p:cNvPr id="170" name="images-2.jpg"/>
          <p:cNvPicPr>
            <a:picLocks noChangeAspect="1"/>
          </p:cNvPicPr>
          <p:nvPr/>
        </p:nvPicPr>
        <p:blipFill>
          <a:blip r:embed="rId3" cstate="print">
            <a:extLst/>
          </a:blip>
          <a:srcRect l="598" r="598"/>
          <a:stretch>
            <a:fillRect/>
          </a:stretch>
        </p:blipFill>
        <p:spPr>
          <a:xfrm>
            <a:off x="7016055" y="3912874"/>
            <a:ext cx="1905001" cy="1283055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24402" y="3125777"/>
            <a:ext cx="6153137" cy="375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spcBef>
                <a:spcPts val="1200"/>
              </a:spcBef>
              <a:defRPr sz="2000" b="1">
                <a:solidFill>
                  <a:srgbClr val="1C65AA"/>
                </a:solidFill>
              </a:defRPr>
            </a:lvl1pPr>
          </a:lstStyle>
          <a:p>
            <a:pPr>
              <a:defRPr sz="2300"/>
            </a:pPr>
            <a:r>
              <a:rPr sz="2000" dirty="0" err="1"/>
              <a:t>Микроклональное</a:t>
            </a:r>
            <a:r>
              <a:rPr sz="2000" dirty="0"/>
              <a:t> </a:t>
            </a:r>
            <a:r>
              <a:rPr sz="2000" dirty="0" err="1"/>
              <a:t>размножение</a:t>
            </a:r>
            <a:r>
              <a:rPr sz="2000" dirty="0"/>
              <a:t> </a:t>
            </a:r>
            <a:r>
              <a:rPr sz="2000" dirty="0" err="1"/>
              <a:t>растений</a:t>
            </a:r>
            <a:endParaRPr sz="2000" dirty="0"/>
          </a:p>
        </p:txBody>
      </p:sp>
      <p:sp>
        <p:nvSpPr>
          <p:cNvPr id="172" name="Shape 172"/>
          <p:cNvSpPr/>
          <p:nvPr/>
        </p:nvSpPr>
        <p:spPr>
          <a:xfrm>
            <a:off x="175202" y="764704"/>
            <a:ext cx="1516478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200">
              <a:spcBef>
                <a:spcPts val="1200"/>
              </a:spcBef>
              <a:defRPr sz="2300" b="1">
                <a:solidFill>
                  <a:srgbClr val="1C65AA"/>
                </a:solidFill>
              </a:defRPr>
            </a:pPr>
            <a:r>
              <a:rPr dirty="0" err="1"/>
              <a:t>Р</a:t>
            </a:r>
            <a:r>
              <a:rPr sz="2000" dirty="0" err="1"/>
              <a:t>астения</a:t>
            </a:r>
            <a:endParaRPr sz="2000" dirty="0"/>
          </a:p>
        </p:txBody>
      </p:sp>
      <p:sp>
        <p:nvSpPr>
          <p:cNvPr id="173" name="Shape 173"/>
          <p:cNvSpPr/>
          <p:nvPr/>
        </p:nvSpPr>
        <p:spPr>
          <a:xfrm>
            <a:off x="214739" y="1196752"/>
            <a:ext cx="6661517" cy="1682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07473" indent="-307473" defTabSz="457200">
              <a:spcBef>
                <a:spcPts val="800"/>
              </a:spcBef>
              <a:buSzPct val="100000"/>
              <a:buAutoNum type="arabicPeriod"/>
              <a:defRPr sz="2000">
                <a:solidFill>
                  <a:srgbClr val="1C65AA"/>
                </a:solidFill>
              </a:defRPr>
            </a:pPr>
            <a:r>
              <a:rPr sz="1800" dirty="0" err="1"/>
              <a:t>Оздоровленные</a:t>
            </a:r>
            <a:r>
              <a:rPr sz="1800" dirty="0"/>
              <a:t>: </a:t>
            </a:r>
            <a:r>
              <a:rPr sz="1800" dirty="0" err="1"/>
              <a:t>освобождены</a:t>
            </a:r>
            <a:r>
              <a:rPr sz="1800" dirty="0"/>
              <a:t> </a:t>
            </a:r>
            <a:r>
              <a:rPr sz="1800" dirty="0" err="1"/>
              <a:t>от</a:t>
            </a:r>
            <a:r>
              <a:rPr sz="1800" dirty="0"/>
              <a:t> </a:t>
            </a:r>
            <a:r>
              <a:rPr sz="1800" dirty="0" err="1"/>
              <a:t>грибковых</a:t>
            </a:r>
            <a:r>
              <a:rPr sz="1800" dirty="0"/>
              <a:t>, </a:t>
            </a:r>
            <a:r>
              <a:rPr sz="1800" dirty="0" err="1"/>
              <a:t>бактериальных</a:t>
            </a:r>
            <a:r>
              <a:rPr sz="1800" dirty="0"/>
              <a:t>, </a:t>
            </a:r>
            <a:r>
              <a:rPr sz="1800" dirty="0" err="1"/>
              <a:t>вирусных</a:t>
            </a:r>
            <a:r>
              <a:rPr sz="1800" dirty="0"/>
              <a:t> </a:t>
            </a:r>
            <a:r>
              <a:rPr sz="1800" dirty="0" err="1"/>
              <a:t>инфекций</a:t>
            </a:r>
            <a:r>
              <a:rPr sz="1800" dirty="0"/>
              <a:t> </a:t>
            </a:r>
          </a:p>
          <a:p>
            <a:pPr marL="307473" indent="-307473" defTabSz="457200">
              <a:spcBef>
                <a:spcPts val="800"/>
              </a:spcBef>
              <a:buSzPct val="100000"/>
              <a:buAutoNum type="arabicPeriod"/>
              <a:defRPr sz="2000">
                <a:solidFill>
                  <a:srgbClr val="1C65AA"/>
                </a:solidFill>
              </a:defRPr>
            </a:pPr>
            <a:r>
              <a:rPr sz="1800" dirty="0" err="1"/>
              <a:t>Быстрее</a:t>
            </a:r>
            <a:r>
              <a:rPr sz="1800" dirty="0"/>
              <a:t> </a:t>
            </a:r>
            <a:r>
              <a:rPr sz="1800" dirty="0" err="1"/>
              <a:t>развиваются</a:t>
            </a:r>
            <a:r>
              <a:rPr sz="1800" dirty="0"/>
              <a:t> и </a:t>
            </a:r>
            <a:r>
              <a:rPr sz="1800" dirty="0" err="1"/>
              <a:t>переходят</a:t>
            </a:r>
            <a:r>
              <a:rPr sz="1800" dirty="0"/>
              <a:t> к </a:t>
            </a:r>
            <a:r>
              <a:rPr sz="1800" dirty="0" err="1"/>
              <a:t>репродуктивной</a:t>
            </a:r>
            <a:r>
              <a:rPr sz="1800" dirty="0"/>
              <a:t> </a:t>
            </a:r>
            <a:r>
              <a:rPr sz="1800" dirty="0" err="1"/>
              <a:t>фазе</a:t>
            </a:r>
            <a:endParaRPr sz="1800" dirty="0"/>
          </a:p>
          <a:p>
            <a:pPr marL="307473" indent="-307473" defTabSz="457200">
              <a:spcBef>
                <a:spcPts val="800"/>
              </a:spcBef>
              <a:buSzPct val="100000"/>
              <a:buAutoNum type="arabicPeriod"/>
              <a:defRPr sz="2000">
                <a:solidFill>
                  <a:srgbClr val="1C65AA"/>
                </a:solidFill>
              </a:defRPr>
            </a:pPr>
            <a:r>
              <a:rPr sz="1800" dirty="0" err="1"/>
              <a:t>Устойчивы</a:t>
            </a:r>
            <a:r>
              <a:rPr sz="1800" dirty="0"/>
              <a:t> к </a:t>
            </a:r>
            <a:r>
              <a:rPr sz="1800" dirty="0" err="1"/>
              <a:t>болезням</a:t>
            </a:r>
            <a:r>
              <a:rPr sz="1800" dirty="0"/>
              <a:t> и </a:t>
            </a:r>
            <a:r>
              <a:rPr sz="1800" dirty="0" err="1"/>
              <a:t>более</a:t>
            </a:r>
            <a:r>
              <a:rPr sz="1800" dirty="0"/>
              <a:t> </a:t>
            </a:r>
            <a:r>
              <a:rPr sz="1800" dirty="0" err="1"/>
              <a:t>урожайны</a:t>
            </a:r>
            <a:r>
              <a:rPr sz="1800" dirty="0"/>
              <a:t> (х4)</a:t>
            </a:r>
          </a:p>
        </p:txBody>
      </p:sp>
      <p:pic>
        <p:nvPicPr>
          <p:cNvPr id="174" name="image4.jpeg"/>
          <p:cNvPicPr>
            <a:picLocks noChangeAspect="1"/>
          </p:cNvPicPr>
          <p:nvPr/>
        </p:nvPicPr>
        <p:blipFill>
          <a:blip r:embed="rId4" cstate="print">
            <a:extLst/>
          </a:blip>
          <a:srcRect l="10070" t="6657" r="10069" b="10866"/>
          <a:stretch>
            <a:fillRect/>
          </a:stretch>
        </p:blipFill>
        <p:spPr>
          <a:xfrm>
            <a:off x="7016055" y="2505691"/>
            <a:ext cx="1905001" cy="1289432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pic>
        <p:nvPicPr>
          <p:cNvPr id="175" name="image2.jpeg"/>
          <p:cNvPicPr>
            <a:picLocks noChangeAspect="1"/>
          </p:cNvPicPr>
          <p:nvPr/>
        </p:nvPicPr>
        <p:blipFill>
          <a:blip r:embed="rId5" cstate="print">
            <a:extLst/>
          </a:blip>
          <a:srcRect t="6799" b="6798"/>
          <a:stretch>
            <a:fillRect/>
          </a:stretch>
        </p:blipFill>
        <p:spPr>
          <a:xfrm>
            <a:off x="7016055" y="5313707"/>
            <a:ext cx="1905001" cy="1289450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pic>
        <p:nvPicPr>
          <p:cNvPr id="176" name="Protoplast_fusion.jpg"/>
          <p:cNvPicPr>
            <a:picLocks noChangeAspect="1"/>
          </p:cNvPicPr>
          <p:nvPr/>
        </p:nvPicPr>
        <p:blipFill>
          <a:blip r:embed="rId6" cstate="print">
            <a:extLst/>
          </a:blip>
          <a:srcRect b="10156"/>
          <a:stretch>
            <a:fillRect/>
          </a:stretch>
        </p:blipFill>
        <p:spPr>
          <a:xfrm>
            <a:off x="7016055" y="1091960"/>
            <a:ext cx="1905001" cy="12836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6123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6" descr="825163_green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0" t="3215" b="4562"/>
          <a:stretch>
            <a:fillRect/>
          </a:stretch>
        </p:blipFill>
        <p:spPr bwMode="auto">
          <a:xfrm>
            <a:off x="5410199" y="1601924"/>
            <a:ext cx="3236907" cy="48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293938" y="980901"/>
            <a:ext cx="2811462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i="1" dirty="0"/>
              <a:t>Управляющий программный комплекс</a:t>
            </a:r>
          </a:p>
        </p:txBody>
      </p:sp>
      <p:sp>
        <p:nvSpPr>
          <p:cNvPr id="6155" name="Text Box 15"/>
          <p:cNvSpPr txBox="1">
            <a:spLocks noChangeArrowheads="1"/>
          </p:cNvSpPr>
          <p:nvPr/>
        </p:nvSpPr>
        <p:spPr bwMode="auto">
          <a:xfrm>
            <a:off x="2362200" y="3308176"/>
            <a:ext cx="28194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/>
              <a:t>Оценка </a:t>
            </a:r>
            <a:r>
              <a:rPr lang="ru-RU" altLang="ru-RU" sz="1400" b="1" i="1" dirty="0" smtClean="0"/>
              <a:t>продуктивности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/>
              <a:t>Выявление патологий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/>
              <a:t>(</a:t>
            </a:r>
            <a:r>
              <a:rPr lang="en-US" altLang="ru-RU" sz="1400" b="1" i="1" dirty="0" smtClean="0"/>
              <a:t>PAM</a:t>
            </a:r>
            <a:r>
              <a:rPr lang="ru-RU" altLang="ru-RU" sz="1400" b="1" i="1" dirty="0" smtClean="0"/>
              <a:t>-</a:t>
            </a:r>
            <a:r>
              <a:rPr lang="ru-RU" altLang="ru-RU" sz="1400" b="1" i="1" dirty="0" err="1" smtClean="0"/>
              <a:t>флуориметрия</a:t>
            </a:r>
            <a:r>
              <a:rPr lang="ru-RU" altLang="ru-RU" sz="1400" b="1" i="1" dirty="0" smtClean="0"/>
              <a:t>)</a:t>
            </a:r>
            <a:endParaRPr lang="ru-RU" altLang="ru-RU" sz="1400" b="1" i="1" dirty="0"/>
          </a:p>
        </p:txBody>
      </p:sp>
      <p:sp>
        <p:nvSpPr>
          <p:cNvPr id="6156" name="Text Box 16"/>
          <p:cNvSpPr txBox="1">
            <a:spLocks noChangeArrowheads="1"/>
          </p:cNvSpPr>
          <p:nvPr/>
        </p:nvSpPr>
        <p:spPr bwMode="auto">
          <a:xfrm>
            <a:off x="2743200" y="2158424"/>
            <a:ext cx="2514600" cy="738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/>
              <a:t>Мониторинг параметров (СО</a:t>
            </a:r>
            <a:r>
              <a:rPr lang="ru-RU" altLang="ru-RU" sz="1400" b="1" i="1" baseline="-25000" dirty="0" smtClean="0"/>
              <a:t>2</a:t>
            </a:r>
            <a:r>
              <a:rPr lang="ru-RU" altLang="ru-RU" sz="1400" b="1" i="1" dirty="0"/>
              <a:t>, свет, </a:t>
            </a:r>
            <a:r>
              <a:rPr lang="ru-RU" altLang="ru-RU" sz="1400" b="1" i="1" dirty="0" smtClean="0"/>
              <a:t>температура </a:t>
            </a:r>
            <a:r>
              <a:rPr lang="ru-RU" altLang="ru-RU" sz="1400" b="1" i="1" dirty="0"/>
              <a:t>и др.)</a:t>
            </a:r>
          </a:p>
        </p:txBody>
      </p:sp>
      <p:sp>
        <p:nvSpPr>
          <p:cNvPr id="6157" name="Line 17"/>
          <p:cNvSpPr>
            <a:spLocks noChangeShapeType="1"/>
          </p:cNvSpPr>
          <p:nvPr/>
        </p:nvSpPr>
        <p:spPr bwMode="auto">
          <a:xfrm>
            <a:off x="5257800" y="2527756"/>
            <a:ext cx="2482552" cy="1377444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 type="stealth" w="lg" len="lg"/>
            <a:tailEnd type="diamond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8" name="Line 18"/>
          <p:cNvSpPr>
            <a:spLocks noChangeShapeType="1"/>
          </p:cNvSpPr>
          <p:nvPr/>
        </p:nvSpPr>
        <p:spPr bwMode="auto">
          <a:xfrm>
            <a:off x="5148064" y="3684530"/>
            <a:ext cx="2376264" cy="1300046"/>
          </a:xfrm>
          <a:prstGeom prst="line">
            <a:avLst/>
          </a:prstGeom>
          <a:noFill/>
          <a:ln w="31750">
            <a:solidFill>
              <a:srgbClr val="0070C0"/>
            </a:solidFill>
            <a:round/>
            <a:headEnd type="stealth" w="lg" len="lg"/>
            <a:tailEnd type="diamond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59" name="Line 20"/>
          <p:cNvSpPr>
            <a:spLocks noChangeShapeType="1"/>
          </p:cNvSpPr>
          <p:nvPr/>
        </p:nvSpPr>
        <p:spPr bwMode="auto">
          <a:xfrm>
            <a:off x="3810000" y="1555576"/>
            <a:ext cx="0" cy="602848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0" name="Line 21"/>
          <p:cNvSpPr>
            <a:spLocks noChangeShapeType="1"/>
          </p:cNvSpPr>
          <p:nvPr/>
        </p:nvSpPr>
        <p:spPr bwMode="auto">
          <a:xfrm>
            <a:off x="2590800" y="1555576"/>
            <a:ext cx="0" cy="1752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1" name="Text Box 22"/>
          <p:cNvSpPr txBox="1">
            <a:spLocks noChangeArrowheads="1"/>
          </p:cNvSpPr>
          <p:nvPr/>
        </p:nvSpPr>
        <p:spPr bwMode="auto">
          <a:xfrm>
            <a:off x="1371600" y="4527376"/>
            <a:ext cx="39624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/>
              <a:t>С</a:t>
            </a:r>
            <a:r>
              <a:rPr lang="ru-RU" altLang="ru-RU" sz="1400" b="1" i="1" dirty="0" smtClean="0"/>
              <a:t>ветовой </a:t>
            </a:r>
            <a:r>
              <a:rPr lang="ru-RU" altLang="ru-RU" sz="1400" b="1" i="1" dirty="0"/>
              <a:t>режим (спектральный состав, интенсивность, </a:t>
            </a:r>
            <a:r>
              <a:rPr lang="ru-RU" altLang="ru-RU" sz="1400" b="1" i="1" dirty="0" smtClean="0"/>
              <a:t>периодичность)</a:t>
            </a:r>
            <a:endParaRPr lang="ru-RU" altLang="ru-RU" sz="1400" b="1" i="1" dirty="0"/>
          </a:p>
        </p:txBody>
      </p:sp>
      <p:sp>
        <p:nvSpPr>
          <p:cNvPr id="6162" name="Line 23"/>
          <p:cNvSpPr>
            <a:spLocks noChangeShapeType="1"/>
          </p:cNvSpPr>
          <p:nvPr/>
        </p:nvSpPr>
        <p:spPr bwMode="auto">
          <a:xfrm flipH="1" flipV="1">
            <a:off x="5334000" y="4984576"/>
            <a:ext cx="1254224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3" name="Text Box 24"/>
          <p:cNvSpPr txBox="1">
            <a:spLocks noChangeArrowheads="1"/>
          </p:cNvSpPr>
          <p:nvPr/>
        </p:nvSpPr>
        <p:spPr bwMode="auto">
          <a:xfrm>
            <a:off x="990600" y="5470212"/>
            <a:ext cx="4343400" cy="5232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/>
              <a:t>Необходимые сейчас величины параметров (температура, </a:t>
            </a:r>
            <a:r>
              <a:rPr lang="en-US" altLang="ru-RU" sz="1400" b="1" i="1" dirty="0" smtClean="0"/>
              <a:t>CO</a:t>
            </a:r>
            <a:r>
              <a:rPr lang="en-US" altLang="ru-RU" sz="1400" b="1" i="1" baseline="-25000" dirty="0" smtClean="0"/>
              <a:t>2</a:t>
            </a:r>
            <a:r>
              <a:rPr lang="en-US" altLang="ru-RU" sz="1400" b="1" i="1" dirty="0" smtClean="0"/>
              <a:t> </a:t>
            </a:r>
            <a:r>
              <a:rPr lang="ru-RU" altLang="ru-RU" sz="1400" b="1" i="1" dirty="0" smtClean="0"/>
              <a:t>и др.)</a:t>
            </a:r>
            <a:endParaRPr lang="ru-RU" altLang="ru-RU" sz="1400" b="1" i="1" dirty="0"/>
          </a:p>
        </p:txBody>
      </p:sp>
      <p:sp>
        <p:nvSpPr>
          <p:cNvPr id="6164" name="Line 25"/>
          <p:cNvSpPr>
            <a:spLocks noChangeShapeType="1"/>
          </p:cNvSpPr>
          <p:nvPr/>
        </p:nvSpPr>
        <p:spPr bwMode="auto">
          <a:xfrm flipH="1" flipV="1">
            <a:off x="5334000" y="5746576"/>
            <a:ext cx="1371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5" name="Text Box 26"/>
          <p:cNvSpPr txBox="1">
            <a:spLocks noChangeArrowheads="1"/>
          </p:cNvSpPr>
          <p:nvPr/>
        </p:nvSpPr>
        <p:spPr bwMode="auto">
          <a:xfrm>
            <a:off x="457200" y="6118284"/>
            <a:ext cx="4876800" cy="307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 dirty="0" smtClean="0"/>
              <a:t>Внесение модулирующих соединений</a:t>
            </a:r>
            <a:endParaRPr lang="ru-RU" altLang="ru-RU" sz="1400" b="1" i="1" dirty="0"/>
          </a:p>
        </p:txBody>
      </p:sp>
      <p:sp>
        <p:nvSpPr>
          <p:cNvPr id="6166" name="Line 27"/>
          <p:cNvSpPr>
            <a:spLocks noChangeShapeType="1"/>
          </p:cNvSpPr>
          <p:nvPr/>
        </p:nvSpPr>
        <p:spPr bwMode="auto">
          <a:xfrm flipH="1">
            <a:off x="5334000" y="6279976"/>
            <a:ext cx="13716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7" name="Line 29"/>
          <p:cNvSpPr>
            <a:spLocks noChangeShapeType="1"/>
          </p:cNvSpPr>
          <p:nvPr/>
        </p:nvSpPr>
        <p:spPr bwMode="auto">
          <a:xfrm rot="10800000">
            <a:off x="1828800" y="1384921"/>
            <a:ext cx="0" cy="314245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8" name="Line 30"/>
          <p:cNvSpPr>
            <a:spLocks noChangeShapeType="1"/>
          </p:cNvSpPr>
          <p:nvPr/>
        </p:nvSpPr>
        <p:spPr bwMode="auto">
          <a:xfrm rot="10800000" flipH="1">
            <a:off x="1230312" y="1192246"/>
            <a:ext cx="1" cy="427796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69" name="Line 31"/>
          <p:cNvSpPr>
            <a:spLocks noChangeShapeType="1"/>
          </p:cNvSpPr>
          <p:nvPr/>
        </p:nvSpPr>
        <p:spPr bwMode="auto">
          <a:xfrm rot="10800000">
            <a:off x="838198" y="980901"/>
            <a:ext cx="2" cy="513738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0" name="Line 32"/>
          <p:cNvSpPr>
            <a:spLocks noChangeShapeType="1"/>
          </p:cNvSpPr>
          <p:nvPr/>
        </p:nvSpPr>
        <p:spPr bwMode="auto">
          <a:xfrm rot="5400000">
            <a:off x="2050257" y="1150764"/>
            <a:ext cx="0" cy="4683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1" name="Line 33"/>
          <p:cNvSpPr>
            <a:spLocks noChangeShapeType="1"/>
          </p:cNvSpPr>
          <p:nvPr/>
        </p:nvSpPr>
        <p:spPr bwMode="auto">
          <a:xfrm rot="5400000">
            <a:off x="1758157" y="629940"/>
            <a:ext cx="0" cy="107791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2" name="Line 34"/>
          <p:cNvSpPr>
            <a:spLocks noChangeShapeType="1"/>
          </p:cNvSpPr>
          <p:nvPr/>
        </p:nvSpPr>
        <p:spPr bwMode="auto">
          <a:xfrm rot="5400000">
            <a:off x="1556544" y="223416"/>
            <a:ext cx="0" cy="145891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non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4" name="Rectangle 40"/>
          <p:cNvSpPr>
            <a:spLocks noChangeArrowheads="1"/>
          </p:cNvSpPr>
          <p:nvPr/>
        </p:nvSpPr>
        <p:spPr bwMode="auto">
          <a:xfrm>
            <a:off x="2198688" y="1719089"/>
            <a:ext cx="3135312" cy="2474143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75" name="Rectangle 41"/>
          <p:cNvSpPr>
            <a:spLocks noChangeArrowheads="1"/>
          </p:cNvSpPr>
          <p:nvPr/>
        </p:nvSpPr>
        <p:spPr bwMode="auto">
          <a:xfrm>
            <a:off x="304800" y="4334553"/>
            <a:ext cx="5105400" cy="247882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198688" y="831716"/>
            <a:ext cx="2982912" cy="721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Управляющий программный комплекс </a:t>
            </a:r>
            <a:endParaRPr lang="ru-RU" dirty="0"/>
          </a:p>
        </p:txBody>
      </p:sp>
      <p:grpSp>
        <p:nvGrpSpPr>
          <p:cNvPr id="25" name="Group 165"/>
          <p:cNvGrpSpPr/>
          <p:nvPr/>
        </p:nvGrpSpPr>
        <p:grpSpPr>
          <a:xfrm>
            <a:off x="196050" y="179110"/>
            <a:ext cx="8048357" cy="481201"/>
            <a:chOff x="-272261" y="0"/>
            <a:chExt cx="6752213" cy="481200"/>
          </a:xfrm>
        </p:grpSpPr>
        <p:sp>
          <p:nvSpPr>
            <p:cNvPr id="26" name="Shape 163"/>
            <p:cNvSpPr/>
            <p:nvPr/>
          </p:nvSpPr>
          <p:spPr>
            <a:xfrm>
              <a:off x="-272261" y="0"/>
              <a:ext cx="6752213" cy="4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" y="0"/>
                  </a:lnTo>
                  <a:lnTo>
                    <a:pt x="21600" y="0"/>
                  </a:lnTo>
                  <a:lnTo>
                    <a:pt x="20533" y="21600"/>
                  </a:lnTo>
                  <a:close/>
                </a:path>
              </a:pathLst>
            </a:custGeom>
            <a:solidFill>
              <a:srgbClr val="1381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7" name="Shape 164"/>
            <p:cNvSpPr/>
            <p:nvPr/>
          </p:nvSpPr>
          <p:spPr>
            <a:xfrm>
              <a:off x="79178" y="61313"/>
              <a:ext cx="6328765" cy="3077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200" b="1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lang="ru-RU" sz="2000" dirty="0" smtClean="0"/>
                <a:t>От «умной теплицы» к «интеллектуальному </a:t>
              </a:r>
              <a:r>
                <a:rPr lang="ru-RU" sz="2000" dirty="0" err="1" smtClean="0"/>
                <a:t>фитокомплексу</a:t>
              </a:r>
              <a:r>
                <a:rPr lang="ru-RU" sz="2000" dirty="0" smtClean="0"/>
                <a:t>»</a:t>
              </a:r>
              <a:endParaRPr sz="2000" dirty="0"/>
            </a:p>
          </p:txBody>
        </p:sp>
      </p:grpSp>
      <p:sp>
        <p:nvSpPr>
          <p:cNvPr id="28" name="Shape 166"/>
          <p:cNvSpPr/>
          <p:nvPr/>
        </p:nvSpPr>
        <p:spPr>
          <a:xfrm>
            <a:off x="0" y="179100"/>
            <a:ext cx="619498" cy="4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590" y="0"/>
                </a:lnTo>
                <a:lnTo>
                  <a:pt x="21600" y="0"/>
                </a:lnTo>
                <a:lnTo>
                  <a:pt x="15010" y="21600"/>
                </a:lnTo>
                <a:close/>
              </a:path>
            </a:pathLst>
          </a:cu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9" name="Shape 167"/>
          <p:cNvSpPr/>
          <p:nvPr/>
        </p:nvSpPr>
        <p:spPr>
          <a:xfrm>
            <a:off x="-1" y="179075"/>
            <a:ext cx="392102" cy="481201"/>
          </a:xfrm>
          <a:prstGeom prst="rect">
            <a:avLst/>
          </a:pr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7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72" y="249289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416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roup 119"/>
          <p:cNvGrpSpPr/>
          <p:nvPr/>
        </p:nvGrpSpPr>
        <p:grpSpPr>
          <a:xfrm>
            <a:off x="468312" y="179110"/>
            <a:ext cx="3825301" cy="481203"/>
            <a:chOff x="0" y="0"/>
            <a:chExt cx="3825299" cy="481201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3825299" cy="48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" y="0"/>
                  </a:lnTo>
                  <a:lnTo>
                    <a:pt x="21600" y="0"/>
                  </a:lnTo>
                  <a:lnTo>
                    <a:pt x="20533" y="21600"/>
                  </a:lnTo>
                  <a:close/>
                </a:path>
              </a:pathLst>
            </a:custGeom>
            <a:solidFill>
              <a:srgbClr val="1381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84826" y="45924"/>
              <a:ext cx="3030246" cy="338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200" b="1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  <p:sp>
        <p:nvSpPr>
          <p:cNvPr id="120" name="Shape 120"/>
          <p:cNvSpPr/>
          <p:nvPr/>
        </p:nvSpPr>
        <p:spPr>
          <a:xfrm>
            <a:off x="0" y="179100"/>
            <a:ext cx="619499" cy="4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590" y="0"/>
                </a:lnTo>
                <a:lnTo>
                  <a:pt x="21600" y="0"/>
                </a:lnTo>
                <a:lnTo>
                  <a:pt x="15010" y="21600"/>
                </a:lnTo>
                <a:close/>
              </a:path>
            </a:pathLst>
          </a:cu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-1" y="179075"/>
            <a:ext cx="392102" cy="481201"/>
          </a:xfrm>
          <a:prstGeom prst="rect">
            <a:avLst/>
          </a:pr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2" name="image0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113996" y="116632"/>
            <a:ext cx="1922500" cy="537948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TextBox 35"/>
          <p:cNvSpPr txBox="1"/>
          <p:nvPr/>
        </p:nvSpPr>
        <p:spPr>
          <a:xfrm>
            <a:off x="360123" y="1340768"/>
            <a:ext cx="499946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ru-RU" sz="2000" dirty="0"/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ffectLst/>
              </a:rPr>
              <a:t>Способность поддерживать температуру путем автоматического включения проветривания и нагревательных элементов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>
                <a:effectLst/>
              </a:rPr>
              <a:t>Способность осуществлять автоматизированный полив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Способность поддерживать заданный режим освещения</a:t>
            </a:r>
            <a:endParaRPr lang="ru-RU" sz="2000" dirty="0" smtClean="0">
              <a:effectLst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000" dirty="0" smtClean="0"/>
              <a:t>Поддержание других параметров</a:t>
            </a:r>
          </a:p>
          <a:p>
            <a:pPr>
              <a:spcBef>
                <a:spcPts val="600"/>
              </a:spcBef>
            </a:pPr>
            <a:endParaRPr lang="ru-RU" sz="2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68312" y="836712"/>
            <a:ext cx="835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понимают под «умной теплицей» сегодня?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954" y="1988840"/>
            <a:ext cx="3716665" cy="2564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90" y="5301208"/>
            <a:ext cx="7128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/>
              <a:t>Все параметры задаются исходно и поддерживаются на неизменном уровне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023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02" y="4147919"/>
            <a:ext cx="3934990" cy="2674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0" name="Shape 120"/>
          <p:cNvSpPr/>
          <p:nvPr/>
        </p:nvSpPr>
        <p:spPr>
          <a:xfrm>
            <a:off x="0" y="179100"/>
            <a:ext cx="619499" cy="4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590" y="0"/>
                </a:lnTo>
                <a:lnTo>
                  <a:pt x="21600" y="0"/>
                </a:lnTo>
                <a:lnTo>
                  <a:pt x="15010" y="21600"/>
                </a:lnTo>
                <a:close/>
              </a:path>
            </a:pathLst>
          </a:cu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-1" y="179075"/>
            <a:ext cx="392102" cy="481201"/>
          </a:xfrm>
          <a:prstGeom prst="rect">
            <a:avLst/>
          </a:pr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TextBox 35"/>
          <p:cNvSpPr txBox="1"/>
          <p:nvPr/>
        </p:nvSpPr>
        <p:spPr>
          <a:xfrm>
            <a:off x="107504" y="1268760"/>
            <a:ext cx="53754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 smtClean="0"/>
              <a:t>Система </a:t>
            </a:r>
            <a:r>
              <a:rPr lang="ru-RU" sz="2000" dirty="0"/>
              <a:t>обратной связи должна обеспечивать </a:t>
            </a:r>
            <a:r>
              <a:rPr lang="ru-RU" sz="2000" b="1" dirty="0"/>
              <a:t>быстрый «опрос» </a:t>
            </a:r>
            <a:r>
              <a:rPr lang="ru-RU" sz="2000" dirty="0"/>
              <a:t>растений об их функциональном состоянии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000" dirty="0"/>
              <a:t>Результаты «опроса» должны быть </a:t>
            </a:r>
            <a:r>
              <a:rPr lang="ru-RU" sz="2000" b="1" dirty="0"/>
              <a:t>информативны</a:t>
            </a:r>
            <a:r>
              <a:rPr lang="ru-RU" sz="2000" dirty="0"/>
              <a:t>, позволять оценивать </a:t>
            </a:r>
            <a:r>
              <a:rPr lang="ru-RU" sz="2000" b="1" dirty="0"/>
              <a:t>продуктивность</a:t>
            </a:r>
            <a:r>
              <a:rPr lang="ru-RU" sz="2000" dirty="0"/>
              <a:t> растений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492" y="158046"/>
            <a:ext cx="835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должно быть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692696"/>
            <a:ext cx="8856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Наличие системы обратной связи</a:t>
            </a:r>
            <a:endParaRPr lang="ru-RU" sz="2400" b="1" u="sng" dirty="0"/>
          </a:p>
          <a:p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107504" y="3717032"/>
            <a:ext cx="88569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Заданным критериям отвечает метод </a:t>
            </a:r>
            <a:r>
              <a:rPr lang="en-US" sz="2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PAM</a:t>
            </a:r>
            <a:r>
              <a:rPr lang="ru-RU" sz="2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2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флуориметрии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5" y="4256621"/>
            <a:ext cx="4587593" cy="252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484784"/>
            <a:ext cx="1224136" cy="22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2" b="25315"/>
          <a:stretch/>
        </p:blipFill>
        <p:spPr bwMode="auto">
          <a:xfrm flipH="1">
            <a:off x="5358348" y="1672063"/>
            <a:ext cx="1493273" cy="144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97037">
            <a:off x="7009740" y="1603452"/>
            <a:ext cx="75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18872">
            <a:off x="7009411" y="2023988"/>
            <a:ext cx="6826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92280" y="1743199"/>
            <a:ext cx="36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?</a:t>
            </a:r>
            <a:endParaRPr lang="ru-RU" sz="3200" b="1" i="1" dirty="0"/>
          </a:p>
        </p:txBody>
      </p:sp>
      <p:sp>
        <p:nvSpPr>
          <p:cNvPr id="56" name="TextBox 55"/>
          <p:cNvSpPr txBox="1"/>
          <p:nvPr/>
        </p:nvSpPr>
        <p:spPr>
          <a:xfrm>
            <a:off x="7230631" y="2420888"/>
            <a:ext cx="365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!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9572433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VE-8038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9" b="8438"/>
          <a:stretch>
            <a:fillRect/>
          </a:stretch>
        </p:blipFill>
        <p:spPr bwMode="auto">
          <a:xfrm rot="2364142">
            <a:off x="4865240" y="1875499"/>
            <a:ext cx="1984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4716016" y="1413768"/>
            <a:ext cx="3078063" cy="17272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73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490148"/>
            <a:ext cx="1569071" cy="250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24715"/>
            <a:ext cx="1597328" cy="25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3010">
            <a:off x="6700312" y="3041612"/>
            <a:ext cx="75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845">
            <a:off x="6430408" y="3128924"/>
            <a:ext cx="6826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4" name="TextBox 90"/>
          <p:cNvSpPr txBox="1">
            <a:spLocks noChangeArrowheads="1"/>
          </p:cNvSpPr>
          <p:nvPr/>
        </p:nvSpPr>
        <p:spPr bwMode="auto">
          <a:xfrm>
            <a:off x="6771720" y="3199507"/>
            <a:ext cx="15732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возбуждающий свет</a:t>
            </a:r>
          </a:p>
        </p:txBody>
      </p:sp>
      <p:sp>
        <p:nvSpPr>
          <p:cNvPr id="2075" name="TextBox 90"/>
          <p:cNvSpPr txBox="1">
            <a:spLocks noChangeArrowheads="1"/>
          </p:cNvSpPr>
          <p:nvPr/>
        </p:nvSpPr>
        <p:spPr bwMode="auto">
          <a:xfrm>
            <a:off x="5055558" y="3337748"/>
            <a:ext cx="15732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флуоресценция</a:t>
            </a:r>
          </a:p>
        </p:txBody>
      </p:sp>
      <p:sp>
        <p:nvSpPr>
          <p:cNvPr id="2077" name="TextBox 90"/>
          <p:cNvSpPr txBox="1">
            <a:spLocks noChangeArrowheads="1"/>
          </p:cNvSpPr>
          <p:nvPr/>
        </p:nvSpPr>
        <p:spPr bwMode="auto">
          <a:xfrm>
            <a:off x="6289942" y="1398341"/>
            <a:ext cx="15732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источник модулированного света</a:t>
            </a:r>
          </a:p>
        </p:txBody>
      </p:sp>
      <p:sp>
        <p:nvSpPr>
          <p:cNvPr id="2078" name="TextBox 90"/>
          <p:cNvSpPr txBox="1">
            <a:spLocks noChangeArrowheads="1"/>
          </p:cNvSpPr>
          <p:nvPr/>
        </p:nvSpPr>
        <p:spPr bwMode="auto">
          <a:xfrm>
            <a:off x="4870672" y="1403421"/>
            <a:ext cx="1573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камера</a:t>
            </a:r>
            <a:endParaRPr lang="ru-RU" altLang="ru-RU" sz="14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482975" y="766763"/>
            <a:ext cx="592138" cy="1008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2082" name="Picture 34" descr="iz_chego_sostoit_comput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67"/>
          <a:stretch>
            <a:fillRect/>
          </a:stretch>
        </p:blipFill>
        <p:spPr bwMode="auto">
          <a:xfrm>
            <a:off x="1731856" y="1690703"/>
            <a:ext cx="1544744" cy="114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3" name="Line 35"/>
          <p:cNvSpPr>
            <a:spLocks noChangeShapeType="1"/>
          </p:cNvSpPr>
          <p:nvPr/>
        </p:nvSpPr>
        <p:spPr bwMode="auto">
          <a:xfrm flipH="1">
            <a:off x="3563888" y="2276872"/>
            <a:ext cx="10969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 rot="2423790">
            <a:off x="1519137" y="3080087"/>
            <a:ext cx="285908" cy="683811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6" name="Text Box 38"/>
          <p:cNvSpPr txBox="1">
            <a:spLocks noChangeArrowheads="1"/>
          </p:cNvSpPr>
          <p:nvPr/>
        </p:nvSpPr>
        <p:spPr bwMode="auto">
          <a:xfrm>
            <a:off x="251521" y="3646488"/>
            <a:ext cx="223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>
                <a:solidFill>
                  <a:srgbClr val="009900"/>
                </a:solidFill>
                <a:cs typeface="Arial" charset="0"/>
              </a:rPr>
              <a:t>квантовый выход фотосистемы </a:t>
            </a:r>
            <a:r>
              <a:rPr lang="en-US" altLang="ru-RU" sz="1600" i="1" dirty="0" smtClean="0">
                <a:solidFill>
                  <a:srgbClr val="009900"/>
                </a:solidFill>
                <a:cs typeface="Arial" charset="0"/>
              </a:rPr>
              <a:t>II </a:t>
            </a:r>
            <a:r>
              <a:rPr lang="en-US" altLang="ru-RU" sz="1600" b="1" i="1" dirty="0" smtClean="0">
                <a:solidFill>
                  <a:srgbClr val="009900"/>
                </a:solidFill>
                <a:cs typeface="Arial" charset="0"/>
              </a:rPr>
              <a:t>(YII)</a:t>
            </a:r>
            <a:endParaRPr lang="el-GR" altLang="ru-RU" sz="1600" b="1" i="1" dirty="0">
              <a:solidFill>
                <a:srgbClr val="009900"/>
              </a:solidFill>
              <a:cs typeface="Arial" charset="0"/>
            </a:endParaRPr>
          </a:p>
        </p:txBody>
      </p: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2339976" y="3646488"/>
            <a:ext cx="23939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1600" i="1" dirty="0" err="1">
                <a:solidFill>
                  <a:srgbClr val="FF0000"/>
                </a:solidFill>
                <a:cs typeface="Arial" charset="0"/>
              </a:rPr>
              <a:t>нефотохимическое</a:t>
            </a:r>
            <a:r>
              <a:rPr lang="ru-RU" altLang="ru-RU" sz="1600" i="1" dirty="0">
                <a:solidFill>
                  <a:srgbClr val="FF0000"/>
                </a:solidFill>
                <a:cs typeface="Arial" charset="0"/>
              </a:rPr>
              <a:t> тушение флуоресценции</a:t>
            </a:r>
            <a:r>
              <a:rPr lang="ru-RU" altLang="ru-RU" sz="1600" i="1" dirty="0">
                <a:cs typeface="Arial" charset="0"/>
              </a:rPr>
              <a:t> </a:t>
            </a:r>
            <a:r>
              <a:rPr lang="ru-RU" altLang="ru-RU" sz="1600" i="1" dirty="0" smtClean="0">
                <a:cs typeface="Arial" charset="0"/>
              </a:rPr>
              <a:t> </a:t>
            </a:r>
            <a:r>
              <a:rPr lang="ru-RU" altLang="ru-RU" sz="1600" b="1" i="1" dirty="0" smtClean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altLang="ru-RU" sz="1600" b="1" i="1" dirty="0" smtClean="0">
                <a:solidFill>
                  <a:srgbClr val="FF0000"/>
                </a:solidFill>
                <a:cs typeface="Arial" charset="0"/>
              </a:rPr>
              <a:t>NPQ</a:t>
            </a:r>
            <a:r>
              <a:rPr lang="ru-RU" altLang="ru-RU" sz="1600" b="1" i="1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en-US" altLang="ru-RU" sz="1600" b="1" i="1" baseline="-25000" dirty="0">
              <a:solidFill>
                <a:srgbClr val="FF0000"/>
              </a:solidFill>
              <a:cs typeface="Arial" charset="0"/>
            </a:endParaRPr>
          </a:p>
          <a:p>
            <a:pPr algn="ctr"/>
            <a:endParaRPr lang="el-GR" altLang="ru-RU" sz="1600" i="1" dirty="0">
              <a:cs typeface="Arial" charset="0"/>
            </a:endParaRPr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 rot="-24254359">
            <a:off x="3023255" y="2941862"/>
            <a:ext cx="293451" cy="819422"/>
          </a:xfrm>
          <a:prstGeom prst="downArrow">
            <a:avLst>
              <a:gd name="adj1" fmla="val 50000"/>
              <a:gd name="adj2" fmla="val 50092"/>
            </a:avLst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1260475" y="4222750"/>
            <a:ext cx="431800" cy="574675"/>
          </a:xfrm>
          <a:prstGeom prst="downArrow">
            <a:avLst>
              <a:gd name="adj1" fmla="val 50000"/>
              <a:gd name="adj2" fmla="val 3327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468313" y="4727575"/>
            <a:ext cx="2016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>
                <a:solidFill>
                  <a:srgbClr val="009900"/>
                </a:solidFill>
                <a:cs typeface="Arial" charset="0"/>
              </a:rPr>
              <a:t>П</a:t>
            </a:r>
            <a:r>
              <a:rPr lang="ru-RU" altLang="ru-RU" sz="1600" b="1" i="1" dirty="0" smtClean="0">
                <a:solidFill>
                  <a:srgbClr val="009900"/>
                </a:solidFill>
                <a:cs typeface="Arial" charset="0"/>
              </a:rPr>
              <a:t>родуктивность </a:t>
            </a:r>
            <a:r>
              <a:rPr lang="ru-RU" altLang="ru-RU" sz="1600" b="1" i="1" dirty="0">
                <a:solidFill>
                  <a:srgbClr val="009900"/>
                </a:solidFill>
                <a:cs typeface="Arial" charset="0"/>
              </a:rPr>
              <a:t>и урожай</a:t>
            </a:r>
            <a:endParaRPr lang="el-GR" altLang="ru-RU" sz="1600" b="1" i="1" dirty="0">
              <a:solidFill>
                <a:srgbClr val="009900"/>
              </a:solidFill>
              <a:cs typeface="Arial" charset="0"/>
            </a:endParaRP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555875" y="4727575"/>
            <a:ext cx="19446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i="1" dirty="0" smtClean="0">
                <a:solidFill>
                  <a:srgbClr val="FF0000"/>
                </a:solidFill>
                <a:cs typeface="Arial" charset="0"/>
              </a:rPr>
              <a:t>Стрессовое состояние</a:t>
            </a:r>
            <a:endParaRPr lang="el-GR" altLang="ru-RU" sz="1600" b="1" i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092" name="AutoShape 44"/>
          <p:cNvSpPr>
            <a:spLocks noChangeArrowheads="1"/>
          </p:cNvSpPr>
          <p:nvPr/>
        </p:nvSpPr>
        <p:spPr bwMode="auto">
          <a:xfrm>
            <a:off x="3276600" y="4438650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94" name="AutoShape 46"/>
          <p:cNvSpPr>
            <a:spLocks/>
          </p:cNvSpPr>
          <p:nvPr/>
        </p:nvSpPr>
        <p:spPr bwMode="auto">
          <a:xfrm rot="5400000">
            <a:off x="2195513" y="3432175"/>
            <a:ext cx="431800" cy="3743325"/>
          </a:xfrm>
          <a:prstGeom prst="rightBrace">
            <a:avLst>
              <a:gd name="adj1" fmla="val 72243"/>
              <a:gd name="adj2" fmla="val 50000"/>
            </a:avLst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95" name="TextBox 90"/>
          <p:cNvSpPr txBox="1">
            <a:spLocks noChangeArrowheads="1"/>
          </p:cNvSpPr>
          <p:nvPr/>
        </p:nvSpPr>
        <p:spPr bwMode="auto">
          <a:xfrm>
            <a:off x="251521" y="5667375"/>
            <a:ext cx="43867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отклонений условий выращивания от оптимальных</a:t>
            </a:r>
            <a:endParaRPr lang="ru-RU" altLang="ru-RU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97" name="TextBox 90"/>
          <p:cNvSpPr txBox="1">
            <a:spLocks noChangeArrowheads="1"/>
          </p:cNvSpPr>
          <p:nvPr/>
        </p:nvSpPr>
        <p:spPr bwMode="auto">
          <a:xfrm>
            <a:off x="5688124" y="6135687"/>
            <a:ext cx="3240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24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теплица</a:t>
            </a:r>
          </a:p>
        </p:txBody>
      </p:sp>
      <p:pic>
        <p:nvPicPr>
          <p:cNvPr id="27" name="image07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7113996" y="116632"/>
            <a:ext cx="1922500" cy="5379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" name="Group 119"/>
          <p:cNvGrpSpPr/>
          <p:nvPr/>
        </p:nvGrpSpPr>
        <p:grpSpPr>
          <a:xfrm>
            <a:off x="107504" y="116632"/>
            <a:ext cx="6126487" cy="657602"/>
            <a:chOff x="100307" y="0"/>
            <a:chExt cx="3724992" cy="481201"/>
          </a:xfrm>
        </p:grpSpPr>
        <p:sp>
          <p:nvSpPr>
            <p:cNvPr id="29" name="Shape 117"/>
            <p:cNvSpPr/>
            <p:nvPr/>
          </p:nvSpPr>
          <p:spPr>
            <a:xfrm>
              <a:off x="100307" y="0"/>
              <a:ext cx="3724992" cy="48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" y="0"/>
                  </a:lnTo>
                  <a:lnTo>
                    <a:pt x="21600" y="0"/>
                  </a:lnTo>
                  <a:lnTo>
                    <a:pt x="20533" y="21600"/>
                  </a:lnTo>
                  <a:close/>
                </a:path>
              </a:pathLst>
            </a:custGeom>
            <a:solidFill>
              <a:srgbClr val="1381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Показатели, определяемые методом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PAM</a:t>
              </a:r>
              <a:endParaRPr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Shape 118"/>
            <p:cNvSpPr/>
            <p:nvPr/>
          </p:nvSpPr>
          <p:spPr>
            <a:xfrm>
              <a:off x="384826" y="45924"/>
              <a:ext cx="3030246" cy="338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200" b="1">
                  <a:solidFill>
                    <a:srgbClr val="FFFFFF"/>
                  </a:solidFill>
                </a:defRPr>
              </a:lvl1pPr>
            </a:lstStyle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84584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68"/>
          <p:cNvSpPr/>
          <p:nvPr/>
        </p:nvSpPr>
        <p:spPr>
          <a:xfrm>
            <a:off x="468312" y="332666"/>
            <a:ext cx="8568184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2400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Оценка влияния неблагоприятного</a:t>
            </a:r>
            <a:r>
              <a:rPr lang="ru-RU" sz="24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фактора</a:t>
            </a:r>
            <a:endParaRPr lang="ru-RU" sz="2400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76"/>
          <p:cNvSpPr/>
          <p:nvPr/>
        </p:nvSpPr>
        <p:spPr>
          <a:xfrm>
            <a:off x="0" y="332656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177"/>
          <p:cNvSpPr/>
          <p:nvPr/>
        </p:nvSpPr>
        <p:spPr>
          <a:xfrm>
            <a:off x="0" y="332656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0" y="6743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0" y="800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7" y="2132856"/>
            <a:ext cx="873225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95736" y="1340768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Уровень </a:t>
            </a:r>
            <a:r>
              <a:rPr lang="en-US" sz="2400" b="1" dirty="0" smtClean="0"/>
              <a:t>NPQ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04448" y="167119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8604448" y="4047455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0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96050" y="4278287"/>
            <a:ext cx="1567638" cy="3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0 </a:t>
            </a:r>
            <a:r>
              <a:rPr lang="ru-RU" dirty="0" smtClean="0"/>
              <a:t>секунд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924242" y="4278287"/>
            <a:ext cx="1567638" cy="3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</a:t>
            </a:r>
            <a:r>
              <a:rPr lang="en-US" dirty="0" smtClean="0"/>
              <a:t>0 </a:t>
            </a:r>
            <a:r>
              <a:rPr lang="ru-RU" dirty="0" smtClean="0"/>
              <a:t>секунд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3635896" y="4278287"/>
            <a:ext cx="1567638" cy="3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4</a:t>
            </a:r>
            <a:r>
              <a:rPr lang="en-US" dirty="0" smtClean="0"/>
              <a:t>0 </a:t>
            </a:r>
            <a:r>
              <a:rPr lang="ru-RU" dirty="0" smtClean="0"/>
              <a:t>секунд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5364088" y="4278287"/>
            <a:ext cx="1567638" cy="3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6</a:t>
            </a:r>
            <a:r>
              <a:rPr lang="en-US" dirty="0" smtClean="0"/>
              <a:t>0 </a:t>
            </a:r>
            <a:r>
              <a:rPr lang="ru-RU" dirty="0" smtClean="0"/>
              <a:t>секунд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020272" y="4278287"/>
            <a:ext cx="1567638" cy="37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r>
              <a:rPr lang="en-US" dirty="0" smtClean="0"/>
              <a:t>0 </a:t>
            </a:r>
            <a:r>
              <a:rPr lang="ru-RU" dirty="0" smtClean="0"/>
              <a:t>секунд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5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168"/>
          <p:cNvSpPr/>
          <p:nvPr/>
        </p:nvSpPr>
        <p:spPr>
          <a:xfrm>
            <a:off x="468312" y="332666"/>
            <a:ext cx="8568184" cy="481200"/>
          </a:xfrm>
          <a:prstGeom prst="parallelogram">
            <a:avLst>
              <a:gd name="adj" fmla="val 39278"/>
            </a:avLst>
          </a:prstGeom>
          <a:solidFill>
            <a:srgbClr val="1381C0"/>
          </a:solidFill>
          <a:ln>
            <a:noFill/>
          </a:ln>
        </p:spPr>
        <p:txBody>
          <a:bodyPr lIns="0" tIns="45700" rIns="0" bIns="720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b="1" i="0" u="none" strike="noStrike" cap="none" baseline="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Зачем нужно оценивать «мгновенное»</a:t>
            </a:r>
            <a:r>
              <a:rPr lang="ru-RU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состояние растений?</a:t>
            </a:r>
            <a:endParaRPr lang="ru-RU" b="1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176"/>
          <p:cNvSpPr/>
          <p:nvPr/>
        </p:nvSpPr>
        <p:spPr>
          <a:xfrm>
            <a:off x="0" y="332656"/>
            <a:ext cx="619498" cy="481200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177"/>
          <p:cNvSpPr/>
          <p:nvPr/>
        </p:nvSpPr>
        <p:spPr>
          <a:xfrm>
            <a:off x="0" y="332656"/>
            <a:ext cx="392100" cy="4812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18" y="764704"/>
            <a:ext cx="4896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/>
              <a:t>Зависимость активности фотосинтеза от внешних факторов</a:t>
            </a:r>
            <a:endParaRPr lang="ru-RU" sz="2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5976" y="237042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Оценка энергетической эффективности фотосинтеза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Оценка продуктивности растений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/>
              <a:t>Выявление патологических очагов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3" y="1409348"/>
            <a:ext cx="2756147" cy="192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3" y="3171830"/>
            <a:ext cx="275614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5" y="4945057"/>
            <a:ext cx="2614662" cy="194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3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roup 153"/>
          <p:cNvGrpSpPr/>
          <p:nvPr/>
        </p:nvGrpSpPr>
        <p:grpSpPr>
          <a:xfrm>
            <a:off x="468312" y="179110"/>
            <a:ext cx="3825299" cy="481201"/>
            <a:chOff x="0" y="0"/>
            <a:chExt cx="3825298" cy="481200"/>
          </a:xfrm>
        </p:grpSpPr>
        <p:sp>
          <p:nvSpPr>
            <p:cNvPr id="151" name="Shape 151"/>
            <p:cNvSpPr/>
            <p:nvPr/>
          </p:nvSpPr>
          <p:spPr>
            <a:xfrm>
              <a:off x="0" y="0"/>
              <a:ext cx="3825298" cy="4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" y="0"/>
                  </a:lnTo>
                  <a:lnTo>
                    <a:pt x="21600" y="0"/>
                  </a:lnTo>
                  <a:lnTo>
                    <a:pt x="20533" y="21600"/>
                  </a:lnTo>
                  <a:close/>
                </a:path>
              </a:pathLst>
            </a:custGeom>
            <a:solidFill>
              <a:srgbClr val="1381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384826" y="45924"/>
              <a:ext cx="3030246" cy="338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200" b="1">
                  <a:solidFill>
                    <a:srgbClr val="FFFFFF"/>
                  </a:solidFill>
                </a:defRPr>
              </a:lvl1pPr>
            </a:lstStyle>
            <a:p>
              <a:r>
                <a:rPr lang="ru-RU" dirty="0" smtClean="0"/>
                <a:t>Спектральный состав</a:t>
              </a:r>
              <a:endParaRPr dirty="0"/>
            </a:p>
          </p:txBody>
        </p:sp>
      </p:grpSp>
      <p:sp>
        <p:nvSpPr>
          <p:cNvPr id="154" name="Shape 154"/>
          <p:cNvSpPr/>
          <p:nvPr/>
        </p:nvSpPr>
        <p:spPr>
          <a:xfrm>
            <a:off x="0" y="179100"/>
            <a:ext cx="619498" cy="4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590" y="0"/>
                </a:lnTo>
                <a:lnTo>
                  <a:pt x="21600" y="0"/>
                </a:lnTo>
                <a:lnTo>
                  <a:pt x="15010" y="21600"/>
                </a:lnTo>
                <a:close/>
              </a:path>
            </a:pathLst>
          </a:cu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-1" y="179075"/>
            <a:ext cx="392102" cy="481201"/>
          </a:xfrm>
          <a:prstGeom prst="rect">
            <a:avLst/>
          </a:pr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56" name="image0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94724" y="150725"/>
            <a:ext cx="1922500" cy="53794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>
            <a:off x="381994" y="951112"/>
            <a:ext cx="4478037" cy="533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30000"/>
              </a:lnSpc>
              <a:defRPr sz="2400" b="1">
                <a:solidFill>
                  <a:srgbClr val="1C65AA"/>
                </a:solidFill>
              </a:defRPr>
            </a:lvl1pPr>
          </a:lstStyle>
          <a:p>
            <a:pPr algn="ctr"/>
            <a:r>
              <a:rPr dirty="0" err="1"/>
              <a:t>Эффекты</a:t>
            </a:r>
            <a:r>
              <a:rPr dirty="0"/>
              <a:t> «</a:t>
            </a:r>
            <a:r>
              <a:rPr dirty="0" err="1"/>
              <a:t>умного</a:t>
            </a:r>
            <a:r>
              <a:rPr dirty="0"/>
              <a:t> </a:t>
            </a:r>
            <a:r>
              <a:rPr dirty="0" err="1"/>
              <a:t>света</a:t>
            </a:r>
            <a:r>
              <a:rPr dirty="0"/>
              <a:t>»</a:t>
            </a:r>
          </a:p>
        </p:txBody>
      </p:sp>
      <p:sp>
        <p:nvSpPr>
          <p:cNvPr id="158" name="Shape 158"/>
          <p:cNvSpPr/>
          <p:nvPr/>
        </p:nvSpPr>
        <p:spPr>
          <a:xfrm>
            <a:off x="245743" y="1628800"/>
            <a:ext cx="5420119" cy="4093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67368" indent="-267368">
              <a:buSzPct val="100000"/>
              <a:buAutoNum type="arabicPeriod"/>
              <a:defRPr sz="2000">
                <a:solidFill>
                  <a:srgbClr val="1C65AA"/>
                </a:solidFill>
              </a:defRPr>
            </a:pPr>
            <a:r>
              <a:rPr lang="ru-RU" dirty="0" smtClean="0"/>
              <a:t>Эн</a:t>
            </a:r>
            <a:r>
              <a:rPr dirty="0" err="1" smtClean="0"/>
              <a:t>ергоэффективность</a:t>
            </a:r>
            <a:endParaRPr lang="ru-RU" dirty="0" smtClean="0"/>
          </a:p>
          <a:p>
            <a:pPr marL="267368" indent="-267368">
              <a:buSzPct val="100000"/>
              <a:buAutoNum type="arabicPeriod"/>
              <a:defRPr sz="2000">
                <a:solidFill>
                  <a:srgbClr val="1C65AA"/>
                </a:solidFill>
              </a:defRPr>
            </a:pPr>
            <a:endParaRPr lang="ru-RU" dirty="0" smtClean="0"/>
          </a:p>
          <a:p>
            <a:pPr marL="267368" indent="-267368">
              <a:buSzPct val="100000"/>
              <a:buAutoNum type="arabicPeriod"/>
              <a:defRPr sz="2000">
                <a:solidFill>
                  <a:srgbClr val="1C65AA"/>
                </a:solidFill>
              </a:defRPr>
            </a:pPr>
            <a:endParaRPr lang="ru-RU" dirty="0" smtClean="0"/>
          </a:p>
          <a:p>
            <a:pPr marL="267368" indent="-267368">
              <a:buSzPct val="100000"/>
              <a:buFontTx/>
              <a:buAutoNum type="arabicPeriod"/>
              <a:defRPr sz="2000">
                <a:solidFill>
                  <a:srgbClr val="1C65AA"/>
                </a:solidFill>
              </a:defRPr>
            </a:pPr>
            <a:r>
              <a:rPr lang="ru-RU" dirty="0" smtClean="0"/>
              <a:t>Управление/регуляция</a:t>
            </a:r>
          </a:p>
          <a:p>
            <a:pPr>
              <a:buSzPct val="100000"/>
              <a:defRPr sz="2000">
                <a:solidFill>
                  <a:srgbClr val="1C65AA"/>
                </a:solidFill>
              </a:defRPr>
            </a:pPr>
            <a:r>
              <a:rPr lang="ru-RU" dirty="0"/>
              <a:t>	</a:t>
            </a:r>
            <a:r>
              <a:rPr lang="ru-RU" dirty="0" smtClean="0"/>
              <a:t>а) </a:t>
            </a:r>
            <a:r>
              <a:rPr lang="ru-RU" b="1" u="sng" dirty="0" smtClean="0"/>
              <a:t>Сроки</a:t>
            </a:r>
            <a:r>
              <a:rPr lang="ru-RU" dirty="0" smtClean="0"/>
              <a:t> вегетации / Управление  фенологическими фазами</a:t>
            </a:r>
            <a:endParaRPr lang="ru-RU" dirty="0"/>
          </a:p>
          <a:p>
            <a:pPr>
              <a:buSzPct val="100000"/>
              <a:defRPr sz="2000">
                <a:solidFill>
                  <a:srgbClr val="1C65AA"/>
                </a:solidFill>
              </a:defRPr>
            </a:pPr>
            <a:r>
              <a:rPr lang="ru-RU" dirty="0" smtClean="0"/>
              <a:t>	б) </a:t>
            </a:r>
            <a:r>
              <a:rPr lang="ru-RU" b="1" u="sng" dirty="0" smtClean="0"/>
              <a:t>Количество</a:t>
            </a:r>
            <a:r>
              <a:rPr lang="ru-RU" dirty="0" smtClean="0"/>
              <a:t> растительного материала/Регуляция биомассы</a:t>
            </a:r>
          </a:p>
          <a:p>
            <a:pPr>
              <a:buSzPct val="100000"/>
              <a:defRPr sz="2000">
                <a:solidFill>
                  <a:srgbClr val="1C65AA"/>
                </a:solidFill>
              </a:defRPr>
            </a:pPr>
            <a:r>
              <a:rPr lang="ru-RU" dirty="0" smtClean="0"/>
              <a:t>	в) </a:t>
            </a:r>
            <a:r>
              <a:rPr lang="ru-RU" b="1" u="sng" dirty="0" smtClean="0"/>
              <a:t>Качество</a:t>
            </a:r>
            <a:r>
              <a:rPr lang="ru-RU" dirty="0" smtClean="0"/>
              <a:t> растительного материала/ Функциональные продукты питания</a:t>
            </a:r>
          </a:p>
          <a:p>
            <a:pPr>
              <a:buSzPct val="100000"/>
              <a:defRPr sz="2000">
                <a:solidFill>
                  <a:srgbClr val="1C65AA"/>
                </a:solidFill>
              </a:defRPr>
            </a:pPr>
            <a:endParaRPr lang="ru-RU" dirty="0" smtClean="0"/>
          </a:p>
          <a:p>
            <a:pPr>
              <a:buSzPct val="100000"/>
              <a:defRPr sz="2000">
                <a:solidFill>
                  <a:srgbClr val="1C65AA"/>
                </a:solidFill>
              </a:defRPr>
            </a:pPr>
            <a:endParaRPr dirty="0"/>
          </a:p>
          <a:p>
            <a:pPr>
              <a:buSzPct val="100000"/>
              <a:defRPr sz="2000">
                <a:solidFill>
                  <a:srgbClr val="1C65AA"/>
                </a:solidFill>
              </a:defRPr>
            </a:pPr>
            <a:r>
              <a:rPr lang="ru-RU" dirty="0" smtClean="0"/>
              <a:t>3. </a:t>
            </a:r>
            <a:r>
              <a:rPr dirty="0" err="1" smtClean="0"/>
              <a:t>Санитарный</a:t>
            </a:r>
            <a:r>
              <a:rPr dirty="0" smtClean="0"/>
              <a:t> </a:t>
            </a:r>
            <a:r>
              <a:rPr dirty="0" err="1" smtClean="0"/>
              <a:t>эффект</a:t>
            </a:r>
            <a:endParaRPr dirty="0" smtClean="0"/>
          </a:p>
        </p:txBody>
      </p:sp>
      <p:pic>
        <p:nvPicPr>
          <p:cNvPr id="1026" name="Picture 2" descr="C:\Users\Александр Игоревич\Downloads\климатическая камер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941168"/>
            <a:ext cx="3060000" cy="172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E:\AgroGorky\IMG_1220.JPG"/>
          <p:cNvPicPr>
            <a:picLocks noChangeAspect="1" noChangeArrowheads="1"/>
          </p:cNvPicPr>
          <p:nvPr/>
        </p:nvPicPr>
        <p:blipFill>
          <a:blip r:embed="rId4" cstate="print"/>
          <a:srcRect t="9413" b="12142"/>
          <a:stretch>
            <a:fillRect/>
          </a:stretch>
        </p:blipFill>
        <p:spPr bwMode="auto">
          <a:xfrm>
            <a:off x="5868144" y="1052736"/>
            <a:ext cx="30600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E:\AgroGorky\IMG_1230.JPG"/>
          <p:cNvPicPr>
            <a:picLocks noChangeAspect="1" noChangeArrowheads="1"/>
          </p:cNvPicPr>
          <p:nvPr/>
        </p:nvPicPr>
        <p:blipFill>
          <a:blip r:embed="rId5" cstate="print"/>
          <a:srcRect b="21556"/>
          <a:stretch>
            <a:fillRect/>
          </a:stretch>
        </p:blipFill>
        <p:spPr bwMode="auto">
          <a:xfrm>
            <a:off x="5868144" y="2996952"/>
            <a:ext cx="3060000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09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127"/>
          <p:cNvGraphicFramePr/>
          <p:nvPr/>
        </p:nvGraphicFramePr>
        <p:xfrm>
          <a:off x="2441293" y="937431"/>
          <a:ext cx="4424165" cy="4424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8" name="Chart 128"/>
          <p:cNvGraphicFramePr/>
          <p:nvPr>
            <p:extLst>
              <p:ext uri="{D42A27DB-BD31-4B8C-83A1-F6EECF244321}">
                <p14:modId xmlns:p14="http://schemas.microsoft.com/office/powerpoint/2010/main" val="2373126392"/>
              </p:ext>
            </p:extLst>
          </p:nvPr>
        </p:nvGraphicFramePr>
        <p:xfrm>
          <a:off x="2740726" y="1236864"/>
          <a:ext cx="3825299" cy="3825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9" name="Group 119"/>
          <p:cNvGrpSpPr/>
          <p:nvPr/>
        </p:nvGrpSpPr>
        <p:grpSpPr>
          <a:xfrm>
            <a:off x="196050" y="179110"/>
            <a:ext cx="6630382" cy="481203"/>
            <a:chOff x="0" y="0"/>
            <a:chExt cx="6358117" cy="481201"/>
          </a:xfrm>
        </p:grpSpPr>
        <p:sp>
          <p:nvSpPr>
            <p:cNvPr id="117" name="Shape 117"/>
            <p:cNvSpPr/>
            <p:nvPr/>
          </p:nvSpPr>
          <p:spPr>
            <a:xfrm>
              <a:off x="0" y="0"/>
              <a:ext cx="6358117" cy="48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" y="0"/>
                  </a:lnTo>
                  <a:lnTo>
                    <a:pt x="21600" y="0"/>
                  </a:lnTo>
                  <a:lnTo>
                    <a:pt x="20533" y="21600"/>
                  </a:lnTo>
                  <a:close/>
                </a:path>
              </a:pathLst>
            </a:custGeom>
            <a:solidFill>
              <a:srgbClr val="1381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84826" y="45924"/>
              <a:ext cx="5973291" cy="338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200" b="1">
                  <a:solidFill>
                    <a:srgbClr val="FFFFFF"/>
                  </a:solidFill>
                </a:defRPr>
              </a:lvl1pPr>
            </a:lstStyle>
            <a:p>
              <a:r>
                <a:rPr lang="ru-RU" dirty="0" smtClean="0"/>
                <a:t>Фенологические фазы и необходимый спектр</a:t>
              </a:r>
              <a:endParaRPr dirty="0"/>
            </a:p>
          </p:txBody>
        </p:sp>
      </p:grpSp>
      <p:sp>
        <p:nvSpPr>
          <p:cNvPr id="120" name="Shape 120"/>
          <p:cNvSpPr/>
          <p:nvPr/>
        </p:nvSpPr>
        <p:spPr>
          <a:xfrm>
            <a:off x="0" y="179100"/>
            <a:ext cx="619499" cy="4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590" y="0"/>
                </a:lnTo>
                <a:lnTo>
                  <a:pt x="21600" y="0"/>
                </a:lnTo>
                <a:lnTo>
                  <a:pt x="15010" y="21600"/>
                </a:lnTo>
                <a:close/>
              </a:path>
            </a:pathLst>
          </a:cu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-1" y="179075"/>
            <a:ext cx="392102" cy="481201"/>
          </a:xfrm>
          <a:prstGeom prst="rect">
            <a:avLst/>
          </a:pr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22" name="image07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7113996" y="150725"/>
            <a:ext cx="1922500" cy="537948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81210" y="5700338"/>
            <a:ext cx="457078" cy="203201"/>
          </a:xfrm>
          <a:prstGeom prst="rect">
            <a:avLst/>
          </a:prstGeom>
          <a:solidFill>
            <a:srgbClr val="FF66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81210" y="5974286"/>
            <a:ext cx="457078" cy="203201"/>
          </a:xfrm>
          <a:prstGeom prst="rect">
            <a:avLst/>
          </a:pr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81210" y="5432600"/>
            <a:ext cx="457078" cy="203201"/>
          </a:xfrm>
          <a:prstGeom prst="rect">
            <a:avLst/>
          </a:prstGeom>
          <a:solidFill>
            <a:srgbClr val="0099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81210" y="5164861"/>
            <a:ext cx="457078" cy="203201"/>
          </a:xfrm>
          <a:prstGeom prst="rect">
            <a:avLst/>
          </a:prstGeom>
          <a:solidFill>
            <a:srgbClr val="1172DA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81210" y="6520114"/>
            <a:ext cx="457078" cy="193676"/>
          </a:xfrm>
          <a:prstGeom prst="rect">
            <a:avLst/>
          </a:prstGeom>
          <a:solidFill>
            <a:srgbClr val="FFFFFF"/>
          </a:solidFill>
          <a:ln>
            <a:solidFill>
              <a:srgbClr val="A7A7A7"/>
            </a:solidFill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81210" y="6235816"/>
            <a:ext cx="457078" cy="203201"/>
          </a:xfrm>
          <a:prstGeom prst="rect">
            <a:avLst/>
          </a:prstGeom>
          <a:solidFill>
            <a:srgbClr val="800000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1210" y="4652916"/>
            <a:ext cx="457078" cy="203201"/>
          </a:xfrm>
          <a:prstGeom prst="rect">
            <a:avLst/>
          </a:prstGeom>
          <a:solidFill>
            <a:srgbClr val="E65B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613117" y="5670227"/>
            <a:ext cx="136332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1C65AA"/>
                </a:solidFill>
              </a:defRPr>
            </a:lvl1pPr>
          </a:lstStyle>
          <a:p>
            <a:r>
              <a:rPr dirty="0">
                <a:solidFill>
                  <a:srgbClr val="0070C0"/>
                </a:solidFill>
              </a:rPr>
              <a:t>612 </a:t>
            </a:r>
            <a:r>
              <a:rPr dirty="0" err="1">
                <a:solidFill>
                  <a:srgbClr val="0070C0"/>
                </a:solidFill>
              </a:rPr>
              <a:t>нм</a:t>
            </a:r>
            <a:r>
              <a:rPr dirty="0">
                <a:solidFill>
                  <a:srgbClr val="0070C0"/>
                </a:solidFill>
              </a:rPr>
              <a:t> </a:t>
            </a:r>
            <a:r>
              <a:rPr dirty="0" err="1">
                <a:solidFill>
                  <a:srgbClr val="0070C0"/>
                </a:solidFill>
              </a:rPr>
              <a:t>Оранжевый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08937" y="5134749"/>
            <a:ext cx="128015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1C65AA"/>
                </a:solidFill>
              </a:defRPr>
            </a:lvl1pPr>
          </a:lstStyle>
          <a:p>
            <a:r>
              <a:rPr>
                <a:solidFill>
                  <a:srgbClr val="0070C0"/>
                </a:solidFill>
              </a:rPr>
              <a:t>400-520 нм Синий</a:t>
            </a:r>
          </a:p>
        </p:txBody>
      </p:sp>
      <p:sp>
        <p:nvSpPr>
          <p:cNvPr id="138" name="Shape 138"/>
          <p:cNvSpPr/>
          <p:nvPr/>
        </p:nvSpPr>
        <p:spPr>
          <a:xfrm>
            <a:off x="611552" y="5931474"/>
            <a:ext cx="143725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1C65AA"/>
                </a:solidFill>
              </a:defRPr>
            </a:lvl1pPr>
          </a:lstStyle>
          <a:p>
            <a:r>
              <a:rPr>
                <a:solidFill>
                  <a:srgbClr val="0070C0"/>
                </a:solidFill>
              </a:rPr>
              <a:t>630-660 нм Красный</a:t>
            </a:r>
          </a:p>
        </p:txBody>
      </p:sp>
      <p:sp>
        <p:nvSpPr>
          <p:cNvPr id="139" name="Shape 139"/>
          <p:cNvSpPr/>
          <p:nvPr/>
        </p:nvSpPr>
        <p:spPr>
          <a:xfrm>
            <a:off x="613117" y="6485240"/>
            <a:ext cx="51456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1C65AA"/>
                </a:solidFill>
              </a:defRPr>
            </a:lvl1pPr>
          </a:lstStyle>
          <a:p>
            <a:r>
              <a:rPr>
                <a:solidFill>
                  <a:srgbClr val="0070C0"/>
                </a:solidFill>
              </a:rPr>
              <a:t>Белый</a:t>
            </a:r>
          </a:p>
        </p:txBody>
      </p:sp>
      <p:sp>
        <p:nvSpPr>
          <p:cNvPr id="140" name="Shape 140"/>
          <p:cNvSpPr/>
          <p:nvPr/>
        </p:nvSpPr>
        <p:spPr>
          <a:xfrm>
            <a:off x="605171" y="6205704"/>
            <a:ext cx="203356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1C65AA"/>
                </a:solidFill>
              </a:defRPr>
            </a:lvl1pPr>
          </a:lstStyle>
          <a:p>
            <a:r>
              <a:rPr>
                <a:solidFill>
                  <a:srgbClr val="0070C0"/>
                </a:solidFill>
              </a:rPr>
              <a:t>720-740 нм Дальний красный</a:t>
            </a:r>
          </a:p>
        </p:txBody>
      </p:sp>
      <p:sp>
        <p:nvSpPr>
          <p:cNvPr id="141" name="Shape 141"/>
          <p:cNvSpPr/>
          <p:nvPr/>
        </p:nvSpPr>
        <p:spPr>
          <a:xfrm>
            <a:off x="605171" y="5402488"/>
            <a:ext cx="1436289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1C65AA"/>
                </a:solidFill>
              </a:defRPr>
            </a:lvl1pPr>
          </a:lstStyle>
          <a:p>
            <a:r>
              <a:rPr>
                <a:solidFill>
                  <a:srgbClr val="0070C0"/>
                </a:solidFill>
              </a:rPr>
              <a:t>500-600 нм Зеленый</a:t>
            </a:r>
          </a:p>
        </p:txBody>
      </p:sp>
      <p:sp>
        <p:nvSpPr>
          <p:cNvPr id="142" name="Shape 142"/>
          <p:cNvSpPr/>
          <p:nvPr/>
        </p:nvSpPr>
        <p:spPr>
          <a:xfrm>
            <a:off x="613117" y="4879649"/>
            <a:ext cx="1187567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1C65AA"/>
                </a:solidFill>
              </a:defRPr>
            </a:lvl1pPr>
          </a:lstStyle>
          <a:p>
            <a:r>
              <a:rPr>
                <a:solidFill>
                  <a:srgbClr val="0070C0"/>
                </a:solidFill>
              </a:rPr>
              <a:t>320-400 нм УФ-A</a:t>
            </a:r>
          </a:p>
        </p:txBody>
      </p:sp>
      <p:sp>
        <p:nvSpPr>
          <p:cNvPr id="143" name="Shape 143"/>
          <p:cNvSpPr/>
          <p:nvPr/>
        </p:nvSpPr>
        <p:spPr>
          <a:xfrm>
            <a:off x="81210" y="4915066"/>
            <a:ext cx="457078" cy="203201"/>
          </a:xfrm>
          <a:prstGeom prst="rect">
            <a:avLst/>
          </a:prstGeom>
          <a:solidFill>
            <a:srgbClr val="A841A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4" name="Shape 144"/>
          <p:cNvSpPr/>
          <p:nvPr/>
        </p:nvSpPr>
        <p:spPr>
          <a:xfrm>
            <a:off x="613117" y="4622804"/>
            <a:ext cx="118115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solidFill>
                  <a:srgbClr val="1C65AA"/>
                </a:solidFill>
              </a:defRPr>
            </a:lvl1pPr>
          </a:lstStyle>
          <a:p>
            <a:r>
              <a:rPr dirty="0">
                <a:solidFill>
                  <a:srgbClr val="0070C0"/>
                </a:solidFill>
              </a:rPr>
              <a:t>280-320 </a:t>
            </a:r>
            <a:r>
              <a:rPr dirty="0" err="1">
                <a:solidFill>
                  <a:srgbClr val="0070C0"/>
                </a:solidFill>
              </a:rPr>
              <a:t>нм</a:t>
            </a:r>
            <a:r>
              <a:rPr dirty="0">
                <a:solidFill>
                  <a:srgbClr val="0070C0"/>
                </a:solidFill>
              </a:rPr>
              <a:t> УФ-В</a:t>
            </a:r>
          </a:p>
        </p:txBody>
      </p:sp>
      <p:sp>
        <p:nvSpPr>
          <p:cNvPr id="39" name="Shape 135"/>
          <p:cNvSpPr/>
          <p:nvPr/>
        </p:nvSpPr>
        <p:spPr>
          <a:xfrm>
            <a:off x="3929783" y="1931966"/>
            <a:ext cx="1506949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 b="1">
                <a:solidFill>
                  <a:schemeClr val="accent6">
                    <a:lumOff val="-9568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7030A0"/>
                </a:solidFill>
              </a:rPr>
              <a:t>Вегетация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0" name="Shape 137"/>
          <p:cNvSpPr/>
          <p:nvPr/>
        </p:nvSpPr>
        <p:spPr>
          <a:xfrm rot="2502907">
            <a:off x="5081566" y="3766008"/>
            <a:ext cx="992899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 b="1">
                <a:solidFill>
                  <a:schemeClr val="accent2">
                    <a:satOff val="-18194"/>
                    <a:lumOff val="-11215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7030A0"/>
                </a:solidFill>
              </a:rPr>
              <a:t>Цветение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2" name="Shape 156"/>
          <p:cNvSpPr/>
          <p:nvPr/>
        </p:nvSpPr>
        <p:spPr>
          <a:xfrm>
            <a:off x="6156176" y="1052736"/>
            <a:ext cx="2556928" cy="77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1C65AA"/>
                </a:solidFill>
              </a:defRPr>
            </a:pPr>
            <a:r>
              <a:rPr dirty="0" err="1"/>
              <a:t>Рост</a:t>
            </a:r>
            <a:r>
              <a:rPr dirty="0"/>
              <a:t> </a:t>
            </a:r>
            <a:r>
              <a:rPr dirty="0" err="1"/>
              <a:t>вегетативной</a:t>
            </a:r>
            <a:r>
              <a:rPr dirty="0"/>
              <a:t> </a:t>
            </a:r>
            <a:r>
              <a:rPr dirty="0" err="1"/>
              <a:t>массы</a:t>
            </a:r>
            <a:endParaRPr dirty="0"/>
          </a:p>
          <a:p>
            <a:pPr algn="ctr">
              <a:defRPr sz="1600">
                <a:solidFill>
                  <a:srgbClr val="1C65AA"/>
                </a:solidFill>
              </a:defRPr>
            </a:pPr>
            <a:r>
              <a:rPr dirty="0" err="1"/>
              <a:t>Вторичные</a:t>
            </a:r>
            <a:r>
              <a:rPr dirty="0"/>
              <a:t> </a:t>
            </a:r>
            <a:r>
              <a:rPr dirty="0" err="1"/>
              <a:t>метаболиты</a:t>
            </a:r>
            <a:endParaRPr dirty="0"/>
          </a:p>
          <a:p>
            <a:pPr algn="ctr">
              <a:defRPr sz="1600">
                <a:solidFill>
                  <a:srgbClr val="1C65AA"/>
                </a:solidFill>
              </a:defRPr>
            </a:pPr>
            <a:r>
              <a:rPr dirty="0" err="1"/>
              <a:t>Ускорение</a:t>
            </a:r>
            <a:endParaRPr dirty="0"/>
          </a:p>
        </p:txBody>
      </p:sp>
      <p:sp>
        <p:nvSpPr>
          <p:cNvPr id="43" name="Shape 157"/>
          <p:cNvSpPr/>
          <p:nvPr/>
        </p:nvSpPr>
        <p:spPr>
          <a:xfrm>
            <a:off x="251520" y="3068960"/>
            <a:ext cx="2192398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1C65AA"/>
                </a:solidFill>
              </a:defRPr>
            </a:pPr>
            <a:r>
              <a:rPr dirty="0" err="1"/>
              <a:t>Увеличение</a:t>
            </a:r>
            <a:r>
              <a:rPr dirty="0"/>
              <a:t> «</a:t>
            </a:r>
            <a:r>
              <a:rPr dirty="0" err="1"/>
              <a:t>энергии</a:t>
            </a:r>
            <a:endParaRPr dirty="0"/>
          </a:p>
          <a:p>
            <a:pPr algn="r">
              <a:defRPr sz="1600">
                <a:solidFill>
                  <a:srgbClr val="1C65AA"/>
                </a:solidFill>
              </a:defRPr>
            </a:pPr>
            <a:r>
              <a:rPr dirty="0" err="1"/>
              <a:t>прорастания</a:t>
            </a:r>
            <a:r>
              <a:rPr dirty="0"/>
              <a:t>»</a:t>
            </a:r>
          </a:p>
        </p:txBody>
      </p:sp>
      <p:sp>
        <p:nvSpPr>
          <p:cNvPr id="44" name="Shape 158"/>
          <p:cNvSpPr/>
          <p:nvPr/>
        </p:nvSpPr>
        <p:spPr>
          <a:xfrm>
            <a:off x="6826432" y="3498025"/>
            <a:ext cx="1090176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600">
                <a:solidFill>
                  <a:srgbClr val="1C65AA"/>
                </a:solidFill>
              </a:defRPr>
            </a:lvl1pPr>
          </a:lstStyle>
          <a:p>
            <a:r>
              <a:t>Ускорение</a:t>
            </a:r>
          </a:p>
        </p:txBody>
      </p:sp>
      <p:sp>
        <p:nvSpPr>
          <p:cNvPr id="45" name="Shape 159"/>
          <p:cNvSpPr/>
          <p:nvPr/>
        </p:nvSpPr>
        <p:spPr>
          <a:xfrm>
            <a:off x="6345419" y="4540256"/>
            <a:ext cx="1290202" cy="541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1C65AA"/>
                </a:solidFill>
              </a:defRPr>
            </a:pPr>
            <a:r>
              <a:t>Управление</a:t>
            </a:r>
          </a:p>
          <a:p>
            <a:pPr>
              <a:defRPr sz="1600">
                <a:solidFill>
                  <a:srgbClr val="1C65AA"/>
                </a:solidFill>
              </a:defRPr>
            </a:pPr>
            <a:r>
              <a:t>сроками</a:t>
            </a:r>
          </a:p>
        </p:txBody>
      </p:sp>
      <p:sp>
        <p:nvSpPr>
          <p:cNvPr id="46" name="Shape 160"/>
          <p:cNvSpPr/>
          <p:nvPr/>
        </p:nvSpPr>
        <p:spPr>
          <a:xfrm>
            <a:off x="3165422" y="5402260"/>
            <a:ext cx="216379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solidFill>
                  <a:srgbClr val="1C65AA"/>
                </a:solidFill>
              </a:defRPr>
            </a:pPr>
            <a:r>
              <a:rPr dirty="0" err="1" smtClean="0"/>
              <a:t>Вторичные</a:t>
            </a:r>
            <a:r>
              <a:rPr dirty="0" smtClean="0"/>
              <a:t> </a:t>
            </a:r>
            <a:r>
              <a:rPr dirty="0" err="1"/>
              <a:t>метаболиты</a:t>
            </a:r>
            <a:endParaRPr dirty="0"/>
          </a:p>
          <a:p>
            <a:pPr algn="ctr">
              <a:defRPr sz="1600">
                <a:solidFill>
                  <a:srgbClr val="1C65AA"/>
                </a:solidFill>
              </a:defRPr>
            </a:pPr>
            <a:r>
              <a:rPr dirty="0" err="1"/>
              <a:t>Ускорение</a:t>
            </a:r>
            <a:endParaRPr dirty="0"/>
          </a:p>
        </p:txBody>
      </p:sp>
      <p:sp>
        <p:nvSpPr>
          <p:cNvPr id="41" name="Shape 138"/>
          <p:cNvSpPr/>
          <p:nvPr/>
        </p:nvSpPr>
        <p:spPr>
          <a:xfrm rot="817997">
            <a:off x="5193346" y="3240275"/>
            <a:ext cx="137845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 b="1">
                <a:solidFill>
                  <a:schemeClr val="accent4">
                    <a:lumOff val="-9999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7030A0"/>
                </a:solidFill>
              </a:rPr>
              <a:t>Бутонизация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7" name="Shape 136"/>
          <p:cNvSpPr/>
          <p:nvPr/>
        </p:nvSpPr>
        <p:spPr>
          <a:xfrm rot="1558869">
            <a:off x="3084790" y="4104027"/>
            <a:ext cx="1994903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 b="1">
                <a:solidFill>
                  <a:srgbClr val="CE3730"/>
                </a:solidFill>
              </a:defRPr>
            </a:lvl1pPr>
          </a:lstStyle>
          <a:p>
            <a:pPr algn="ctr"/>
            <a:r>
              <a:rPr dirty="0" err="1">
                <a:solidFill>
                  <a:srgbClr val="7030A0"/>
                </a:solidFill>
              </a:rPr>
              <a:t>Плодоношение</a:t>
            </a:r>
            <a:endParaRPr dirty="0">
              <a:solidFill>
                <a:srgbClr val="7030A0"/>
              </a:solidFill>
            </a:endParaRPr>
          </a:p>
        </p:txBody>
      </p:sp>
      <p:sp>
        <p:nvSpPr>
          <p:cNvPr id="48" name="Shape 139"/>
          <p:cNvSpPr/>
          <p:nvPr/>
        </p:nvSpPr>
        <p:spPr>
          <a:xfrm rot="21391723">
            <a:off x="2771800" y="2996952"/>
            <a:ext cx="1321835" cy="353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 b="1">
                <a:solidFill>
                  <a:schemeClr val="accent1">
                    <a:satOff val="-19091"/>
                    <a:lumOff val="-11921"/>
                  </a:schemeClr>
                </a:solidFill>
              </a:defRPr>
            </a:lvl1pPr>
          </a:lstStyle>
          <a:p>
            <a:r>
              <a:rPr dirty="0" err="1">
                <a:solidFill>
                  <a:srgbClr val="7030A0"/>
                </a:solidFill>
              </a:rPr>
              <a:t>Прорастание</a:t>
            </a:r>
            <a:endParaRPr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35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4"/>
          <p:cNvGrpSpPr/>
          <p:nvPr/>
        </p:nvGrpSpPr>
        <p:grpSpPr>
          <a:xfrm>
            <a:off x="468313" y="179110"/>
            <a:ext cx="4319712" cy="481201"/>
            <a:chOff x="0" y="0"/>
            <a:chExt cx="3825298" cy="481200"/>
          </a:xfrm>
        </p:grpSpPr>
        <p:sp>
          <p:nvSpPr>
            <p:cNvPr id="162" name="Shape 162"/>
            <p:cNvSpPr/>
            <p:nvPr/>
          </p:nvSpPr>
          <p:spPr>
            <a:xfrm>
              <a:off x="0" y="0"/>
              <a:ext cx="3825298" cy="481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067" y="0"/>
                  </a:lnTo>
                  <a:lnTo>
                    <a:pt x="21600" y="0"/>
                  </a:lnTo>
                  <a:lnTo>
                    <a:pt x="20533" y="21600"/>
                  </a:lnTo>
                  <a:close/>
                </a:path>
              </a:pathLst>
            </a:custGeom>
            <a:solidFill>
              <a:srgbClr val="1381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384826" y="30535"/>
              <a:ext cx="3261131" cy="3693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2200" b="1">
                  <a:solidFill>
                    <a:srgbClr val="FFFFFF"/>
                  </a:solidFill>
                </a:defRPr>
              </a:lvl1pPr>
            </a:lstStyle>
            <a:p>
              <a:r>
                <a:rPr lang="ru-RU" sz="2400" dirty="0" smtClean="0"/>
                <a:t>Количественные эффекты</a:t>
              </a:r>
              <a:endParaRPr sz="2400" dirty="0"/>
            </a:p>
          </p:txBody>
        </p:sp>
      </p:grpSp>
      <p:sp>
        <p:nvSpPr>
          <p:cNvPr id="165" name="Shape 165"/>
          <p:cNvSpPr/>
          <p:nvPr/>
        </p:nvSpPr>
        <p:spPr>
          <a:xfrm>
            <a:off x="0" y="179100"/>
            <a:ext cx="619498" cy="481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590" y="0"/>
                </a:lnTo>
                <a:lnTo>
                  <a:pt x="21600" y="0"/>
                </a:lnTo>
                <a:lnTo>
                  <a:pt x="15010" y="21600"/>
                </a:lnTo>
                <a:close/>
              </a:path>
            </a:pathLst>
          </a:cu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-1" y="179075"/>
            <a:ext cx="392102" cy="481201"/>
          </a:xfrm>
          <a:prstGeom prst="rect">
            <a:avLst/>
          </a:prstGeom>
          <a:solidFill>
            <a:srgbClr val="0064A8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167" name="image07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494724" y="150725"/>
            <a:ext cx="1922500" cy="537948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8" name="Table 168"/>
          <p:cNvGraphicFramePr/>
          <p:nvPr>
            <p:extLst>
              <p:ext uri="{D42A27DB-BD31-4B8C-83A1-F6EECF244321}">
                <p14:modId xmlns:p14="http://schemas.microsoft.com/office/powerpoint/2010/main" val="266462182"/>
              </p:ext>
            </p:extLst>
          </p:nvPr>
        </p:nvGraphicFramePr>
        <p:xfrm>
          <a:off x="179512" y="1132962"/>
          <a:ext cx="8689428" cy="5414168"/>
        </p:xfrm>
        <a:graphic>
          <a:graphicData uri="http://schemas.openxmlformats.org/drawingml/2006/table">
            <a:tbl>
              <a:tblPr bandRow="1"/>
              <a:tblGrid>
                <a:gridCol w="520613"/>
                <a:gridCol w="8168815"/>
              </a:tblGrid>
              <a:tr h="706947">
                <a:tc>
                  <a:txBody>
                    <a:bodyPr/>
                    <a:lstStyle/>
                    <a:p>
                      <a:pPr algn="just">
                        <a:defRPr sz="1500"/>
                      </a:pPr>
                      <a:endParaRPr sz="1400" dirty="0"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 cap="flat" cmpd="sng" algn="ctr">
                      <a:solidFill>
                        <a:schemeClr val="accent3">
                          <a:lumOff val="-12941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gradFill flip="none" rotWithShape="1">
                      <a:gsLst>
                        <a:gs pos="0">
                          <a:srgbClr val="E65BEE"/>
                        </a:gs>
                        <a:gs pos="100000">
                          <a:srgbClr val="A841AF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indent="92075" algn="ctr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Без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УФ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развивается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каллусоподобный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рост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опухоли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на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листьях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и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побегах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тканей</a:t>
                      </a:r>
                      <a:endParaRPr lang="ru-RU" sz="1800" dirty="0" smtClean="0">
                        <a:solidFill>
                          <a:srgbClr val="284865"/>
                        </a:solidFill>
                      </a:endParaRPr>
                    </a:p>
                    <a:p>
                      <a:pPr algn="just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endParaRPr sz="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3">
                          <a:lumOff val="-12941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8024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 dirty="0"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1172DA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Влияет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на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содержание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хлорофилла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толщину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листа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фототропизм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размер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устриц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Избыток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замедляет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/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ингибирует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рост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растений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Ускоряет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созревание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плодов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.</a:t>
                      </a:r>
                      <a:endParaRPr lang="ru-RU" sz="1800" dirty="0" smtClean="0">
                        <a:solidFill>
                          <a:srgbClr val="284865"/>
                        </a:solidFill>
                      </a:endParaRPr>
                    </a:p>
                    <a:p>
                      <a:pPr marL="182563" indent="0" algn="l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endParaRPr sz="16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1408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7DE30E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Участвует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в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фотосинтезе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нижних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листьев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Отсутствие подавляет рост растений.</a:t>
                      </a:r>
                      <a:endParaRPr sz="1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6947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ED7D32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Участвует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в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фотосинтезе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нижних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листьев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Способствует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образованию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каротиноидов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lang="ru-RU" sz="1800" dirty="0" err="1" smtClean="0">
                          <a:solidFill>
                            <a:srgbClr val="284865"/>
                          </a:solidFill>
                        </a:rPr>
                        <a:t>Каротиноиды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 защищают от </a:t>
                      </a:r>
                      <a:r>
                        <a:rPr lang="ru-RU" sz="1800" dirty="0" err="1" smtClean="0">
                          <a:solidFill>
                            <a:srgbClr val="284865"/>
                          </a:solidFill>
                        </a:rPr>
                        <a:t>фотоповреждений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.</a:t>
                      </a:r>
                      <a:endParaRPr sz="1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2485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CE3730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 defTabSz="457200">
                        <a:tabLst>
                          <a:tab pos="609600" algn="l"/>
                          <a:tab pos="889000" algn="l"/>
                          <a:tab pos="1346200" algn="l"/>
                          <a:tab pos="1790700" algn="l"/>
                          <a:tab pos="2247900" algn="l"/>
                          <a:tab pos="2692400" algn="l"/>
                          <a:tab pos="3136900" algn="l"/>
                          <a:tab pos="3594100" algn="l"/>
                          <a:tab pos="4038600" algn="l"/>
                          <a:tab pos="4495800" algn="l"/>
                          <a:tab pos="4940300" algn="l"/>
                          <a:tab pos="5384800" algn="l"/>
                          <a:tab pos="5791200" algn="l"/>
                        </a:tabLst>
                        <a:defRPr sz="1800"/>
                      </a:pP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Рост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стеблей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рост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листьев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в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ширину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накопление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биомассы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. Увеличение</a:t>
                      </a:r>
                      <a:r>
                        <a:rPr lang="ru-RU" sz="1800" baseline="0" dirty="0" smtClean="0">
                          <a:solidFill>
                            <a:srgbClr val="284865"/>
                          </a:solidFill>
                        </a:rPr>
                        <a:t> фазы цветения. Образование меньшего количества семян.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Рекомендуется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для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роста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плодов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(660).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Усиливает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пигментацию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. </a:t>
                      </a:r>
                      <a:endParaRPr sz="1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2485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8C2530"/>
                    </a:solidFill>
                  </a:tcPr>
                </a:tc>
                <a:tc>
                  <a:txBody>
                    <a:bodyPr/>
                    <a:lstStyle/>
                    <a:p>
                      <a:pPr marL="182563" indent="0" algn="ctr">
                        <a:defRPr sz="1800"/>
                      </a:pP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Подавляет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прорастание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семян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Участвует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в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фотосинтезе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нижних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листьев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Растения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образовывают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более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крупные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листья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вытягиваются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Вместе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с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Красным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уменьшает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время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smtClean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зацветания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.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Контролирует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функции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, </a:t>
                      </a:r>
                      <a:r>
                        <a:rPr sz="1800" dirty="0" err="1">
                          <a:solidFill>
                            <a:srgbClr val="284865"/>
                          </a:solidFill>
                        </a:rPr>
                        <a:t>связанные</a:t>
                      </a:r>
                      <a:r>
                        <a:rPr sz="1800" dirty="0">
                          <a:solidFill>
                            <a:srgbClr val="284865"/>
                          </a:solidFill>
                        </a:rPr>
                        <a:t> с </a:t>
                      </a:r>
                      <a:r>
                        <a:rPr sz="1800" dirty="0" err="1" smtClean="0">
                          <a:solidFill>
                            <a:srgbClr val="284865"/>
                          </a:solidFill>
                        </a:rPr>
                        <a:t>фотоморфогенезом</a:t>
                      </a:r>
                      <a:r>
                        <a:rPr lang="ru-RU" sz="1800" dirty="0" smtClean="0">
                          <a:solidFill>
                            <a:srgbClr val="284865"/>
                          </a:solidFill>
                        </a:rPr>
                        <a:t>.</a:t>
                      </a:r>
                      <a:endParaRPr sz="18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077">
                <a:tc>
                  <a:txBody>
                    <a:bodyPr/>
                    <a:lstStyle/>
                    <a:p>
                      <a:pPr algn="l">
                        <a:defRPr sz="1500"/>
                      </a:pPr>
                      <a:endParaRPr/>
                    </a:p>
                  </a:txBody>
                  <a:tcPr marL="0" marR="0" marT="0" marB="0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2700">
                      <a:solidFill>
                        <a:schemeClr val="accent3">
                          <a:lumOff val="-12941"/>
                        </a:schemeClr>
                      </a:solidFill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/>
                      </a:pPr>
                      <a:endParaRPr sz="1300" dirty="0">
                        <a:solidFill>
                          <a:srgbClr val="284865"/>
                        </a:solidFill>
                      </a:endParaRPr>
                    </a:p>
                  </a:txBody>
                  <a:tcPr marL="0" marR="0" marT="0" marB="0" anchor="ctr" horzOverflow="overflow">
                    <a:lnL w="12700">
                      <a:solidFill>
                        <a:schemeClr val="accent3">
                          <a:lumOff val="-12941"/>
                        </a:schemeClr>
                      </a:solidFill>
                    </a:lnL>
                    <a:lnR w="12700">
                      <a:solidFill>
                        <a:schemeClr val="accent3">
                          <a:lumOff val="-12941"/>
                        </a:schemeClr>
                      </a:solidFill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3">
                          <a:lumOff val="-12941"/>
                        </a:schemeClr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06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674</Words>
  <Application>Microsoft Office PowerPoint</Application>
  <PresentationFormat>Экран (4:3)</PresentationFormat>
  <Paragraphs>131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«Умная теплица»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Vodeneev</dc:creator>
  <cp:lastModifiedBy>Vladimir Vodeneev</cp:lastModifiedBy>
  <cp:revision>39</cp:revision>
  <dcterms:created xsi:type="dcterms:W3CDTF">2017-04-03T19:45:32Z</dcterms:created>
  <dcterms:modified xsi:type="dcterms:W3CDTF">2017-04-05T06:37:28Z</dcterms:modified>
</cp:coreProperties>
</file>