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71" r:id="rId5"/>
    <p:sldId id="264" r:id="rId6"/>
    <p:sldId id="265" r:id="rId7"/>
    <p:sldId id="266" r:id="rId8"/>
    <p:sldId id="267" r:id="rId9"/>
    <p:sldId id="268" r:id="rId10"/>
    <p:sldId id="257" r:id="rId11"/>
    <p:sldId id="258" r:id="rId12"/>
    <p:sldId id="259" r:id="rId13"/>
    <p:sldId id="260" r:id="rId14"/>
    <p:sldId id="261" r:id="rId15"/>
    <p:sldId id="262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0332749562171605"/>
          <c:y val="0.11604938271604948"/>
          <c:w val="0.8809106830122555"/>
          <c:h val="0.75555555555555565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8080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4"/>
            <c:spPr>
              <a:solidFill>
                <a:srgbClr val="0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solidFill>
                <a:srgbClr val="0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solidFill>
                <a:srgbClr val="0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0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cat>
            <c:numRef>
              <c:f>Лист1!$B$1:$B$15</c:f>
              <c:numCache>
                <c:formatCode>General</c:formatCode>
                <c:ptCount val="15"/>
                <c:pt idx="0">
                  <c:v>-13.75</c:v>
                </c:pt>
                <c:pt idx="1">
                  <c:v>-11.25</c:v>
                </c:pt>
                <c:pt idx="2">
                  <c:v>-8.75</c:v>
                </c:pt>
                <c:pt idx="3">
                  <c:v>-6.25</c:v>
                </c:pt>
                <c:pt idx="4">
                  <c:v>-3.75</c:v>
                </c:pt>
                <c:pt idx="5">
                  <c:v>-1.25</c:v>
                </c:pt>
                <c:pt idx="6">
                  <c:v>1.25</c:v>
                </c:pt>
                <c:pt idx="7">
                  <c:v>3.75</c:v>
                </c:pt>
                <c:pt idx="8">
                  <c:v>6.25</c:v>
                </c:pt>
                <c:pt idx="9">
                  <c:v>8.75</c:v>
                </c:pt>
                <c:pt idx="10">
                  <c:v>11.25</c:v>
                </c:pt>
                <c:pt idx="11">
                  <c:v>13.75</c:v>
                </c:pt>
                <c:pt idx="12">
                  <c:v>16.25</c:v>
                </c:pt>
                <c:pt idx="13">
                  <c:v>18.75</c:v>
                </c:pt>
                <c:pt idx="14">
                  <c:v>21.25</c:v>
                </c:pt>
              </c:numCache>
            </c:numRef>
          </c:cat>
          <c:val>
            <c:numRef>
              <c:f>Лист1!$C$1:$C$15</c:f>
              <c:numCache>
                <c:formatCode>General</c:formatCode>
                <c:ptCount val="15"/>
                <c:pt idx="0">
                  <c:v>0.15000000000000024</c:v>
                </c:pt>
                <c:pt idx="1">
                  <c:v>0.22000000000000011</c:v>
                </c:pt>
                <c:pt idx="2">
                  <c:v>2.16</c:v>
                </c:pt>
                <c:pt idx="3">
                  <c:v>4.22</c:v>
                </c:pt>
                <c:pt idx="4">
                  <c:v>8.49</c:v>
                </c:pt>
                <c:pt idx="5">
                  <c:v>11.28</c:v>
                </c:pt>
                <c:pt idx="6">
                  <c:v>15.17</c:v>
                </c:pt>
                <c:pt idx="7">
                  <c:v>17.34</c:v>
                </c:pt>
                <c:pt idx="8">
                  <c:v>15.48</c:v>
                </c:pt>
                <c:pt idx="9">
                  <c:v>13.28</c:v>
                </c:pt>
                <c:pt idx="10">
                  <c:v>10.8</c:v>
                </c:pt>
                <c:pt idx="11">
                  <c:v>0.65000000000000335</c:v>
                </c:pt>
                <c:pt idx="12">
                  <c:v>0.21000000000000021</c:v>
                </c:pt>
                <c:pt idx="13">
                  <c:v>0.17</c:v>
                </c:pt>
                <c:pt idx="14">
                  <c:v>4.0000000000000049E-2</c:v>
                </c:pt>
              </c:numCache>
            </c:numRef>
          </c:val>
        </c:ser>
        <c:gapWidth val="0"/>
        <c:axId val="73246592"/>
        <c:axId val="73261056"/>
      </c:barChart>
      <c:catAx>
        <c:axId val="732465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Arial Cyr"/>
                    <a:cs typeface="Times New Roman" pitchFamily="18" charset="0"/>
                  </a:defRPr>
                </a:pPr>
                <a:r>
                  <a:rPr lang="ru-RU" sz="2000">
                    <a:latin typeface="Times New Roman" pitchFamily="18" charset="0"/>
                    <a:cs typeface="Times New Roman" pitchFamily="18" charset="0"/>
                  </a:rPr>
                  <a:t>отклонение напряжения, %</a:t>
                </a:r>
              </a:p>
            </c:rich>
          </c:tx>
          <c:layout>
            <c:manualLayout>
              <c:xMode val="edge"/>
              <c:yMode val="edge"/>
              <c:x val="0.39579677817959907"/>
              <c:y val="0.94320981103941959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Times New Roman" pitchFamily="18" charset="0"/>
                <a:ea typeface="Arial Cyr"/>
                <a:cs typeface="Times New Roman" pitchFamily="18" charset="0"/>
              </a:defRPr>
            </a:pPr>
            <a:endParaRPr lang="ru-RU"/>
          </a:p>
        </c:txPr>
        <c:crossAx val="73261056"/>
        <c:crosses val="autoZero"/>
        <c:lblAlgn val="ctr"/>
        <c:lblOffset val="100"/>
        <c:tickLblSkip val="1"/>
        <c:tickMarkSkip val="1"/>
      </c:catAx>
      <c:valAx>
        <c:axId val="7326105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Arial Cyr"/>
                    <a:cs typeface="Times New Roman" pitchFamily="18" charset="0"/>
                  </a:defRPr>
                </a:pPr>
                <a:r>
                  <a:rPr lang="ru-RU" sz="1800" dirty="0">
                    <a:latin typeface="Times New Roman" pitchFamily="18" charset="0"/>
                    <a:cs typeface="Times New Roman" pitchFamily="18" charset="0"/>
                  </a:rPr>
                  <a:t>вероятность попадания в интервал, %</a:t>
                </a:r>
              </a:p>
            </c:rich>
          </c:tx>
          <c:layout>
            <c:manualLayout>
              <c:xMode val="edge"/>
              <c:yMode val="edge"/>
              <c:x val="1.056857070959873E-2"/>
              <c:y val="9.4571688491465689E-2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Times New Roman" pitchFamily="18" charset="0"/>
                <a:ea typeface="Arial Cyr"/>
                <a:cs typeface="Times New Roman" pitchFamily="18" charset="0"/>
              </a:defRPr>
            </a:pPr>
            <a:endParaRPr lang="ru-RU"/>
          </a:p>
        </c:txPr>
        <c:crossAx val="7324659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270892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ЭНЕРГОЭФФЕКТИВНЫЕ СИСТЕМЫ ОСВЕЩЕНИЯ СЕЛЬСКОХОЗЯЙСТВЕННОГО НАЗНАЧЕНИЯ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1484784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2-ая научно-практическая конференции «ИНТЕГРАЦИЯ – 2017»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051720" y="0"/>
            <a:ext cx="7092280" cy="1772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Федеральное государственное бюджетное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образовательное учреждение высшего образования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Нижегородская Государственная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Сельскохозяйственная Академия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photo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79712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4572000" y="4509120"/>
            <a:ext cx="457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algn="r"/>
            <a:r>
              <a:rPr lang="ru-RU" sz="6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Филатов Дмитрий Алексеевич,</a:t>
            </a:r>
          </a:p>
          <a:p>
            <a:pPr algn="r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кандидат технических наук,</a:t>
            </a:r>
          </a:p>
          <a:p>
            <a:pPr algn="r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зам. заведующего, доцент</a:t>
            </a:r>
          </a:p>
          <a:p>
            <a:pPr algn="r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кафедры «Механизация животноводства и электрификация сельского хозяйства»</a:t>
            </a:r>
            <a:r>
              <a:rPr kumimoji="0" lang="ru-RU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8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33"/>
          <p:cNvGraphicFramePr/>
          <p:nvPr/>
        </p:nvGraphicFramePr>
        <p:xfrm>
          <a:off x="0" y="980728"/>
          <a:ext cx="9144000" cy="4871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ВЕРОЯТНОСТЬ УРОВНЯ НАПРЯЖЕНИЯ НА СЕЛЬСКОХОЗЯЙСТВЕННЫХ ОБЪЕКТАХ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9144000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lvl="0" algn="ctr">
              <a:lnSpc>
                <a:spcPct val="120000"/>
              </a:lnSpc>
              <a:spcBef>
                <a:spcPct val="0"/>
              </a:spcBef>
            </a:pPr>
            <a:r>
              <a:rPr lang="ru-RU" sz="14400" b="1" dirty="0" smtClean="0">
                <a:latin typeface="Times New Roman" pitchFamily="18" charset="0"/>
                <a:cs typeface="Times New Roman" pitchFamily="18" charset="0"/>
              </a:rPr>
              <a:t>Суточное изменение уровня напряжения цеха кормопроизводства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06" y="1412776"/>
            <a:ext cx="9059594" cy="504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lvl="0" algn="ctr">
              <a:lnSpc>
                <a:spcPct val="120000"/>
              </a:lnSpc>
              <a:spcBef>
                <a:spcPct val="0"/>
              </a:spcBef>
            </a:pPr>
            <a:r>
              <a:rPr lang="ru-RU" sz="14400" b="1" dirty="0" smtClean="0">
                <a:latin typeface="Times New Roman" pitchFamily="18" charset="0"/>
                <a:cs typeface="Times New Roman" pitchFamily="18" charset="0"/>
              </a:rPr>
              <a:t>Суточное изменение уровня напряжения фермы КРС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96752"/>
            <a:ext cx="8496944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Зависимость изменения потребляемой мощности источников света от величины отклонения напряжения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8352928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Зависимость изменения светового потока источников света от величины отклонения напряжения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8676456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Зависимость изменения срока службы источников света от величины отклонения напряжения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Функциональная схема интеллектуальных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энерго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 ресурсосберегающих систем освещения</a:t>
            </a:r>
          </a:p>
          <a:p>
            <a:pPr algn="ctr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 – поддержание необходимых входных и выходных параметров с целью получения максимально возможного положительного результата при минимально возможных эксплуатационных затратах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140968"/>
            <a:ext cx="573405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60648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Распоряжение Правительства РФ от 27 декабря 2010 г. №2446-р.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Снижение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энергоемкости ВВП на 40% к 2020 г.</a:t>
            </a: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 startAt="2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 startAt="2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 startAt="2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 startAt="2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 startAt="2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 startAt="2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 startAt="2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 startAt="2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 startAt="2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 startAt="2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 startAt="2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 startAt="2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Доля затрат на энергоресурсы в себестоимости продукции  СХП 17-35%.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Цель -  повышение эффективности использования энергетических ресурсов.  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Необходим серьезный научно-технический подход в разработке и внедрению программ по повышению энергетической эффективности на основе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энерго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и ресурсосберегающих технологий. </a:t>
            </a: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980728"/>
            <a:ext cx="4829324" cy="3402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60648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СТРАТЕГИЯ ЭНЕРГОРЕСУРСОСБЕРЕЖЕНИЯ И ПОВЫШЕНИЯ ЭНЕРГЕТИЧЕСКОЙ ЭФФЕКТИВНОСТИ В СЕЛЬСКОМ ХОЗЯЙСТВЕ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8926530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60648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ОСНОВНЫЕ ПАРАМЕТРЫ СИСТЕМ ОСВЕЩЕНИЯ, ВЛИЯЮЩИХ НА ФИЗИОЛОГИЧЕСКИЕ ПОКАЗАТЕЛИ РАСТЕНИЙ И ЖИВОТНЫХ</a:t>
            </a: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УРОВЕНЬ ОСВЕЩЕННОСТИ</a:t>
            </a:r>
          </a:p>
          <a:p>
            <a:pPr algn="just"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ЦВЕТОВАЯ ТЕМПЕРАТУРА (СПЕКТР)</a:t>
            </a:r>
          </a:p>
          <a:p>
            <a:pPr algn="just"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ПЕРИОД ДЕЙСТВИЯ ИЗЛУЧЕНИЯ (ОБЛУЧЕНИЯ)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3212976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ОСНОВНЫЕ ПАРАМЕТРЫ СИСТЕМ ОСВЕЩЕНИЯ, ХАРАКТЕРИЗУЮЩИЕ ЭФФЕКТИВНОСТЬ ИСТОЧНИКОВ СВЕТА</a:t>
            </a: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СВЕТОВОЙ ПОТОК</a:t>
            </a:r>
          </a:p>
          <a:p>
            <a:pPr algn="just"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СВЕТОВАЯ ОТДАЧА</a:t>
            </a:r>
          </a:p>
          <a:p>
            <a:pPr algn="just"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СРОК СЛУЖБЫ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340768"/>
            <a:ext cx="8064896" cy="434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95536" y="260648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Зависимость накопления сырой массы базилика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 вида источников света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268760"/>
            <a:ext cx="8532440" cy="4598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23528" y="188640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Зависимость фотосинтеза картофеля от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вида облучаемых источников света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628800"/>
            <a:ext cx="7635447" cy="460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11560" y="62068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Зависимость продуктивности томатов и огурцов от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вида облучаемых источников света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44824"/>
            <a:ext cx="7860530" cy="426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11560" y="62068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Зависимость выживаемости </a:t>
            </a: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молоди рыбы от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цветовой температуры источников света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27584" y="476672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Зависимость продуктивности коров от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уровня освещенности и типов источников света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800"/>
            <a:ext cx="8064896" cy="4835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</TotalTime>
  <Words>301</Words>
  <Application>Microsoft Office PowerPoint</Application>
  <PresentationFormat>Экран (4:3)</PresentationFormat>
  <Paragraphs>64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Dmitriy</dc:creator>
  <cp:lastModifiedBy>Dmitriy</cp:lastModifiedBy>
  <cp:revision>35</cp:revision>
  <dcterms:created xsi:type="dcterms:W3CDTF">2017-03-24T05:07:49Z</dcterms:created>
  <dcterms:modified xsi:type="dcterms:W3CDTF">2017-03-30T05:20:55Z</dcterms:modified>
</cp:coreProperties>
</file>