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8" r:id="rId5"/>
    <p:sldId id="262" r:id="rId6"/>
    <p:sldId id="264" r:id="rId7"/>
    <p:sldId id="265" r:id="rId8"/>
    <p:sldId id="266" r:id="rId9"/>
    <p:sldId id="267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6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9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9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0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5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8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3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8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3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0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D8296-8D2B-4253-8916-7308BD98CFF4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A0A9-02B1-4241-BAE3-0745C5453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2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электронов интенсивными терагерцовыми импульсами</a:t>
            </a:r>
            <a:endParaRPr lang="ru-RU" sz="28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42305"/>
            <a:ext cx="9144000" cy="1655762"/>
          </a:xfrm>
        </p:spPr>
        <p:txBody>
          <a:bodyPr/>
          <a:lstStyle/>
          <a:p>
            <a:r>
              <a:rPr lang="ru-RU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М.Б. </a:t>
            </a:r>
            <a:r>
              <a:rPr lang="ru-RU" b="1" dirty="0" err="1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Агранат</a:t>
            </a:r>
            <a:r>
              <a:rPr lang="ru-RU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(ОИВТ РАН), </a:t>
            </a:r>
            <a:r>
              <a:rPr lang="ru-RU" b="1" u="sng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Степанов </a:t>
            </a:r>
            <a:r>
              <a:rPr lang="ru-RU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(ИПФ РАН)</a:t>
            </a:r>
            <a:endParaRPr lang="ru-RU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0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697468"/>
            <a:ext cx="4019550" cy="330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53201" y="4126468"/>
            <a:ext cx="172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layers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8545" y="4105953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 layers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0"/>
          </p:cNvCxnSpPr>
          <p:nvPr/>
        </p:nvCxnSpPr>
        <p:spPr>
          <a:xfrm flipV="1">
            <a:off x="7415873" y="3059668"/>
            <a:ext cx="356527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8077200" y="3048000"/>
            <a:ext cx="533400" cy="10784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09601"/>
            <a:ext cx="2743200" cy="326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 descr="C:\Users\Sergey\Desktop\AAC 2016\MMW structures\DSC_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1" y="4038600"/>
            <a:ext cx="4470399" cy="2514600"/>
          </a:xfrm>
          <a:prstGeom prst="rect">
            <a:avLst/>
          </a:prstGeom>
          <a:noFill/>
        </p:spPr>
      </p:pic>
      <p:sp>
        <p:nvSpPr>
          <p:cNvPr id="12" name="Стрелка вверх 11"/>
          <p:cNvSpPr/>
          <p:nvPr/>
        </p:nvSpPr>
        <p:spPr>
          <a:xfrm rot="1614026">
            <a:off x="5500153" y="2085701"/>
            <a:ext cx="1046122" cy="3679371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05600" y="4736068"/>
            <a:ext cx="288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 thickness is 50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m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1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includes: 1) assembling of copper-aluminum “sandwich”, 2) electroplating of the reflecting cover mirror 2) removal of aluminum in acid.   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34290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“Sandwich”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038600" y="2895600"/>
            <a:ext cx="152400" cy="6096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Sergey\Desktop\AAC 2016\MMW structures\pulse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9" y="0"/>
            <a:ext cx="1368152" cy="1368492"/>
          </a:xfrm>
          <a:prstGeom prst="rect">
            <a:avLst/>
          </a:prstGeom>
          <a:noFill/>
        </p:spPr>
      </p:pic>
      <p:pic>
        <p:nvPicPr>
          <p:cNvPr id="246785" name="Picture 1" descr="C:\Users\Sergey\Desktop\3signal.png"/>
          <p:cNvPicPr>
            <a:picLocks noChangeAspect="1" noChangeArrowheads="1"/>
          </p:cNvPicPr>
          <p:nvPr/>
        </p:nvPicPr>
        <p:blipFill>
          <a:blip r:embed="rId3" cstate="print">
            <a:lum bright="-64000" contrast="81000"/>
          </a:blip>
          <a:stretch>
            <a:fillRect/>
          </a:stretch>
        </p:blipFill>
        <p:spPr bwMode="auto">
          <a:xfrm>
            <a:off x="7104112" y="0"/>
            <a:ext cx="2088232" cy="12127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987157" y="5356520"/>
            <a:ext cx="1900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e_in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=50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31589" y="5505010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e_out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50.4 MeV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bend_mon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3593" y="1268760"/>
            <a:ext cx="2365341" cy="2682056"/>
          </a:xfrm>
          <a:prstGeom prst="rect">
            <a:avLst/>
          </a:prstGeom>
        </p:spPr>
      </p:pic>
      <p:pic>
        <p:nvPicPr>
          <p:cNvPr id="12" name="Рисунок 11" descr="bend_tripl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8088" y="1259119"/>
            <a:ext cx="2376264" cy="2694443"/>
          </a:xfrm>
          <a:prstGeom prst="rect">
            <a:avLst/>
          </a:prstGeom>
        </p:spPr>
      </p:pic>
      <p:pic>
        <p:nvPicPr>
          <p:cNvPr id="13" name="Рисунок 12" descr="bend_mono_sid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3632" y="4149081"/>
            <a:ext cx="1893454" cy="1635255"/>
          </a:xfrm>
          <a:prstGeom prst="rect">
            <a:avLst/>
          </a:prstGeom>
        </p:spPr>
      </p:pic>
      <p:pic>
        <p:nvPicPr>
          <p:cNvPr id="14" name="Рисунок 13" descr="bend_triple_sid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6120" y="4149080"/>
            <a:ext cx="1944216" cy="1679096"/>
          </a:xfrm>
          <a:prstGeom prst="rect">
            <a:avLst/>
          </a:prstGeom>
        </p:spPr>
      </p:pic>
      <p:pic>
        <p:nvPicPr>
          <p:cNvPr id="15" name="Рисунок 14" descr="beam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0016" y="6108106"/>
            <a:ext cx="3816424" cy="749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8368" y="2981188"/>
            <a:ext cx="27879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="1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THz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 MV/cm</a:t>
            </a:r>
          </a:p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 focus of parabola</a:t>
            </a:r>
          </a:p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gradient</a:t>
            </a:r>
          </a:p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1.5 MeV/cm</a:t>
            </a:r>
            <a:endParaRPr lang="ru-RU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gey\AppData\Local\Microsoft\Windows\Temporary Internet Files\Content.Word\time0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4" y="486542"/>
            <a:ext cx="1440159" cy="14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Sergey\AppData\Local\Microsoft\Windows\Temporary Internet Files\Content.Word\time01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906" y="486542"/>
            <a:ext cx="1440159" cy="14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Sergey\AppData\Local\Microsoft\Windows\Temporary Internet Files\Content.Word\time02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218" y="499558"/>
            <a:ext cx="1440159" cy="14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ergey\AppData\Local\Microsoft\Windows\Temporary Internet Files\Content.Word\time03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594" y="1975824"/>
            <a:ext cx="1440159" cy="14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ergey\AppData\Local\Microsoft\Windows\Temporary Internet Files\Content.Word\time03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1906" y="1988840"/>
            <a:ext cx="1440159" cy="14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Sergey\AppData\Local\Microsoft\Windows\Temporary Internet Files\Content.Word\time035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0218" y="1988840"/>
            <a:ext cx="1440159" cy="14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24000" y="350100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THz pulse field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 at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parabolic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focusing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six sequential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Sergey\AppData\Local\Microsoft\Windows\Temporary Internet Files\Content.Word\Pulses1.em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91544" y="4365105"/>
            <a:ext cx="3528392" cy="205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Sergey\AppData\Local\Microsoft\Windows\Temporary Internet Files\Content.Word\Pulses2.em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3992" y="4433826"/>
            <a:ext cx="3744416" cy="201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24000" y="651605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parabolic mirror focus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focusing parabolic mirror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1933" y="1727200"/>
            <a:ext cx="6184001" cy="2739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выступления</a:t>
            </a:r>
          </a:p>
          <a:p>
            <a:endParaRPr lang="ru-RU" sz="2200" b="1" dirty="0" smtClean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Мотивация: почему ТГц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мощных ТГц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начального сгустка электронов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Ускорительные структуры</a:t>
            </a:r>
            <a:endParaRPr lang="ru-RU" sz="22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8914" y="552955"/>
            <a:ext cx="191082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ТГц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9731" y="3787947"/>
            <a:ext cx="69862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Ускоряющие поля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100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100-200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X-band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ускорител</a:t>
            </a:r>
            <a:endParaRPr lang="ru-RU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для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THz)</a:t>
            </a:r>
            <a:endParaRPr lang="ru-RU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Характерный допуск на точность изготовления элементов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ускоряющих  структур – мкм, лазеры -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583" y="1795476"/>
            <a:ext cx="482939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 пробоя ускорительных структур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i="1" dirty="0" err="1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="1" i="1" baseline="-25000" dirty="0" err="1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f </a:t>
            </a:r>
            <a:r>
              <a:rPr lang="en-US" sz="2200" b="1" i="1" baseline="3000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2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2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baseline="3000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i="1" baseline="30000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endParaRPr lang="ru-RU" sz="2200" b="1" i="1" baseline="30000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Нагрев стенок: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="1" i="1" baseline="-25000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l-GR" sz="22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2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baseline="30000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-1/2</a:t>
            </a:r>
            <a:endParaRPr lang="ru-RU" sz="2200" b="1" i="1" baseline="30000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75" y="998800"/>
            <a:ext cx="4557306" cy="1710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3067" y="3098800"/>
            <a:ext cx="4066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Накачка: 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1600" b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 Hz, cryogenic </a:t>
            </a:r>
            <a:r>
              <a:rPr lang="en-US" sz="1600" b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Yb:YLF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ТГц: 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sz="1600" b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mkJ</a:t>
            </a:r>
            <a:r>
              <a:rPr lang="en-US" sz="16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 ~ 1 MV/cm</a:t>
            </a:r>
            <a:endParaRPr lang="ru-RU" sz="16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Наклонный фронт 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LiNbO3</a:t>
            </a:r>
            <a:endParaRPr lang="ru-RU" sz="16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734" y="4257708"/>
            <a:ext cx="3124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 et 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16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 Express, 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402" y="457252"/>
            <a:ext cx="5005755" cy="3969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782" y="3471333"/>
            <a:ext cx="2462218" cy="1750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6133" y="5469467"/>
            <a:ext cx="43477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Накачка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95 fs, 30 </a:t>
            </a:r>
            <a:r>
              <a:rPr lang="en-US" sz="1600" b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Cr:Mg</a:t>
            </a:r>
            <a:r>
              <a:rPr lang="en-US" sz="1600" b="1" baseline="-25000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1600" b="1" baseline="-25000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1.25 </a:t>
            </a:r>
            <a:r>
              <a:rPr lang="en-US" sz="1600" b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mkm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ТГц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W≈1 </a:t>
            </a:r>
            <a:r>
              <a:rPr lang="en-US" sz="1600" b="1" dirty="0" err="1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</a:t>
            </a:r>
            <a:r>
              <a:rPr lang="en-US" sz="16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E=40 MV/cm</a:t>
            </a:r>
            <a:endParaRPr lang="ru-RU" sz="16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crystal DSTMS </a:t>
            </a:r>
            <a:endParaRPr lang="ru-RU" sz="16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9948" y="6377408"/>
            <a:ext cx="4651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Vicario et al. Opt. Letters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39</a:t>
            </a:r>
            <a:r>
              <a:rPr lang="en-US" sz="16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6632 (2014)</a:t>
            </a:r>
            <a:endParaRPr lang="ru-RU" sz="1600" b="1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1400" y="182477"/>
            <a:ext cx="542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 терагерцовых импульсов</a:t>
            </a:r>
            <a:endParaRPr lang="ru-RU" sz="24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0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08" y="838200"/>
            <a:ext cx="3937112" cy="2468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84" y="958081"/>
            <a:ext cx="5830500" cy="2228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9608" y="3667668"/>
            <a:ext cx="4454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u="none" strike="noStrike" baseline="0" dirty="0" err="1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Wimmer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16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 Physics, 10,</a:t>
            </a:r>
            <a:r>
              <a:rPr lang="ru-RU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ru-RU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r>
              <a:rPr lang="fr-FR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2014)</a:t>
            </a:r>
            <a:endParaRPr lang="ru-RU" sz="1600" b="1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7208" y="4573936"/>
            <a:ext cx="5553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1600" b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nanotip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 nm, </a:t>
            </a:r>
            <a:r>
              <a:rPr lang="en-US" sz="16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fs + </a:t>
            </a:r>
            <a:r>
              <a:rPr lang="en-US" sz="16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THz from light-induced air plasm</a:t>
            </a:r>
            <a:endParaRPr lang="ru-RU" sz="16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0092" y="5826035"/>
            <a:ext cx="823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синхронизации электронного пучка и ускоряющего ТГц импульса</a:t>
            </a:r>
            <a:endParaRPr lang="ru-RU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4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875" y="220132"/>
            <a:ext cx="7066125" cy="25654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37574" y="6241535"/>
            <a:ext cx="3877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 Li et </a:t>
            </a:r>
            <a:r>
              <a:rPr lang="en-GB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Communication </a:t>
            </a:r>
            <a:r>
              <a:rPr lang="en-US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(2016)</a:t>
            </a:r>
            <a:endParaRPr lang="ru-RU" sz="1600" b="1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6" y="1352753"/>
            <a:ext cx="5227558" cy="3502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6666" y="3378201"/>
            <a:ext cx="25907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tip</a:t>
            </a:r>
          </a:p>
          <a:p>
            <a:endParaRPr lang="en-US" b="1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i="1" baseline="-25000" dirty="0" err="1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THZmax</a:t>
            </a:r>
            <a:r>
              <a:rPr lang="en-US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450 kV/cm</a:t>
            </a:r>
          </a:p>
          <a:p>
            <a:endParaRPr lang="en-US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ТГц наклонный фронт</a:t>
            </a:r>
            <a:endParaRPr lang="ru-RU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554" y="5133539"/>
            <a:ext cx="1948394" cy="155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b="1" i="1" baseline="-25000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sz="2200" b="1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e·k·E</a:t>
            </a:r>
            <a:r>
              <a:rPr lang="en-US" sz="2200" b="1" i="1" baseline="-25000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THz</a:t>
            </a:r>
            <a:r>
              <a:rPr lang="en-US" sz="2200" b="1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·a</a:t>
            </a:r>
            <a:endParaRPr lang="en-US" sz="2200" b="1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k~</a:t>
            </a:r>
            <a:r>
              <a:rPr lang="el-GR" sz="22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2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endParaRPr lang="ru-RU" sz="2200" b="1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b="1" i="1" baseline="-2500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="1" baseline="-2500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2200" b="1" i="1" dirty="0" err="1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e·E</a:t>
            </a:r>
            <a:r>
              <a:rPr lang="en-US" sz="2200" b="1" i="1" baseline="-25000" dirty="0" err="1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THz</a:t>
            </a:r>
            <a:r>
              <a:rPr lang="en-US" sz="22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l-GR" sz="22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ru-RU" sz="22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9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597" y="3617913"/>
            <a:ext cx="3659290" cy="3240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155"/>
            <a:ext cx="9539977" cy="3134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667" y="5147734"/>
            <a:ext cx="5266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GB" sz="1600" b="1" i="1" dirty="0" err="1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Nanni</a:t>
            </a:r>
            <a:r>
              <a:rPr lang="en-GB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et </a:t>
            </a:r>
            <a:r>
              <a:rPr lang="en-GB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Terahertz-driven </a:t>
            </a:r>
            <a:r>
              <a:rPr lang="en-GB" sz="16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electron acceleration</a:t>
            </a:r>
          </a:p>
          <a:p>
            <a:r>
              <a:rPr lang="en-GB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Communication </a:t>
            </a:r>
            <a:r>
              <a:rPr lang="en-GB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(2105)</a:t>
            </a:r>
            <a:endParaRPr lang="ru-RU" sz="1600" b="1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8266" y="151268"/>
            <a:ext cx="6460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электронов в ускоряющих структурах</a:t>
            </a:r>
            <a:endParaRPr lang="ru-RU" sz="2200" b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8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4" y="477698"/>
            <a:ext cx="6031714" cy="58384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86284" y="1872734"/>
            <a:ext cx="4675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F.X. </a:t>
            </a:r>
            <a:r>
              <a:rPr lang="en-GB" sz="1600" b="1" i="1" u="none" strike="noStrike" baseline="0" dirty="0" err="1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Kartner</a:t>
            </a:r>
            <a:r>
              <a:rPr lang="en-GB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GB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</a:t>
            </a:r>
            <a:r>
              <a:rPr lang="en-US" sz="16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accelerators and beams</a:t>
            </a:r>
            <a:endParaRPr lang="ru-RU" sz="1600" b="1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u="none" strike="noStrike" baseline="0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 081302 (2016)</a:t>
            </a:r>
            <a:endParaRPr lang="ru-RU" sz="1600" b="1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6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Sergey\Desktop\AAC 2016\MMW structures\steps_1_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539" y="3512612"/>
            <a:ext cx="3855169" cy="2667000"/>
          </a:xfrm>
          <a:prstGeom prst="rect">
            <a:avLst/>
          </a:prstGeom>
          <a:noFill/>
        </p:spPr>
      </p:pic>
      <p:pic>
        <p:nvPicPr>
          <p:cNvPr id="80901" name="Picture 5" descr="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2313"/>
            <a:ext cx="2001670" cy="2607113"/>
          </a:xfrm>
          <a:prstGeom prst="rect">
            <a:avLst/>
          </a:prstGeom>
          <a:noFill/>
        </p:spPr>
      </p:pic>
      <p:pic>
        <p:nvPicPr>
          <p:cNvPr id="80900" name="Picture 4" descr="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4670" y="804872"/>
            <a:ext cx="1989314" cy="2224078"/>
          </a:xfrm>
          <a:prstGeom prst="rect">
            <a:avLst/>
          </a:prstGeom>
          <a:noFill/>
        </p:spPr>
      </p:pic>
      <p:pic>
        <p:nvPicPr>
          <p:cNvPr id="80899" name="Picture 3" descr="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087" y="700364"/>
            <a:ext cx="1989314" cy="2347637"/>
          </a:xfrm>
          <a:prstGeom prst="rect">
            <a:avLst/>
          </a:prstGeom>
          <a:noFill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1524001" y="22823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2400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Acceleration by High-Power Picosecond Pulses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6324600"/>
            <a:ext cx="776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Parameters: period – 300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m, wall thickness - 50 m, aperture width - 3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mm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048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lengths of channels provide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synchronism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 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6401" y="4267200"/>
            <a:ext cx="45719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3634742" y="4244341"/>
            <a:ext cx="45719" cy="380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905" name="Picture 9" descr="C:\Users\Sergey\Desktop\AAC 2016\MMW structures\pulse.e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051757"/>
            <a:ext cx="1676400" cy="167681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18840" y="4341018"/>
            <a:ext cx="3767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THz electric field distribution</a:t>
            </a:r>
            <a:endParaRPr lang="ru-RU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9447" y="5219700"/>
            <a:ext cx="383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S.V. </a:t>
            </a:r>
            <a:r>
              <a:rPr lang="en-GB" sz="1600" b="1" i="1" dirty="0" err="1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Kuzikov</a:t>
            </a:r>
            <a:r>
              <a:rPr lang="en-GB" sz="16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</a:t>
            </a:r>
            <a:r>
              <a:rPr lang="en-US" sz="1600" b="1" i="1" dirty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 Concepts </a:t>
            </a:r>
            <a:r>
              <a:rPr lang="en-US" sz="1600" b="1" i="1" dirty="0" smtClean="0">
                <a:solidFill>
                  <a:srgbClr val="2D0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(2016)</a:t>
            </a:r>
            <a:endParaRPr lang="ru-RU" sz="1600" b="1" i="1" dirty="0">
              <a:solidFill>
                <a:srgbClr val="2D0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6128</TotalTime>
  <Words>423</Words>
  <Application>Microsoft Office PowerPoint</Application>
  <PresentationFormat>Широкоэкранный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Ускорение электронов интенсивными терагерцовыми импульсами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Ускорение электронов интенсивными терагерцовыми импульсами</dc:title>
  <dc:creator>step</dc:creator>
  <cp:lastModifiedBy>step</cp:lastModifiedBy>
  <cp:revision>25</cp:revision>
  <dcterms:created xsi:type="dcterms:W3CDTF">2018-03-26T09:24:46Z</dcterms:created>
  <dcterms:modified xsi:type="dcterms:W3CDTF">2018-03-30T15:33:34Z</dcterms:modified>
</cp:coreProperties>
</file>