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73" r:id="rId16"/>
    <p:sldId id="276" r:id="rId17"/>
    <p:sldId id="274" r:id="rId18"/>
    <p:sldId id="278" r:id="rId19"/>
    <p:sldId id="291" r:id="rId20"/>
    <p:sldId id="290" r:id="rId21"/>
    <p:sldId id="281" r:id="rId22"/>
    <p:sldId id="282" r:id="rId23"/>
    <p:sldId id="283" r:id="rId24"/>
    <p:sldId id="284" r:id="rId25"/>
    <p:sldId id="285" r:id="rId26"/>
    <p:sldId id="286" r:id="rId27"/>
    <p:sldId id="287" r:id="rId28"/>
    <p:sldId id="288" r:id="rId29"/>
    <p:sldId id="271" r:id="rId30"/>
    <p:sldId id="292" r:id="rId31"/>
    <p:sldId id="277" r:id="rId32"/>
    <p:sldId id="275"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70C0"/>
    <a:srgbClr val="4472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8007" autoAdjust="0"/>
  </p:normalViewPr>
  <p:slideViewPr>
    <p:cSldViewPr snapToGrid="0">
      <p:cViewPr varScale="1">
        <p:scale>
          <a:sx n="64" d="100"/>
          <a:sy n="64"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4E8FD-EB98-47CD-ACF6-F22CEB1722EB}" type="datetimeFigureOut">
              <a:rPr lang="ru-RU" smtClean="0"/>
              <a:t>02.04.2018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73A64-CF08-4056-A781-EB0955FAC67D}" type="slidenum">
              <a:rPr lang="ru-RU" smtClean="0"/>
              <a:t>‹#›</a:t>
            </a:fld>
            <a:endParaRPr lang="ru-RU"/>
          </a:p>
        </p:txBody>
      </p:sp>
    </p:spTree>
    <p:extLst>
      <p:ext uri="{BB962C8B-B14F-4D97-AF65-F5344CB8AC3E}">
        <p14:creationId xmlns:p14="http://schemas.microsoft.com/office/powerpoint/2010/main" val="135202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Добрый день, меня зовут Рязанцев Сергей. Я являюсь сотрудником лаборатории диагностики вещества в экстремальном состоянии ОИВТ РАН и мой доклад посвящен исследованию плотного нагретого вещества, создаваемого потоками релятивистских лазерно-ускоренных электронов.</a:t>
            </a:r>
          </a:p>
        </p:txBody>
      </p:sp>
      <p:sp>
        <p:nvSpPr>
          <p:cNvPr id="4" name="Номер слайда 3"/>
          <p:cNvSpPr>
            <a:spLocks noGrp="1"/>
          </p:cNvSpPr>
          <p:nvPr>
            <p:ph type="sldNum" sz="quarter" idx="10"/>
          </p:nvPr>
        </p:nvSpPr>
        <p:spPr/>
        <p:txBody>
          <a:bodyPr/>
          <a:lstStyle/>
          <a:p>
            <a:fld id="{80073A64-CF08-4056-A781-EB0955FAC67D}" type="slidenum">
              <a:rPr lang="ru-RU" smtClean="0"/>
              <a:t>1</a:t>
            </a:fld>
            <a:endParaRPr lang="ru-RU"/>
          </a:p>
        </p:txBody>
      </p:sp>
    </p:spTree>
    <p:extLst>
      <p:ext uri="{BB962C8B-B14F-4D97-AF65-F5344CB8AC3E}">
        <p14:creationId xmlns:p14="http://schemas.microsoft.com/office/powerpoint/2010/main" val="56516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Наблюдение за веществом вдоль траектории движения горячих электронов было реализовано на установке </a:t>
            </a:r>
            <a:r>
              <a:rPr lang="en-US" dirty="0"/>
              <a:t>PHELIX </a:t>
            </a:r>
            <a:r>
              <a:rPr lang="ru-RU" dirty="0"/>
              <a:t>в </a:t>
            </a:r>
            <a:r>
              <a:rPr lang="en-US" dirty="0"/>
              <a:t>GSI </a:t>
            </a:r>
            <a:r>
              <a:rPr lang="ru-RU" dirty="0"/>
              <a:t>в Германии.</a:t>
            </a:r>
          </a:p>
        </p:txBody>
      </p:sp>
      <p:sp>
        <p:nvSpPr>
          <p:cNvPr id="4" name="Номер слайда 3"/>
          <p:cNvSpPr>
            <a:spLocks noGrp="1"/>
          </p:cNvSpPr>
          <p:nvPr>
            <p:ph type="sldNum" sz="quarter" idx="10"/>
          </p:nvPr>
        </p:nvSpPr>
        <p:spPr/>
        <p:txBody>
          <a:bodyPr/>
          <a:lstStyle/>
          <a:p>
            <a:fld id="{80073A64-CF08-4056-A781-EB0955FAC67D}" type="slidenum">
              <a:rPr lang="ru-RU" smtClean="0"/>
              <a:t>10</a:t>
            </a:fld>
            <a:endParaRPr lang="ru-RU"/>
          </a:p>
        </p:txBody>
      </p:sp>
    </p:spTree>
    <p:extLst>
      <p:ext uri="{BB962C8B-B14F-4D97-AF65-F5344CB8AC3E}">
        <p14:creationId xmlns:p14="http://schemas.microsoft.com/office/powerpoint/2010/main" val="280994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этих экспериментах лазерный импульс пикосекундной длительности с энергией 200 Дж фокусировался на полированный торец титановой проволочки  в пятно диаметром 5 микрон, что соответствует интенсивности на уровне десять в двадцатой ватт на квадратный сантиметр. Диаметр проволочки составляет 50 микрон, а длина около 8 мм. </a:t>
            </a:r>
          </a:p>
          <a:p>
            <a:r>
              <a:rPr lang="ru-RU" dirty="0"/>
              <a:t>*щелк*</a:t>
            </a:r>
          </a:p>
          <a:p>
            <a:r>
              <a:rPr lang="ru-RU" dirty="0"/>
              <a:t>Испускаемое излучение регистрировалось двумя способами. Во-первых, при помощи так называемой тормозной пушки, которая представляет собой слойку из набора фильтров одинаковой толщины между которыми находятся чувствительные к рентгеновскому излучению </a:t>
            </a:r>
            <a:r>
              <a:rPr lang="ru-RU" dirty="0" err="1"/>
              <a:t>фотофлуоресцентные</a:t>
            </a:r>
            <a:r>
              <a:rPr lang="ru-RU" dirty="0"/>
              <a:t> пластины.  По степени засветки пластинок, расположенных на различной глубине, можно восстановить спектр тормозного излучения горячих электронов, распространяющихся вдоль проволочки. </a:t>
            </a:r>
          </a:p>
          <a:p>
            <a:r>
              <a:rPr lang="ru-RU" dirty="0"/>
              <a:t>Также для диагностики использовался фокусирующий спектрометр с пространственным разрешением, который был настроен на регистрацию рентгеновского излучения в спектральном диапазоне, от линии </a:t>
            </a:r>
            <a:r>
              <a:rPr lang="ru-RU" dirty="0" err="1"/>
              <a:t>лайман</a:t>
            </a:r>
            <a:r>
              <a:rPr lang="ru-RU" dirty="0"/>
              <a:t>-альфа до к-альфа титана, то есть приблизительно от 2.5 до 2.8 ангстрем. Типичные спектр с пространственным разрешением, регистрируемы в экспериментах, представлен в верхней части слайда</a:t>
            </a:r>
          </a:p>
        </p:txBody>
      </p:sp>
      <p:sp>
        <p:nvSpPr>
          <p:cNvPr id="4" name="Номер слайда 3"/>
          <p:cNvSpPr>
            <a:spLocks noGrp="1"/>
          </p:cNvSpPr>
          <p:nvPr>
            <p:ph type="sldNum" sz="quarter" idx="10"/>
          </p:nvPr>
        </p:nvSpPr>
        <p:spPr/>
        <p:txBody>
          <a:bodyPr/>
          <a:lstStyle/>
          <a:p>
            <a:fld id="{80073A64-CF08-4056-A781-EB0955FAC67D}" type="slidenum">
              <a:rPr lang="ru-RU" smtClean="0"/>
              <a:t>11</a:t>
            </a:fld>
            <a:endParaRPr lang="ru-RU"/>
          </a:p>
        </p:txBody>
      </p:sp>
    </p:spTree>
    <p:extLst>
      <p:ext uri="{BB962C8B-B14F-4D97-AF65-F5344CB8AC3E}">
        <p14:creationId xmlns:p14="http://schemas.microsoft.com/office/powerpoint/2010/main" val="30484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Спектр содержит несколько характерных особенностей, в частности, К-край поглощения, положение которого известно с хорошей точностью, что позволяет провести калибровку спектра с точностью до 1 </a:t>
            </a:r>
            <a:r>
              <a:rPr lang="ru-RU" dirty="0" err="1"/>
              <a:t>миллиангстрема</a:t>
            </a:r>
            <a:r>
              <a:rPr lang="ru-RU" dirty="0"/>
              <a:t>.</a:t>
            </a:r>
          </a:p>
        </p:txBody>
      </p:sp>
      <p:sp>
        <p:nvSpPr>
          <p:cNvPr id="4" name="Номер слайда 3"/>
          <p:cNvSpPr>
            <a:spLocks noGrp="1"/>
          </p:cNvSpPr>
          <p:nvPr>
            <p:ph type="sldNum" sz="quarter" idx="10"/>
          </p:nvPr>
        </p:nvSpPr>
        <p:spPr/>
        <p:txBody>
          <a:bodyPr/>
          <a:lstStyle/>
          <a:p>
            <a:fld id="{80073A64-CF08-4056-A781-EB0955FAC67D}" type="slidenum">
              <a:rPr lang="ru-RU" smtClean="0"/>
              <a:t>12</a:t>
            </a:fld>
            <a:endParaRPr lang="ru-RU"/>
          </a:p>
        </p:txBody>
      </p:sp>
    </p:spTree>
    <p:extLst>
      <p:ext uri="{BB962C8B-B14F-4D97-AF65-F5344CB8AC3E}">
        <p14:creationId xmlns:p14="http://schemas.microsoft.com/office/powerpoint/2010/main" val="333141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рисунке в нижней части слайда показаны пространственные профили интенсивности характеристических линий вдоль оси, направленной вглубь проволочки. </a:t>
            </a:r>
          </a:p>
          <a:p>
            <a:r>
              <a:rPr lang="ru-RU" dirty="0"/>
              <a:t>*щелк*</a:t>
            </a:r>
          </a:p>
          <a:p>
            <a:r>
              <a:rPr lang="ru-RU" dirty="0"/>
              <a:t>Линии </a:t>
            </a:r>
            <a:r>
              <a:rPr lang="ru-RU" dirty="0" err="1"/>
              <a:t>лайман</a:t>
            </a:r>
            <a:r>
              <a:rPr lang="ru-RU" dirty="0"/>
              <a:t>-альфа и гелий-альфа наблюдаются только в спектрах с передней поверхности, в то время как излучение к-альфы происходит и из областей лежащих достаточно далеко от облучаемого торца проволочки.  Это связано с тем, что линии </a:t>
            </a:r>
            <a:r>
              <a:rPr lang="ru-RU" dirty="0" err="1"/>
              <a:t>лайман</a:t>
            </a:r>
            <a:r>
              <a:rPr lang="ru-RU" dirty="0"/>
              <a:t>-альфа и гелий-альфа излучаются ионами высокой кратности, образующимися в верхней части мишени непосредственно прогреваемой лазерным импульсом. Эта область характеризуемая температурой на уровне 1000 электронвольт </a:t>
            </a:r>
          </a:p>
          <a:p>
            <a:r>
              <a:rPr lang="ru-RU" dirty="0"/>
              <a:t>*щелк*</a:t>
            </a:r>
          </a:p>
          <a:p>
            <a:r>
              <a:rPr lang="ru-RU" dirty="0"/>
              <a:t>занимает приблизительно первые 100 микрон длины проволочки. За ее пределами прогрев материи происходит только за счет горячих электронов, проникающих вглубь мишени. Таким образом, интересующая нас область существования плотного прогретого вещества четко </a:t>
            </a:r>
            <a:r>
              <a:rPr lang="ru-RU" dirty="0" err="1"/>
              <a:t>пространственно</a:t>
            </a:r>
            <a:r>
              <a:rPr lang="ru-RU" dirty="0"/>
              <a:t> отделена от области непосредственно взаимодействующей с лазерным излучением. </a:t>
            </a:r>
          </a:p>
        </p:txBody>
      </p:sp>
      <p:sp>
        <p:nvSpPr>
          <p:cNvPr id="4" name="Номер слайда 3"/>
          <p:cNvSpPr>
            <a:spLocks noGrp="1"/>
          </p:cNvSpPr>
          <p:nvPr>
            <p:ph type="sldNum" sz="quarter" idx="10"/>
          </p:nvPr>
        </p:nvSpPr>
        <p:spPr/>
        <p:txBody>
          <a:bodyPr/>
          <a:lstStyle/>
          <a:p>
            <a:fld id="{80073A64-CF08-4056-A781-EB0955FAC67D}" type="slidenum">
              <a:rPr lang="ru-RU" smtClean="0"/>
              <a:t>13</a:t>
            </a:fld>
            <a:endParaRPr lang="ru-RU"/>
          </a:p>
        </p:txBody>
      </p:sp>
    </p:spTree>
    <p:extLst>
      <p:ext uri="{BB962C8B-B14F-4D97-AF65-F5344CB8AC3E}">
        <p14:creationId xmlns:p14="http://schemas.microsoft.com/office/powerpoint/2010/main" val="33869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и экспериментах, о которых я говорил до этого, электронная температура плазмы определялась по профилю линии К-альфа, путем сравнения экспериментального спектра с модельным, рассчитанным для широкого диапазона значений.</a:t>
            </a:r>
          </a:p>
          <a:p>
            <a:r>
              <a:rPr lang="ru-RU" dirty="0"/>
              <a:t>*щелк*</a:t>
            </a:r>
          </a:p>
          <a:p>
            <a:r>
              <a:rPr lang="ru-RU" dirty="0"/>
              <a:t> В результате было получено, что что в глубинные области проволочки прогреваются до температур в несколько десятков эВ. В непосредственной близости от точки взаимодействия реализуется максимальная температура на уровне 50 эВ, причем следует отметить, что такая температура реализуется при как при интенсивности на уровне пять на десять в двадцатой, так и на порядок меньше</a:t>
            </a:r>
          </a:p>
          <a:p>
            <a:r>
              <a:rPr lang="ru-RU" dirty="0"/>
              <a:t>*щелк*</a:t>
            </a:r>
          </a:p>
          <a:p>
            <a:r>
              <a:rPr lang="ru-RU" dirty="0"/>
              <a:t>Что дает основание полагать, что принципиальным для прогрева является суммарный </a:t>
            </a:r>
            <a:r>
              <a:rPr lang="ru-RU" dirty="0" err="1"/>
              <a:t>энерговклад</a:t>
            </a:r>
            <a:r>
              <a:rPr lang="ru-RU" dirty="0"/>
              <a:t>, а не степень фокусировки лазерного импульса. </a:t>
            </a:r>
          </a:p>
          <a:p>
            <a:endParaRPr lang="ru-RU" dirty="0"/>
          </a:p>
          <a:p>
            <a:endParaRPr lang="ru-RU" dirty="0"/>
          </a:p>
        </p:txBody>
      </p:sp>
      <p:sp>
        <p:nvSpPr>
          <p:cNvPr id="4" name="Номер слайда 3"/>
          <p:cNvSpPr>
            <a:spLocks noGrp="1"/>
          </p:cNvSpPr>
          <p:nvPr>
            <p:ph type="sldNum" sz="quarter" idx="10"/>
          </p:nvPr>
        </p:nvSpPr>
        <p:spPr/>
        <p:txBody>
          <a:bodyPr/>
          <a:lstStyle/>
          <a:p>
            <a:fld id="{80073A64-CF08-4056-A781-EB0955FAC67D}" type="slidenum">
              <a:rPr lang="ru-RU" smtClean="0"/>
              <a:t>14</a:t>
            </a:fld>
            <a:endParaRPr lang="ru-RU"/>
          </a:p>
        </p:txBody>
      </p:sp>
    </p:spTree>
    <p:extLst>
      <p:ext uri="{BB962C8B-B14F-4D97-AF65-F5344CB8AC3E}">
        <p14:creationId xmlns:p14="http://schemas.microsoft.com/office/powerpoint/2010/main" val="28030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продвижении вглубь мишени температура квазилинейно падает и на глубине около 600 микрон достигает значений не превышающих 10 эВ. </a:t>
            </a:r>
          </a:p>
        </p:txBody>
      </p:sp>
      <p:sp>
        <p:nvSpPr>
          <p:cNvPr id="4" name="Номер слайда 3"/>
          <p:cNvSpPr>
            <a:spLocks noGrp="1"/>
          </p:cNvSpPr>
          <p:nvPr>
            <p:ph type="sldNum" sz="quarter" idx="10"/>
          </p:nvPr>
        </p:nvSpPr>
        <p:spPr/>
        <p:txBody>
          <a:bodyPr/>
          <a:lstStyle/>
          <a:p>
            <a:fld id="{80073A64-CF08-4056-A781-EB0955FAC67D}" type="slidenum">
              <a:rPr lang="ru-RU" smtClean="0"/>
              <a:t>15</a:t>
            </a:fld>
            <a:endParaRPr lang="ru-RU"/>
          </a:p>
        </p:txBody>
      </p:sp>
    </p:spTree>
    <p:extLst>
      <p:ext uri="{BB962C8B-B14F-4D97-AF65-F5344CB8AC3E}">
        <p14:creationId xmlns:p14="http://schemas.microsoft.com/office/powerpoint/2010/main" val="427399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целом, интенсивность излучения в спектральном диапазоне, соответствующем положению линии К-альфа, экспоненциально спадает вплоть до 1 мм вглубь мишени. Для создания комплексного описания происходящего процесса была предпринята попытка теоретического расчета пространственных  профилей интегральной интенсивности линии К-альфа, а также электронной температуры. В рамках этих расчетов была определена величина потенциального барьера, который необходимо задавать в качестве граничного условия для корректного воспроизведения экспериментальных данных. </a:t>
            </a:r>
          </a:p>
          <a:p>
            <a:r>
              <a:rPr lang="ru-RU" dirty="0"/>
              <a:t>*щелк*</a:t>
            </a:r>
          </a:p>
          <a:p>
            <a:r>
              <a:rPr lang="ru-RU" dirty="0"/>
              <a:t>Два предельных случая – нулевой и бесконечный барьер – не описывают ни профиль интенсивности, ни профиль температуры. Наиболее адекватные результаты дает задание на границе проволочки потенциального барьера величиной в </a:t>
            </a:r>
            <a:r>
              <a:rPr lang="en-US" dirty="0"/>
              <a:t>~5,5</a:t>
            </a:r>
            <a:r>
              <a:rPr lang="ru-RU" dirty="0"/>
              <a:t> МэВ.</a:t>
            </a:r>
          </a:p>
          <a:p>
            <a:r>
              <a:rPr lang="ru-RU" dirty="0"/>
              <a:t>*щелк*</a:t>
            </a:r>
          </a:p>
          <a:p>
            <a:r>
              <a:rPr lang="ru-RU" dirty="0"/>
              <a:t>Однако в этих расчетах форма барьера принималась прямоугольной и не учитывалось наблюдаемого экспериментально при помощи радиографических методов, расширение в процесс лазерного воздействия.</a:t>
            </a:r>
          </a:p>
        </p:txBody>
      </p:sp>
      <p:sp>
        <p:nvSpPr>
          <p:cNvPr id="4" name="Номер слайда 3"/>
          <p:cNvSpPr>
            <a:spLocks noGrp="1"/>
          </p:cNvSpPr>
          <p:nvPr>
            <p:ph type="sldNum" sz="quarter" idx="10"/>
          </p:nvPr>
        </p:nvSpPr>
        <p:spPr/>
        <p:txBody>
          <a:bodyPr/>
          <a:lstStyle/>
          <a:p>
            <a:fld id="{80073A64-CF08-4056-A781-EB0955FAC67D}" type="slidenum">
              <a:rPr lang="ru-RU" smtClean="0"/>
              <a:t>16</a:t>
            </a:fld>
            <a:endParaRPr lang="ru-RU"/>
          </a:p>
        </p:txBody>
      </p:sp>
    </p:spTree>
    <p:extLst>
      <p:ext uri="{BB962C8B-B14F-4D97-AF65-F5344CB8AC3E}">
        <p14:creationId xmlns:p14="http://schemas.microsoft.com/office/powerpoint/2010/main" val="223793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Как я уже упоминал, в этих экспериментах при помощи тормозной пушки регистрировалась жесткая компонента излучения, испускаемая в процессе торможения горячих электронов. Стандартными методами по «хвосту» тормозного спектра произведена оценка характерной энергии горячих электронов, которая составляет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*щелк*</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2 МэВ. Такие электроны в «холодном» при движении в холодном титане должны терять приблизительно</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щелк</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0.6 МэВ, из этого следует, что длина полной остановки таких электронов составляет около 3 мм. Однако излучение в диапазоне, соответствующей линии К-альфа, наблюдается максимум на глубине в 1 мм.</a:t>
            </a:r>
          </a:p>
          <a:p>
            <a:endParaRPr lang="ru-RU" dirty="0"/>
          </a:p>
        </p:txBody>
      </p:sp>
      <p:sp>
        <p:nvSpPr>
          <p:cNvPr id="4" name="Номер слайда 3"/>
          <p:cNvSpPr>
            <a:spLocks noGrp="1"/>
          </p:cNvSpPr>
          <p:nvPr>
            <p:ph type="sldNum" sz="quarter" idx="10"/>
          </p:nvPr>
        </p:nvSpPr>
        <p:spPr/>
        <p:txBody>
          <a:bodyPr/>
          <a:lstStyle/>
          <a:p>
            <a:fld id="{80073A64-CF08-4056-A781-EB0955FAC67D}" type="slidenum">
              <a:rPr lang="ru-RU" smtClean="0"/>
              <a:t>17</a:t>
            </a:fld>
            <a:endParaRPr lang="ru-RU"/>
          </a:p>
        </p:txBody>
      </p:sp>
    </p:spTree>
    <p:extLst>
      <p:ext uri="{BB962C8B-B14F-4D97-AF65-F5344CB8AC3E}">
        <p14:creationId xmlns:p14="http://schemas.microsoft.com/office/powerpoint/2010/main" val="425159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Плотное нагретое вещество, встречающееся в англоязычной литературе под аббревиатурой </a:t>
            </a:r>
            <a:r>
              <a:rPr lang="en-US" dirty="0"/>
              <a:t>WDM (warm dense matter) </a:t>
            </a:r>
            <a:r>
              <a:rPr lang="ru-RU" dirty="0"/>
              <a:t>– это состояние материи, которое образуется, например, в глубине лазерной мишени за счет ее прогрева потоками горячих электронов, формирующимися в пределах фокального пятна лазера, где характерные значения температур варьируются от нескольких сотен до нескольких тысяч эВ. Для плотного нагретого вещества же характерна температура в несколько десятков эВ при практически твердотельное плотности. </a:t>
            </a:r>
          </a:p>
          <a:p>
            <a:r>
              <a:rPr lang="ru-RU" dirty="0"/>
              <a:t>Исследование такого состояния вещества методами рентгеновской спектроскопии возможно в рамках трех основных экспериментальных постановок, а именно: регистрация спектров излучения испускаемых с задней поверхности лазерной мишени, из периферийных областей, окружающих фокальное пятно, а также из областей вдоль траектории горячих электронов.  </a:t>
            </a:r>
          </a:p>
        </p:txBody>
      </p:sp>
      <p:sp>
        <p:nvSpPr>
          <p:cNvPr id="4" name="Номер слайда 3"/>
          <p:cNvSpPr>
            <a:spLocks noGrp="1"/>
          </p:cNvSpPr>
          <p:nvPr>
            <p:ph type="sldNum" sz="quarter" idx="10"/>
          </p:nvPr>
        </p:nvSpPr>
        <p:spPr/>
        <p:txBody>
          <a:bodyPr/>
          <a:lstStyle/>
          <a:p>
            <a:fld id="{80073A64-CF08-4056-A781-EB0955FAC67D}" type="slidenum">
              <a:rPr lang="ru-RU" smtClean="0"/>
              <a:t>2</a:t>
            </a:fld>
            <a:endParaRPr lang="ru-RU"/>
          </a:p>
        </p:txBody>
      </p:sp>
    </p:spTree>
    <p:extLst>
      <p:ext uri="{BB962C8B-B14F-4D97-AF65-F5344CB8AC3E}">
        <p14:creationId xmlns:p14="http://schemas.microsoft.com/office/powerpoint/2010/main" val="307329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Сразу следует отметить, что методами рентгеновской спектроскопии возможна диагностика плотного разогретого вещества с температурами свыше 10 эВ, что обуславливает принципиальную роль спектрального разрешения спектрального оборудования, используемого в экспериментах. </a:t>
            </a:r>
          </a:p>
        </p:txBody>
      </p:sp>
      <p:sp>
        <p:nvSpPr>
          <p:cNvPr id="4" name="Номер слайда 3"/>
          <p:cNvSpPr>
            <a:spLocks noGrp="1"/>
          </p:cNvSpPr>
          <p:nvPr>
            <p:ph type="sldNum" sz="quarter" idx="10"/>
          </p:nvPr>
        </p:nvSpPr>
        <p:spPr/>
        <p:txBody>
          <a:bodyPr/>
          <a:lstStyle/>
          <a:p>
            <a:fld id="{80073A64-CF08-4056-A781-EB0955FAC67D}" type="slidenum">
              <a:rPr lang="ru-RU" smtClean="0"/>
              <a:t>3</a:t>
            </a:fld>
            <a:endParaRPr lang="ru-RU"/>
          </a:p>
        </p:txBody>
      </p:sp>
    </p:spTree>
    <p:extLst>
      <p:ext uri="{BB962C8B-B14F-4D97-AF65-F5344CB8AC3E}">
        <p14:creationId xmlns:p14="http://schemas.microsoft.com/office/powerpoint/2010/main" val="110235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целом, исследование плотного нагретого вещества</a:t>
            </a:r>
            <a:endParaRPr lang="en-US" dirty="0"/>
          </a:p>
          <a:p>
            <a:r>
              <a:rPr lang="en-US" dirty="0"/>
              <a:t>*</a:t>
            </a:r>
            <a:r>
              <a:rPr lang="ru-RU" dirty="0"/>
              <a:t>щелк</a:t>
            </a:r>
            <a:r>
              <a:rPr lang="en-US" dirty="0"/>
              <a:t>*</a:t>
            </a:r>
          </a:p>
          <a:p>
            <a:r>
              <a:rPr lang="ru-RU" dirty="0"/>
              <a:t> возможно как методами эмиссионной спектроскопии, которые буду рассмотрены в данной презентации на примере</a:t>
            </a:r>
          </a:p>
          <a:p>
            <a:r>
              <a:rPr lang="ru-RU" dirty="0"/>
              <a:t>*щелк*</a:t>
            </a:r>
          </a:p>
          <a:p>
            <a:r>
              <a:rPr lang="ru-RU" dirty="0"/>
              <a:t> экспериментов по облучению тонких титановых фольг на установке </a:t>
            </a:r>
            <a:r>
              <a:rPr lang="en-US" dirty="0"/>
              <a:t>PHELIX </a:t>
            </a:r>
            <a:r>
              <a:rPr lang="ru-RU" dirty="0"/>
              <a:t>в </a:t>
            </a:r>
            <a:r>
              <a:rPr lang="en-US" dirty="0"/>
              <a:t>GSI</a:t>
            </a:r>
            <a:endParaRPr lang="ru-RU" dirty="0"/>
          </a:p>
          <a:p>
            <a:r>
              <a:rPr lang="ru-RU" dirty="0"/>
              <a:t>*щелк*</a:t>
            </a:r>
          </a:p>
          <a:p>
            <a:r>
              <a:rPr lang="ru-RU" dirty="0"/>
              <a:t>Так и метода абсорбционной спектроскопии, которые</a:t>
            </a:r>
          </a:p>
          <a:p>
            <a:r>
              <a:rPr lang="ru-RU" dirty="0"/>
              <a:t>*щелк*</a:t>
            </a:r>
          </a:p>
          <a:p>
            <a:r>
              <a:rPr lang="ru-RU" dirty="0"/>
              <a:t>Будут рассмотрены на примере экспериментов по облучению кремниевых фольг на установке </a:t>
            </a:r>
            <a:r>
              <a:rPr lang="en-US" dirty="0"/>
              <a:t>Vulcan PW.</a:t>
            </a:r>
          </a:p>
          <a:p>
            <a:endParaRPr lang="ru-RU" dirty="0"/>
          </a:p>
        </p:txBody>
      </p:sp>
      <p:sp>
        <p:nvSpPr>
          <p:cNvPr id="4" name="Номер слайда 3"/>
          <p:cNvSpPr>
            <a:spLocks noGrp="1"/>
          </p:cNvSpPr>
          <p:nvPr>
            <p:ph type="sldNum" sz="quarter" idx="10"/>
          </p:nvPr>
        </p:nvSpPr>
        <p:spPr/>
        <p:txBody>
          <a:bodyPr/>
          <a:lstStyle/>
          <a:p>
            <a:fld id="{80073A64-CF08-4056-A781-EB0955FAC67D}" type="slidenum">
              <a:rPr lang="ru-RU" smtClean="0"/>
              <a:t>4</a:t>
            </a:fld>
            <a:endParaRPr lang="ru-RU"/>
          </a:p>
        </p:txBody>
      </p:sp>
    </p:spTree>
    <p:extLst>
      <p:ext uri="{BB962C8B-B14F-4D97-AF65-F5344CB8AC3E}">
        <p14:creationId xmlns:p14="http://schemas.microsoft.com/office/powerpoint/2010/main" val="196752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Электронная температура плотного нагретого вещества может быть диагностирована по появлению в спектре сателлитов к К-альфа линии, соответствующей переходам между нижними энергетическими уровнями в нейтральных атомах. </a:t>
            </a:r>
          </a:p>
          <a:p>
            <a:r>
              <a:rPr lang="ru-RU" dirty="0"/>
              <a:t>*Щелк*</a:t>
            </a:r>
          </a:p>
          <a:p>
            <a:r>
              <a:rPr lang="ru-RU" dirty="0"/>
              <a:t>Такие переходы в большом количестве в лазерной плазме из-за присутствия значительной фракции горячих электронов, эффективно взаимодействующих с внутренними оболочками атомов. </a:t>
            </a:r>
          </a:p>
          <a:p>
            <a:r>
              <a:rPr lang="ru-RU" dirty="0"/>
              <a:t>*щелк*</a:t>
            </a:r>
          </a:p>
          <a:p>
            <a:r>
              <a:rPr lang="ru-RU" dirty="0"/>
              <a:t>Появление сателлитов связано с тем, что при повышении электронной температуры происходит ионизации М и </a:t>
            </a:r>
            <a:r>
              <a:rPr lang="en-US" dirty="0"/>
              <a:t>N </a:t>
            </a:r>
            <a:r>
              <a:rPr lang="ru-RU" dirty="0"/>
              <a:t>оболочек, что приводит к  небольшому смещению положения линии К-альфа в область больших энергий. Так, например, в случае </a:t>
            </a:r>
            <a:r>
              <a:rPr lang="en-US" dirty="0" err="1"/>
              <a:t>Ti</a:t>
            </a:r>
            <a:r>
              <a:rPr lang="en-US" dirty="0"/>
              <a:t> </a:t>
            </a:r>
            <a:r>
              <a:rPr lang="ru-RU" dirty="0"/>
              <a:t>удаление электрона с уровня 4</a:t>
            </a:r>
            <a:r>
              <a:rPr lang="en-US" dirty="0"/>
              <a:t>s</a:t>
            </a:r>
            <a:r>
              <a:rPr lang="ru-RU" dirty="0"/>
              <a:t> приводит к смещению на 1 эВ, а с уровня 3</a:t>
            </a:r>
            <a:r>
              <a:rPr lang="en-US" dirty="0"/>
              <a:t>l </a:t>
            </a:r>
            <a:r>
              <a:rPr lang="ru-RU" dirty="0"/>
              <a:t>на 4 эВ. </a:t>
            </a:r>
          </a:p>
          <a:p>
            <a:r>
              <a:rPr lang="ru-RU" dirty="0"/>
              <a:t>С ростом температуры</a:t>
            </a:r>
          </a:p>
          <a:p>
            <a:r>
              <a:rPr lang="ru-RU" dirty="0"/>
              <a:t>*щелк*</a:t>
            </a:r>
          </a:p>
          <a:p>
            <a:r>
              <a:rPr lang="ru-RU" dirty="0"/>
              <a:t> подобные смещения должны проявляться в спектре в виде сателлитов</a:t>
            </a:r>
          </a:p>
          <a:p>
            <a:r>
              <a:rPr lang="ru-RU" dirty="0"/>
              <a:t>*щелк*</a:t>
            </a:r>
          </a:p>
          <a:p>
            <a:r>
              <a:rPr lang="ru-RU" dirty="0"/>
              <a:t> к «холодной» К-альфе, разрешить которые, однако, можно при достаточно высоких значениях спектрального разрешения лямбда к дельта лямбда</a:t>
            </a:r>
          </a:p>
          <a:p>
            <a:r>
              <a:rPr lang="ru-RU" dirty="0"/>
              <a:t>*щелк*</a:t>
            </a:r>
          </a:p>
          <a:p>
            <a:r>
              <a:rPr lang="ru-RU" dirty="0"/>
              <a:t> на уровне трех-пяти тысяч. </a:t>
            </a:r>
          </a:p>
        </p:txBody>
      </p:sp>
      <p:sp>
        <p:nvSpPr>
          <p:cNvPr id="4" name="Номер слайда 3"/>
          <p:cNvSpPr>
            <a:spLocks noGrp="1"/>
          </p:cNvSpPr>
          <p:nvPr>
            <p:ph type="sldNum" sz="quarter" idx="10"/>
          </p:nvPr>
        </p:nvSpPr>
        <p:spPr/>
        <p:txBody>
          <a:bodyPr/>
          <a:lstStyle/>
          <a:p>
            <a:fld id="{80073A64-CF08-4056-A781-EB0955FAC67D}" type="slidenum">
              <a:rPr lang="ru-RU" smtClean="0"/>
              <a:t>5</a:t>
            </a:fld>
            <a:endParaRPr lang="ru-RU"/>
          </a:p>
        </p:txBody>
      </p:sp>
    </p:spTree>
    <p:extLst>
      <p:ext uri="{BB962C8B-B14F-4D97-AF65-F5344CB8AC3E}">
        <p14:creationId xmlns:p14="http://schemas.microsoft.com/office/powerpoint/2010/main" val="320923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данном слайде показаны результаты расчетов модельного спектра титана в диапазоне электронных температур от 300 до 1000 эВ, на которых видно, как с ростом температуры, то с увеличением числа ионов разной кратности происходит перекачивание интенсивности из «холодных» линий в сателлитную группу. Данные расчеты были использованы для интерпретации спектров излучения, испускаемого с задней поверхности титановых фольг толщиной от 2 до 50 </a:t>
            </a:r>
            <a:r>
              <a:rPr lang="ru-RU" dirty="0" err="1"/>
              <a:t>микрно</a:t>
            </a:r>
            <a:r>
              <a:rPr lang="ru-RU" dirty="0"/>
              <a:t>, облучаемых</a:t>
            </a:r>
            <a:r>
              <a:rPr lang="en-US" dirty="0"/>
              <a:t>…</a:t>
            </a:r>
          </a:p>
          <a:p>
            <a:endParaRPr lang="ru-RU" dirty="0"/>
          </a:p>
        </p:txBody>
      </p:sp>
      <p:sp>
        <p:nvSpPr>
          <p:cNvPr id="4" name="Номер слайда 3"/>
          <p:cNvSpPr>
            <a:spLocks noGrp="1"/>
          </p:cNvSpPr>
          <p:nvPr>
            <p:ph type="sldNum" sz="quarter" idx="10"/>
          </p:nvPr>
        </p:nvSpPr>
        <p:spPr/>
        <p:txBody>
          <a:bodyPr/>
          <a:lstStyle/>
          <a:p>
            <a:fld id="{80073A64-CF08-4056-A781-EB0955FAC67D}" type="slidenum">
              <a:rPr lang="ru-RU" smtClean="0"/>
              <a:t>6</a:t>
            </a:fld>
            <a:endParaRPr lang="ru-RU"/>
          </a:p>
        </p:txBody>
      </p:sp>
    </p:spTree>
    <p:extLst>
      <p:ext uri="{BB962C8B-B14F-4D97-AF65-F5344CB8AC3E}">
        <p14:creationId xmlns:p14="http://schemas.microsoft.com/office/powerpoint/2010/main" val="130639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t>
            </a:r>
            <a:r>
              <a:rPr lang="ru-RU" dirty="0"/>
              <a:t>лазерными импульсами пикосекундной длительности с полной энергией от 1 до 6 Дж, что соответствует интенсивности на мишени порядка десять в девятнадцатой ватт на квадратный сантиметр. Путем сравнения экспериментального спектра с расчетным с точностью до нескольких электронвольт была определена электронная температура. Во всех экспериментах реализовывались значения из диапазона от 15 до 25 эВ в зависимости от интенсивности лазерного импульса. Причем важно отметить, что интенсивность от эксперимента к эксперименту могла варьироваться в пределах двух порядков от десять в шестнадцатой до десять в восемнадцатой, температура же при этом изменялась на несколько электронвольт. </a:t>
            </a:r>
          </a:p>
        </p:txBody>
      </p:sp>
      <p:sp>
        <p:nvSpPr>
          <p:cNvPr id="4" name="Номер слайда 3"/>
          <p:cNvSpPr>
            <a:spLocks noGrp="1"/>
          </p:cNvSpPr>
          <p:nvPr>
            <p:ph type="sldNum" sz="quarter" idx="10"/>
          </p:nvPr>
        </p:nvSpPr>
        <p:spPr/>
        <p:txBody>
          <a:bodyPr/>
          <a:lstStyle/>
          <a:p>
            <a:fld id="{80073A64-CF08-4056-A781-EB0955FAC67D}" type="slidenum">
              <a:rPr lang="ru-RU" smtClean="0"/>
              <a:t>7</a:t>
            </a:fld>
            <a:endParaRPr lang="ru-RU"/>
          </a:p>
        </p:txBody>
      </p:sp>
    </p:spTree>
    <p:extLst>
      <p:ext uri="{BB962C8B-B14F-4D97-AF65-F5344CB8AC3E}">
        <p14:creationId xmlns:p14="http://schemas.microsoft.com/office/powerpoint/2010/main" val="339158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Наблюдение спектров излучения из периферийных областей фокального пятна лазера было проведено в рамках экспериментов, описанных в работе </a:t>
            </a:r>
            <a:r>
              <a:rPr lang="en-US" dirty="0" err="1"/>
              <a:t>Zasrau</a:t>
            </a:r>
            <a:r>
              <a:rPr lang="ru-RU" dirty="0"/>
              <a:t>, </a:t>
            </a:r>
            <a:r>
              <a:rPr lang="en-US" dirty="0"/>
              <a:t>2010 </a:t>
            </a:r>
            <a:r>
              <a:rPr lang="ru-RU" dirty="0"/>
              <a:t>года</a:t>
            </a:r>
          </a:p>
          <a:p>
            <a:r>
              <a:rPr lang="ru-RU" dirty="0"/>
              <a:t> </a:t>
            </a:r>
          </a:p>
        </p:txBody>
      </p:sp>
      <p:sp>
        <p:nvSpPr>
          <p:cNvPr id="4" name="Номер слайда 3"/>
          <p:cNvSpPr>
            <a:spLocks noGrp="1"/>
          </p:cNvSpPr>
          <p:nvPr>
            <p:ph type="sldNum" sz="quarter" idx="10"/>
          </p:nvPr>
        </p:nvSpPr>
        <p:spPr/>
        <p:txBody>
          <a:bodyPr/>
          <a:lstStyle/>
          <a:p>
            <a:fld id="{80073A64-CF08-4056-A781-EB0955FAC67D}" type="slidenum">
              <a:rPr lang="ru-RU" smtClean="0"/>
              <a:t>8</a:t>
            </a:fld>
            <a:endParaRPr lang="ru-RU"/>
          </a:p>
        </p:txBody>
      </p:sp>
    </p:spTree>
    <p:extLst>
      <p:ext uri="{BB962C8B-B14F-4D97-AF65-F5344CB8AC3E}">
        <p14:creationId xmlns:p14="http://schemas.microsoft.com/office/powerpoint/2010/main" val="188155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этих экспериментах также облучалась титановая фольга, а спектры излучения, испускаемого из периферийных областей фокального пятна, регистрировалось при помощи тороидально изогнутого кристалла арсенида галлия. </a:t>
            </a:r>
          </a:p>
          <a:p>
            <a:r>
              <a:rPr lang="ru-RU" dirty="0"/>
              <a:t>*щелк*</a:t>
            </a:r>
          </a:p>
          <a:p>
            <a:r>
              <a:rPr lang="ru-RU" dirty="0"/>
              <a:t>В нижней части слайда показаны профили к-альфа линии на различных расстояниях от фокального пятна. На спектре соответствующем излучению из </a:t>
            </a:r>
            <a:r>
              <a:rPr lang="ru-RU" dirty="0" err="1"/>
              <a:t>околофокальных</a:t>
            </a:r>
            <a:r>
              <a:rPr lang="ru-RU" dirty="0"/>
              <a:t> областей видно широкое высокоэнергетическое крыло к-альфа линии, </a:t>
            </a:r>
          </a:p>
          <a:p>
            <a:r>
              <a:rPr lang="ru-RU" dirty="0"/>
              <a:t>*щелк*</a:t>
            </a:r>
          </a:p>
          <a:p>
            <a:r>
              <a:rPr lang="ru-RU" dirty="0"/>
              <a:t>интегральная интенсивность которого экспоненциально спадает с расстоянием. Также как и в предыдущих экспериментах по форме этого крыла была определена электронная температура, которая в непосредственной близости от точки лазерно-плазменного взаимодействия составляет</a:t>
            </a:r>
          </a:p>
          <a:p>
            <a:r>
              <a:rPr lang="ru-RU" dirty="0"/>
              <a:t>*щелк*</a:t>
            </a:r>
          </a:p>
          <a:p>
            <a:r>
              <a:rPr lang="ru-RU" dirty="0"/>
              <a:t>40 эВ, а на расстоянии 100 микрон от мишени спадает </a:t>
            </a:r>
          </a:p>
          <a:p>
            <a:r>
              <a:rPr lang="ru-RU" dirty="0"/>
              <a:t>*щелк*</a:t>
            </a:r>
          </a:p>
          <a:p>
            <a:r>
              <a:rPr lang="ru-RU" dirty="0"/>
              <a:t>До 10 эВ.</a:t>
            </a:r>
          </a:p>
          <a:p>
            <a:endParaRPr lang="ru-RU" dirty="0"/>
          </a:p>
        </p:txBody>
      </p:sp>
      <p:sp>
        <p:nvSpPr>
          <p:cNvPr id="4" name="Номер слайда 3"/>
          <p:cNvSpPr>
            <a:spLocks noGrp="1"/>
          </p:cNvSpPr>
          <p:nvPr>
            <p:ph type="sldNum" sz="quarter" idx="10"/>
          </p:nvPr>
        </p:nvSpPr>
        <p:spPr/>
        <p:txBody>
          <a:bodyPr/>
          <a:lstStyle/>
          <a:p>
            <a:fld id="{80073A64-CF08-4056-A781-EB0955FAC67D}" type="slidenum">
              <a:rPr lang="ru-RU" smtClean="0"/>
              <a:t>9</a:t>
            </a:fld>
            <a:endParaRPr lang="ru-RU"/>
          </a:p>
        </p:txBody>
      </p:sp>
    </p:spTree>
    <p:extLst>
      <p:ext uri="{BB962C8B-B14F-4D97-AF65-F5344CB8AC3E}">
        <p14:creationId xmlns:p14="http://schemas.microsoft.com/office/powerpoint/2010/main" val="348897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726CD4-A83E-4F8E-84DC-00D53970E43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0FFDE4E-DA24-4003-8523-C3555B3C8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05CBEEE-C80A-4211-980E-B770221FE5C2}"/>
              </a:ext>
            </a:extLst>
          </p:cNvPr>
          <p:cNvSpPr>
            <a:spLocks noGrp="1"/>
          </p:cNvSpPr>
          <p:nvPr>
            <p:ph type="dt" sz="half" idx="10"/>
          </p:nvPr>
        </p:nvSpPr>
        <p:spPr/>
        <p:txBody>
          <a:bodyPr/>
          <a:lstStyle/>
          <a:p>
            <a:fld id="{88AA0DB3-E517-4F53-9286-C0F532FE36E4}" type="datetime1">
              <a:rPr lang="ru-RU" smtClean="0"/>
              <a:t>02.04.2018</a:t>
            </a:fld>
            <a:endParaRPr lang="ru-RU"/>
          </a:p>
        </p:txBody>
      </p:sp>
      <p:sp>
        <p:nvSpPr>
          <p:cNvPr id="5" name="Нижний колонтитул 4">
            <a:extLst>
              <a:ext uri="{FF2B5EF4-FFF2-40B4-BE49-F238E27FC236}">
                <a16:creationId xmlns:a16="http://schemas.microsoft.com/office/drawing/2014/main" id="{D437602F-500B-4A21-9895-A420CC963F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E9FEC7-8032-4803-A460-62661A390702}"/>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309440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4D38B-7AC6-431E-BD27-069DE2FE5AB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4D40C21-A009-4FD3-981F-5E3FE47A065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5A9CDC-14D3-4C7A-9D5C-C8D9E2829429}"/>
              </a:ext>
            </a:extLst>
          </p:cNvPr>
          <p:cNvSpPr>
            <a:spLocks noGrp="1"/>
          </p:cNvSpPr>
          <p:nvPr>
            <p:ph type="dt" sz="half" idx="10"/>
          </p:nvPr>
        </p:nvSpPr>
        <p:spPr/>
        <p:txBody>
          <a:bodyPr/>
          <a:lstStyle/>
          <a:p>
            <a:fld id="{C00F0E9A-C77A-423D-B1E6-8825B1571963}" type="datetime1">
              <a:rPr lang="ru-RU" smtClean="0"/>
              <a:t>02.04.2018</a:t>
            </a:fld>
            <a:endParaRPr lang="ru-RU"/>
          </a:p>
        </p:txBody>
      </p:sp>
      <p:sp>
        <p:nvSpPr>
          <p:cNvPr id="5" name="Нижний колонтитул 4">
            <a:extLst>
              <a:ext uri="{FF2B5EF4-FFF2-40B4-BE49-F238E27FC236}">
                <a16:creationId xmlns:a16="http://schemas.microsoft.com/office/drawing/2014/main" id="{E797D834-FCC4-48DE-87F0-F4FE7A9694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2CA596-192C-476A-ADEA-954CE43D1125}"/>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415082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5151BEE-B814-40E5-BC8C-431FA80F13E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83A7D54-1237-4805-A12B-F54C757B5E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D78DD8-EA9D-4B96-97F7-526ADD9C4CEC}"/>
              </a:ext>
            </a:extLst>
          </p:cNvPr>
          <p:cNvSpPr>
            <a:spLocks noGrp="1"/>
          </p:cNvSpPr>
          <p:nvPr>
            <p:ph type="dt" sz="half" idx="10"/>
          </p:nvPr>
        </p:nvSpPr>
        <p:spPr/>
        <p:txBody>
          <a:bodyPr/>
          <a:lstStyle/>
          <a:p>
            <a:fld id="{2C79F182-8FB8-4303-898D-CFB73945D3E5}" type="datetime1">
              <a:rPr lang="ru-RU" smtClean="0"/>
              <a:t>02.04.2018</a:t>
            </a:fld>
            <a:endParaRPr lang="ru-RU"/>
          </a:p>
        </p:txBody>
      </p:sp>
      <p:sp>
        <p:nvSpPr>
          <p:cNvPr id="5" name="Нижний колонтитул 4">
            <a:extLst>
              <a:ext uri="{FF2B5EF4-FFF2-40B4-BE49-F238E27FC236}">
                <a16:creationId xmlns:a16="http://schemas.microsoft.com/office/drawing/2014/main" id="{7837BA96-C9B6-487F-823D-CA19EF645E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9248CE-8516-4963-A82D-E9EAA3D0AE2A}"/>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55967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7899ED-A863-443B-AEB2-2F2801E82E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2BC198-29E4-4825-B087-629386FF404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D40915-8C2E-4051-9865-40DE1AB326B7}"/>
              </a:ext>
            </a:extLst>
          </p:cNvPr>
          <p:cNvSpPr>
            <a:spLocks noGrp="1"/>
          </p:cNvSpPr>
          <p:nvPr>
            <p:ph type="dt" sz="half" idx="10"/>
          </p:nvPr>
        </p:nvSpPr>
        <p:spPr/>
        <p:txBody>
          <a:bodyPr/>
          <a:lstStyle/>
          <a:p>
            <a:fld id="{4254682D-3EEC-4014-9A1A-BE53917076A8}" type="datetime1">
              <a:rPr lang="ru-RU" smtClean="0"/>
              <a:t>02.04.2018</a:t>
            </a:fld>
            <a:endParaRPr lang="ru-RU"/>
          </a:p>
        </p:txBody>
      </p:sp>
      <p:sp>
        <p:nvSpPr>
          <p:cNvPr id="5" name="Нижний колонтитул 4">
            <a:extLst>
              <a:ext uri="{FF2B5EF4-FFF2-40B4-BE49-F238E27FC236}">
                <a16:creationId xmlns:a16="http://schemas.microsoft.com/office/drawing/2014/main" id="{66EDE4F4-57B6-4A9D-BC9D-FBDBEA1C4A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6C4DBDF-4F85-4289-86FB-AF7F6BC91180}"/>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50544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387976-A93C-4A7A-A71C-BF8AF0D7CA0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110FA2F-45A4-47CF-AD06-BE513B204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4F1097C-0655-4759-9BB4-D7D32EE8FD57}"/>
              </a:ext>
            </a:extLst>
          </p:cNvPr>
          <p:cNvSpPr>
            <a:spLocks noGrp="1"/>
          </p:cNvSpPr>
          <p:nvPr>
            <p:ph type="dt" sz="half" idx="10"/>
          </p:nvPr>
        </p:nvSpPr>
        <p:spPr/>
        <p:txBody>
          <a:bodyPr/>
          <a:lstStyle/>
          <a:p>
            <a:fld id="{EDF7902C-6EAA-4DBC-BDE2-B85133E918F3}" type="datetime1">
              <a:rPr lang="ru-RU" smtClean="0"/>
              <a:t>02.04.2018</a:t>
            </a:fld>
            <a:endParaRPr lang="ru-RU"/>
          </a:p>
        </p:txBody>
      </p:sp>
      <p:sp>
        <p:nvSpPr>
          <p:cNvPr id="5" name="Нижний колонтитул 4">
            <a:extLst>
              <a:ext uri="{FF2B5EF4-FFF2-40B4-BE49-F238E27FC236}">
                <a16:creationId xmlns:a16="http://schemas.microsoft.com/office/drawing/2014/main" id="{6ECC79C4-1354-4E99-89D9-9A0852A1D0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D696D2-CA58-4AFA-8F2F-94AA6F15CC5E}"/>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159983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BE8909-B71B-4947-A3D7-7577588B42B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BB137A-BFE2-48BF-909E-09F9A74E0D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CEC823C-62BA-4A7C-A1F4-1413548068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01BC33B-7971-4103-8E43-244760507F89}"/>
              </a:ext>
            </a:extLst>
          </p:cNvPr>
          <p:cNvSpPr>
            <a:spLocks noGrp="1"/>
          </p:cNvSpPr>
          <p:nvPr>
            <p:ph type="dt" sz="half" idx="10"/>
          </p:nvPr>
        </p:nvSpPr>
        <p:spPr/>
        <p:txBody>
          <a:bodyPr/>
          <a:lstStyle/>
          <a:p>
            <a:fld id="{5DD2E69B-128D-46B4-AE0E-412F552381A5}" type="datetime1">
              <a:rPr lang="ru-RU" smtClean="0"/>
              <a:t>02.04.2018</a:t>
            </a:fld>
            <a:endParaRPr lang="ru-RU"/>
          </a:p>
        </p:txBody>
      </p:sp>
      <p:sp>
        <p:nvSpPr>
          <p:cNvPr id="6" name="Нижний колонтитул 5">
            <a:extLst>
              <a:ext uri="{FF2B5EF4-FFF2-40B4-BE49-F238E27FC236}">
                <a16:creationId xmlns:a16="http://schemas.microsoft.com/office/drawing/2014/main" id="{A320B81E-9D7D-4128-8BEE-DAC4003C90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D25602E-FB33-4A9E-9DC2-CB4369D14944}"/>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323498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D40BA-A0BE-49AD-86AB-C1DA1C81D07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434CDD4-E98E-4B75-94F4-07F1FA86A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E6B5B11-0161-42D4-9639-803A293603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5898712-B732-482E-A389-DEA2D2171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6BCCFB9-771D-48DF-9E08-9D588C59AE6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C14442B-6201-4593-B9DE-605487ADC775}"/>
              </a:ext>
            </a:extLst>
          </p:cNvPr>
          <p:cNvSpPr>
            <a:spLocks noGrp="1"/>
          </p:cNvSpPr>
          <p:nvPr>
            <p:ph type="dt" sz="half" idx="10"/>
          </p:nvPr>
        </p:nvSpPr>
        <p:spPr/>
        <p:txBody>
          <a:bodyPr/>
          <a:lstStyle/>
          <a:p>
            <a:fld id="{A0E8AE05-03D4-4390-BD3F-55461C014536}" type="datetime1">
              <a:rPr lang="ru-RU" smtClean="0"/>
              <a:t>02.04.2018</a:t>
            </a:fld>
            <a:endParaRPr lang="ru-RU"/>
          </a:p>
        </p:txBody>
      </p:sp>
      <p:sp>
        <p:nvSpPr>
          <p:cNvPr id="8" name="Нижний колонтитул 7">
            <a:extLst>
              <a:ext uri="{FF2B5EF4-FFF2-40B4-BE49-F238E27FC236}">
                <a16:creationId xmlns:a16="http://schemas.microsoft.com/office/drawing/2014/main" id="{1D68FAE2-E9F2-4542-BED7-9EB85E8EB29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4D1C98B-6862-4E58-A50A-6D20A40D4146}"/>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17427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300B8-AED8-4E40-A875-890D8955AD9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7C183EC-C392-4DF0-AA60-245B9A62A5D7}"/>
              </a:ext>
            </a:extLst>
          </p:cNvPr>
          <p:cNvSpPr>
            <a:spLocks noGrp="1"/>
          </p:cNvSpPr>
          <p:nvPr>
            <p:ph type="dt" sz="half" idx="10"/>
          </p:nvPr>
        </p:nvSpPr>
        <p:spPr/>
        <p:txBody>
          <a:bodyPr/>
          <a:lstStyle/>
          <a:p>
            <a:fld id="{66373C92-94FB-4501-8548-735731510659}" type="datetime1">
              <a:rPr lang="ru-RU" smtClean="0"/>
              <a:t>02.04.2018</a:t>
            </a:fld>
            <a:endParaRPr lang="ru-RU"/>
          </a:p>
        </p:txBody>
      </p:sp>
      <p:sp>
        <p:nvSpPr>
          <p:cNvPr id="4" name="Нижний колонтитул 3">
            <a:extLst>
              <a:ext uri="{FF2B5EF4-FFF2-40B4-BE49-F238E27FC236}">
                <a16:creationId xmlns:a16="http://schemas.microsoft.com/office/drawing/2014/main" id="{17896E9F-CDF1-4F79-8600-FAECA069961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F175C5E-88C3-4D9C-850F-60BCA018CFBF}"/>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425082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6FEB9C3-D16F-40C2-B30D-32B4E74CFCD1}"/>
              </a:ext>
            </a:extLst>
          </p:cNvPr>
          <p:cNvSpPr>
            <a:spLocks noGrp="1"/>
          </p:cNvSpPr>
          <p:nvPr>
            <p:ph type="dt" sz="half" idx="10"/>
          </p:nvPr>
        </p:nvSpPr>
        <p:spPr/>
        <p:txBody>
          <a:bodyPr/>
          <a:lstStyle/>
          <a:p>
            <a:fld id="{7544BE75-A852-4981-8FE8-A96F3A5F6AA7}" type="datetime1">
              <a:rPr lang="ru-RU" smtClean="0"/>
              <a:t>02.04.2018</a:t>
            </a:fld>
            <a:endParaRPr lang="ru-RU"/>
          </a:p>
        </p:txBody>
      </p:sp>
      <p:sp>
        <p:nvSpPr>
          <p:cNvPr id="3" name="Нижний колонтитул 2">
            <a:extLst>
              <a:ext uri="{FF2B5EF4-FFF2-40B4-BE49-F238E27FC236}">
                <a16:creationId xmlns:a16="http://schemas.microsoft.com/office/drawing/2014/main" id="{AB98FD92-11FC-4E55-B68C-11F9747DD0C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5D074CE-2AD3-41C9-B49E-71AA55AFFB25}"/>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2335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7BD29C-595F-42A8-9B2A-D4C07D36ED9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D7FF4A8-9BC1-48DF-988A-9A3022107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C3B1553-D61B-4050-AA96-107FF2605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C55CAB0-DE7A-4EF3-8F11-D93D6DB494DB}"/>
              </a:ext>
            </a:extLst>
          </p:cNvPr>
          <p:cNvSpPr>
            <a:spLocks noGrp="1"/>
          </p:cNvSpPr>
          <p:nvPr>
            <p:ph type="dt" sz="half" idx="10"/>
          </p:nvPr>
        </p:nvSpPr>
        <p:spPr/>
        <p:txBody>
          <a:bodyPr/>
          <a:lstStyle/>
          <a:p>
            <a:fld id="{55906069-995C-4343-A25C-47658C26A4EF}" type="datetime1">
              <a:rPr lang="ru-RU" smtClean="0"/>
              <a:t>02.04.2018</a:t>
            </a:fld>
            <a:endParaRPr lang="ru-RU"/>
          </a:p>
        </p:txBody>
      </p:sp>
      <p:sp>
        <p:nvSpPr>
          <p:cNvPr id="6" name="Нижний колонтитул 5">
            <a:extLst>
              <a:ext uri="{FF2B5EF4-FFF2-40B4-BE49-F238E27FC236}">
                <a16:creationId xmlns:a16="http://schemas.microsoft.com/office/drawing/2014/main" id="{B7015C39-237A-41F1-82E4-484BCDF35D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D426BB-AFB6-4160-9864-B2B7525C317E}"/>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260250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52D8A-9D95-40CD-B8EE-B23D3A6FCFC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FCB4900-59C3-4DFE-906D-5524FF3BF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AD62F30-BAF1-4B3F-BC38-E25890918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6816E88-99C2-4F71-915C-C723BABFC59B}"/>
              </a:ext>
            </a:extLst>
          </p:cNvPr>
          <p:cNvSpPr>
            <a:spLocks noGrp="1"/>
          </p:cNvSpPr>
          <p:nvPr>
            <p:ph type="dt" sz="half" idx="10"/>
          </p:nvPr>
        </p:nvSpPr>
        <p:spPr/>
        <p:txBody>
          <a:bodyPr/>
          <a:lstStyle/>
          <a:p>
            <a:fld id="{A5967E58-44D2-48D7-83FA-3B4ABDCB7768}" type="datetime1">
              <a:rPr lang="ru-RU" smtClean="0"/>
              <a:t>02.04.2018</a:t>
            </a:fld>
            <a:endParaRPr lang="ru-RU"/>
          </a:p>
        </p:txBody>
      </p:sp>
      <p:sp>
        <p:nvSpPr>
          <p:cNvPr id="6" name="Нижний колонтитул 5">
            <a:extLst>
              <a:ext uri="{FF2B5EF4-FFF2-40B4-BE49-F238E27FC236}">
                <a16:creationId xmlns:a16="http://schemas.microsoft.com/office/drawing/2014/main" id="{2380F7D2-432F-4CD5-A711-51103736849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3C5A309-2784-4821-BB5C-6D8C46C56146}"/>
              </a:ext>
            </a:extLst>
          </p:cNvPr>
          <p:cNvSpPr>
            <a:spLocks noGrp="1"/>
          </p:cNvSpPr>
          <p:nvPr>
            <p:ph type="sldNum" sz="quarter" idx="12"/>
          </p:nvPr>
        </p:nvSpPr>
        <p:spPr/>
        <p:txBody>
          <a:bodyPr/>
          <a:lstStyle/>
          <a:p>
            <a:fld id="{BB511590-5F22-407D-B11A-C88EF41F368D}" type="slidenum">
              <a:rPr lang="ru-RU" smtClean="0"/>
              <a:t>‹#›</a:t>
            </a:fld>
            <a:endParaRPr lang="ru-RU"/>
          </a:p>
        </p:txBody>
      </p:sp>
    </p:spTree>
    <p:extLst>
      <p:ext uri="{BB962C8B-B14F-4D97-AF65-F5344CB8AC3E}">
        <p14:creationId xmlns:p14="http://schemas.microsoft.com/office/powerpoint/2010/main" val="4144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CECED-D771-4A69-B8DD-715724CD3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6214092-C7F9-420A-8DA0-469DA063E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B500B6-A38B-4033-87F7-8D53AC56C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7E40A-5B4A-4767-9467-243B6B6F01FC}" type="datetime1">
              <a:rPr lang="ru-RU" smtClean="0"/>
              <a:t>02.04.2018</a:t>
            </a:fld>
            <a:endParaRPr lang="ru-RU"/>
          </a:p>
        </p:txBody>
      </p:sp>
      <p:sp>
        <p:nvSpPr>
          <p:cNvPr id="5" name="Нижний колонтитул 4">
            <a:extLst>
              <a:ext uri="{FF2B5EF4-FFF2-40B4-BE49-F238E27FC236}">
                <a16:creationId xmlns:a16="http://schemas.microsoft.com/office/drawing/2014/main" id="{FDB1A440-9614-438D-A309-853D127F0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B33C5E1-3E17-4222-A50C-2A9AFDC57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11590-5F22-407D-B11A-C88EF41F368D}" type="slidenum">
              <a:rPr lang="ru-RU" smtClean="0"/>
              <a:t>‹#›</a:t>
            </a:fld>
            <a:endParaRPr lang="ru-RU"/>
          </a:p>
        </p:txBody>
      </p:sp>
    </p:spTree>
    <p:extLst>
      <p:ext uri="{BB962C8B-B14F-4D97-AF65-F5344CB8AC3E}">
        <p14:creationId xmlns:p14="http://schemas.microsoft.com/office/powerpoint/2010/main" val="43960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C9AA448-8BD3-45E9-9CB1-5AF8166E443E}"/>
              </a:ext>
            </a:extLst>
          </p:cNvPr>
          <p:cNvSpPr/>
          <p:nvPr/>
        </p:nvSpPr>
        <p:spPr>
          <a:xfrm>
            <a:off x="0" y="0"/>
            <a:ext cx="12192000" cy="1384995"/>
          </a:xfrm>
          <a:prstGeom prst="rect">
            <a:avLst/>
          </a:prstGeom>
        </p:spPr>
        <p:txBody>
          <a:bodyPr wrap="square">
            <a:spAutoFit/>
          </a:bodyPr>
          <a:lstStyle/>
          <a:p>
            <a:pPr algn="ctr"/>
            <a:r>
              <a:rPr lang="ru-RU" sz="2800" b="0" i="0" dirty="0">
                <a:solidFill>
                  <a:srgbClr val="000000"/>
                </a:solidFill>
                <a:effectLst/>
                <a:latin typeface="Arial" panose="020B0604020202020204" pitchFamily="34" charset="0"/>
                <a:cs typeface="Arial" panose="020B0604020202020204" pitchFamily="34" charset="0"/>
              </a:rPr>
              <a:t>Совещание</a:t>
            </a:r>
            <a:endParaRPr lang="en-US" sz="2800" b="0" i="0" dirty="0">
              <a:solidFill>
                <a:srgbClr val="000000"/>
              </a:solidFill>
              <a:effectLst/>
              <a:latin typeface="Arial" panose="020B0604020202020204" pitchFamily="34" charset="0"/>
              <a:cs typeface="Arial" panose="020B0604020202020204" pitchFamily="34" charset="0"/>
            </a:endParaRPr>
          </a:p>
          <a:p>
            <a:pPr algn="ctr"/>
            <a:r>
              <a:rPr lang="ru-RU" sz="2800" dirty="0">
                <a:solidFill>
                  <a:srgbClr val="000000"/>
                </a:solidFill>
                <a:latin typeface="Arial" panose="020B0604020202020204" pitchFamily="34" charset="0"/>
                <a:cs typeface="Arial" panose="020B0604020202020204" pitchFamily="34" charset="0"/>
              </a:rPr>
              <a:t>«</a:t>
            </a:r>
            <a:r>
              <a:rPr lang="ru-RU" sz="2800" b="0" i="0" dirty="0">
                <a:solidFill>
                  <a:srgbClr val="000000"/>
                </a:solidFill>
                <a:effectLst/>
                <a:latin typeface="Arial" panose="020B0604020202020204" pitchFamily="34" charset="0"/>
                <a:cs typeface="Arial" panose="020B0604020202020204" pitchFamily="34" charset="0"/>
              </a:rPr>
              <a:t>Исследования в области физики высоких плотностей энергии</a:t>
            </a:r>
            <a:r>
              <a:rPr lang="en-US" sz="2800" b="0" i="0" dirty="0">
                <a:solidFill>
                  <a:srgbClr val="000000"/>
                </a:solidFill>
                <a:effectLst/>
                <a:latin typeface="Arial" panose="020B0604020202020204" pitchFamily="34" charset="0"/>
                <a:cs typeface="Arial" panose="020B0604020202020204" pitchFamily="34" charset="0"/>
              </a:rPr>
              <a:t> </a:t>
            </a:r>
            <a:endParaRPr lang="ru-RU" sz="2800" b="0" i="0" dirty="0">
              <a:solidFill>
                <a:srgbClr val="000000"/>
              </a:solidFill>
              <a:effectLst/>
              <a:latin typeface="Arial" panose="020B0604020202020204" pitchFamily="34" charset="0"/>
              <a:cs typeface="Arial" panose="020B0604020202020204" pitchFamily="34" charset="0"/>
            </a:endParaRPr>
          </a:p>
          <a:p>
            <a:pPr algn="ctr"/>
            <a:r>
              <a:rPr lang="ru-RU" sz="2800" b="0" i="0" dirty="0">
                <a:solidFill>
                  <a:srgbClr val="000000"/>
                </a:solidFill>
                <a:effectLst/>
                <a:latin typeface="Arial" panose="020B0604020202020204" pitchFamily="34" charset="0"/>
                <a:cs typeface="Arial" panose="020B0604020202020204" pitchFamily="34" charset="0"/>
              </a:rPr>
              <a:t>лазерными и электрофизическими методами»</a:t>
            </a:r>
          </a:p>
        </p:txBody>
      </p:sp>
      <p:sp>
        <p:nvSpPr>
          <p:cNvPr id="5" name="Прямоугольник 4">
            <a:extLst>
              <a:ext uri="{FF2B5EF4-FFF2-40B4-BE49-F238E27FC236}">
                <a16:creationId xmlns:a16="http://schemas.microsoft.com/office/drawing/2014/main" id="{F78FB935-14BD-4ECF-944C-16D0FD20854F}"/>
              </a:ext>
            </a:extLst>
          </p:cNvPr>
          <p:cNvSpPr/>
          <p:nvPr/>
        </p:nvSpPr>
        <p:spPr>
          <a:xfrm>
            <a:off x="0" y="5903893"/>
            <a:ext cx="12192000" cy="954107"/>
          </a:xfrm>
          <a:prstGeom prst="rect">
            <a:avLst/>
          </a:prstGeom>
        </p:spPr>
        <p:txBody>
          <a:bodyPr wrap="square">
            <a:spAutoFit/>
          </a:bodyPr>
          <a:lstStyle/>
          <a:p>
            <a:pPr algn="ctr"/>
            <a:r>
              <a:rPr lang="ru-RU" sz="2800" b="0" i="0" dirty="0">
                <a:solidFill>
                  <a:srgbClr val="000000"/>
                </a:solidFill>
                <a:effectLst/>
                <a:latin typeface="Arial" panose="020B0604020202020204" pitchFamily="34" charset="0"/>
                <a:cs typeface="Arial" panose="020B0604020202020204" pitchFamily="34" charset="0"/>
              </a:rPr>
              <a:t>ИПФ РАН, г. Нижний Новгород</a:t>
            </a:r>
          </a:p>
          <a:p>
            <a:pPr algn="ctr"/>
            <a:r>
              <a:rPr lang="ru-RU" sz="2800" b="0" i="0" dirty="0">
                <a:solidFill>
                  <a:srgbClr val="000000"/>
                </a:solidFill>
                <a:effectLst/>
                <a:latin typeface="Arial" panose="020B0604020202020204" pitchFamily="34" charset="0"/>
                <a:cs typeface="Arial" panose="020B0604020202020204" pitchFamily="34" charset="0"/>
              </a:rPr>
              <a:t>2-3 апреля 2018</a:t>
            </a:r>
          </a:p>
        </p:txBody>
      </p:sp>
      <p:sp>
        <p:nvSpPr>
          <p:cNvPr id="6" name="Прямоугольник 5">
            <a:extLst>
              <a:ext uri="{FF2B5EF4-FFF2-40B4-BE49-F238E27FC236}">
                <a16:creationId xmlns:a16="http://schemas.microsoft.com/office/drawing/2014/main" id="{A7B89E4A-14E7-49B2-9CCE-0297599E0CFB}"/>
              </a:ext>
            </a:extLst>
          </p:cNvPr>
          <p:cNvSpPr/>
          <p:nvPr/>
        </p:nvSpPr>
        <p:spPr>
          <a:xfrm>
            <a:off x="1" y="1776712"/>
            <a:ext cx="12191999" cy="1938992"/>
          </a:xfrm>
          <a:prstGeom prst="rect">
            <a:avLst/>
          </a:prstGeom>
        </p:spPr>
        <p:txBody>
          <a:bodyPr wrap="square">
            <a:spAutoFit/>
          </a:bodyPr>
          <a:lstStyle/>
          <a:p>
            <a:pPr algn="ctr"/>
            <a:r>
              <a:rPr lang="ru-RU" sz="4000" b="1" i="0" dirty="0">
                <a:solidFill>
                  <a:srgbClr val="000000"/>
                </a:solidFill>
                <a:effectLst/>
                <a:latin typeface="Arial" panose="020B0604020202020204" pitchFamily="34" charset="0"/>
                <a:cs typeface="Arial" panose="020B0604020202020204" pitchFamily="34" charset="0"/>
              </a:rPr>
              <a:t>Плотное нагретое вещество, </a:t>
            </a:r>
          </a:p>
          <a:p>
            <a:pPr algn="ctr"/>
            <a:r>
              <a:rPr lang="ru-RU" sz="4000" b="1" i="0" dirty="0">
                <a:solidFill>
                  <a:srgbClr val="000000"/>
                </a:solidFill>
                <a:effectLst/>
                <a:latin typeface="Arial" panose="020B0604020202020204" pitchFamily="34" charset="0"/>
                <a:cs typeface="Arial" panose="020B0604020202020204" pitchFamily="34" charset="0"/>
              </a:rPr>
              <a:t>создаваемое потоками релятивистских лазерно-ускоренных электронов.</a:t>
            </a:r>
            <a:endParaRPr lang="ru-RU" sz="4000" b="1"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2C705B40-F859-4033-B176-94A3889CBF6B}"/>
              </a:ext>
            </a:extLst>
          </p:cNvPr>
          <p:cNvSpPr/>
          <p:nvPr/>
        </p:nvSpPr>
        <p:spPr>
          <a:xfrm>
            <a:off x="0" y="4117301"/>
            <a:ext cx="12191999" cy="1384995"/>
          </a:xfrm>
          <a:prstGeom prst="rect">
            <a:avLst/>
          </a:prstGeom>
        </p:spPr>
        <p:txBody>
          <a:bodyPr wrap="square">
            <a:spAutoFit/>
          </a:bodyPr>
          <a:lstStyle/>
          <a:p>
            <a:pPr algn="r"/>
            <a:r>
              <a:rPr lang="ru-RU" sz="2800" b="0" i="1" dirty="0">
                <a:solidFill>
                  <a:srgbClr val="000000"/>
                </a:solidFill>
                <a:effectLst/>
                <a:latin typeface="Arial" panose="020B0604020202020204" pitchFamily="34" charset="0"/>
                <a:cs typeface="Arial" panose="020B0604020202020204" pitchFamily="34" charset="0"/>
              </a:rPr>
              <a:t>Докладчик:</a:t>
            </a:r>
          </a:p>
          <a:p>
            <a:pPr algn="r"/>
            <a:r>
              <a:rPr lang="ru-RU" sz="2800" b="0" i="0" dirty="0">
                <a:solidFill>
                  <a:srgbClr val="000000"/>
                </a:solidFill>
                <a:effectLst/>
                <a:latin typeface="Arial" panose="020B0604020202020204" pitchFamily="34" charset="0"/>
                <a:cs typeface="Arial" panose="020B0604020202020204" pitchFamily="34" charset="0"/>
              </a:rPr>
              <a:t>Рязанцев Сергей Николаевич</a:t>
            </a:r>
          </a:p>
          <a:p>
            <a:pPr algn="r"/>
            <a:r>
              <a:rPr lang="ru-RU" sz="2800" dirty="0">
                <a:solidFill>
                  <a:srgbClr val="000000"/>
                </a:solidFill>
                <a:latin typeface="Arial" panose="020B0604020202020204" pitchFamily="34" charset="0"/>
                <a:cs typeface="Arial" panose="020B0604020202020204" pitchFamily="34" charset="0"/>
              </a:rPr>
              <a:t>ОИВТ РАН</a:t>
            </a:r>
            <a:endParaRPr lang="ru-RU" sz="2800" b="0" i="0" dirty="0">
              <a:solidFill>
                <a:srgbClr val="000000"/>
              </a:solidFill>
              <a:effectLst/>
              <a:latin typeface="Arial" panose="020B0604020202020204" pitchFamily="34" charset="0"/>
              <a:cs typeface="Arial" panose="020B0604020202020204" pitchFamily="34" charset="0"/>
            </a:endParaRPr>
          </a:p>
        </p:txBody>
      </p:sp>
      <p:pic>
        <p:nvPicPr>
          <p:cNvPr id="9" name="Picture 7" descr="JIHT-label">
            <a:extLst>
              <a:ext uri="{FF2B5EF4-FFF2-40B4-BE49-F238E27FC236}">
                <a16:creationId xmlns:a16="http://schemas.microsoft.com/office/drawing/2014/main" id="{6733EF03-C406-467F-A766-62826F125A56}"/>
              </a:ext>
            </a:extLst>
          </p:cNvPr>
          <p:cNvPicPr>
            <a:picLocks noChangeAspect="1" noChangeArrowheads="1"/>
          </p:cNvPicPr>
          <p:nvPr/>
        </p:nvPicPr>
        <p:blipFill>
          <a:blip r:embed="rId3" cstate="print"/>
          <a:srcRect/>
          <a:stretch>
            <a:fillRect/>
          </a:stretch>
        </p:blipFill>
        <p:spPr bwMode="auto">
          <a:xfrm>
            <a:off x="0" y="5629575"/>
            <a:ext cx="1020417" cy="1228425"/>
          </a:xfrm>
          <a:prstGeom prst="rect">
            <a:avLst/>
          </a:prstGeom>
          <a:solidFill>
            <a:srgbClr val="CC0000"/>
          </a:solidFill>
          <a:ln w="9525">
            <a:noFill/>
            <a:miter lim="800000"/>
            <a:headEnd/>
            <a:tailEnd/>
          </a:ln>
        </p:spPr>
      </p:pic>
    </p:spTree>
    <p:extLst>
      <p:ext uri="{BB962C8B-B14F-4D97-AF65-F5344CB8AC3E}">
        <p14:creationId xmlns:p14="http://schemas.microsoft.com/office/powerpoint/2010/main" val="64081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258" y="1123158"/>
            <a:ext cx="5766322" cy="830997"/>
          </a:xfrm>
          <a:prstGeom prst="rect">
            <a:avLst/>
          </a:prstGeom>
          <a:noFill/>
          <a:ln w="9525">
            <a:noFill/>
            <a:miter lim="800000"/>
            <a:headEnd/>
            <a:tailEnd/>
          </a:ln>
        </p:spPr>
        <p:txBody>
          <a:bodyPr wrap="none">
            <a:spAutoFit/>
          </a:bodyPr>
          <a:lstStyle/>
          <a:p>
            <a:pPr algn="ctr"/>
            <a:r>
              <a:rPr lang="ru-RU" sz="2400" dirty="0">
                <a:solidFill>
                  <a:srgbClr val="CC0000"/>
                </a:solidFill>
                <a:latin typeface="Arial" panose="020B0604020202020204" pitchFamily="34" charset="0"/>
                <a:cs typeface="Arial" panose="020B0604020202020204" pitchFamily="34" charset="0"/>
              </a:rPr>
              <a:t>Горячая плазма </a:t>
            </a:r>
            <a:r>
              <a:rPr lang="en-US" sz="2400" dirty="0">
                <a:solidFill>
                  <a:srgbClr val="CC0000"/>
                </a:solidFill>
                <a:latin typeface="Arial" panose="020B0604020202020204" pitchFamily="34" charset="0"/>
                <a:cs typeface="Arial" panose="020B0604020202020204" pitchFamily="34" charset="0"/>
              </a:rPr>
              <a:t>(</a:t>
            </a:r>
            <a:r>
              <a:rPr lang="en-US" sz="2400" dirty="0" err="1">
                <a:solidFill>
                  <a:srgbClr val="CC0000"/>
                </a:solidFill>
                <a:latin typeface="Arial" panose="020B0604020202020204" pitchFamily="34" charset="0"/>
                <a:cs typeface="Arial" panose="020B0604020202020204" pitchFamily="34" charset="0"/>
              </a:rPr>
              <a:t>T</a:t>
            </a:r>
            <a:r>
              <a:rPr lang="en-US" sz="2400" baseline="-25000" dirty="0" err="1">
                <a:solidFill>
                  <a:srgbClr val="CC0000"/>
                </a:solidFill>
                <a:latin typeface="Arial" panose="020B0604020202020204" pitchFamily="34" charset="0"/>
                <a:cs typeface="Arial" panose="020B0604020202020204" pitchFamily="34" charset="0"/>
              </a:rPr>
              <a:t>e</a:t>
            </a:r>
            <a:r>
              <a:rPr lang="en-US" sz="2400" dirty="0">
                <a:solidFill>
                  <a:srgbClr val="CC0000"/>
                </a:solidFill>
                <a:latin typeface="Arial" panose="020B0604020202020204" pitchFamily="34" charset="0"/>
                <a:cs typeface="Arial" panose="020B0604020202020204" pitchFamily="34" charset="0"/>
              </a:rPr>
              <a:t> ̴1 </a:t>
            </a:r>
            <a:r>
              <a:rPr lang="en-US" sz="2400" dirty="0" err="1">
                <a:solidFill>
                  <a:srgbClr val="CC0000"/>
                </a:solidFill>
                <a:latin typeface="Arial" panose="020B0604020202020204" pitchFamily="34" charset="0"/>
                <a:cs typeface="Arial" panose="020B0604020202020204" pitchFamily="34" charset="0"/>
              </a:rPr>
              <a:t>keV</a:t>
            </a:r>
            <a:r>
              <a:rPr lang="en-US" sz="2400" dirty="0">
                <a:solidFill>
                  <a:srgbClr val="CC0000"/>
                </a:solidFill>
                <a:latin typeface="Arial" panose="020B0604020202020204" pitchFamily="34" charset="0"/>
                <a:cs typeface="Arial" panose="020B0604020202020204" pitchFamily="34" charset="0"/>
              </a:rPr>
              <a:t>), </a:t>
            </a:r>
            <a:endParaRPr lang="ru-RU" sz="2400" dirty="0">
              <a:solidFill>
                <a:srgbClr val="CC0000"/>
              </a:solidFill>
              <a:latin typeface="Arial" panose="020B0604020202020204" pitchFamily="34" charset="0"/>
              <a:cs typeface="Arial" panose="020B0604020202020204" pitchFamily="34" charset="0"/>
            </a:endParaRPr>
          </a:p>
          <a:p>
            <a:pPr algn="ctr"/>
            <a:r>
              <a:rPr lang="ru-RU" sz="2400" dirty="0">
                <a:solidFill>
                  <a:srgbClr val="CC0000"/>
                </a:solidFill>
                <a:latin typeface="Arial" panose="020B0604020202020204" pitchFamily="34" charset="0"/>
                <a:cs typeface="Arial" panose="020B0604020202020204" pitchFamily="34" charset="0"/>
              </a:rPr>
              <a:t>в основном в фокальном пятне лазера</a:t>
            </a:r>
          </a:p>
        </p:txBody>
      </p:sp>
      <p:sp>
        <p:nvSpPr>
          <p:cNvPr id="6147" name="Text Box 3"/>
          <p:cNvSpPr txBox="1">
            <a:spLocks noChangeArrowheads="1"/>
          </p:cNvSpPr>
          <p:nvPr/>
        </p:nvSpPr>
        <p:spPr bwMode="auto">
          <a:xfrm>
            <a:off x="6984617" y="1134809"/>
            <a:ext cx="4872872" cy="830997"/>
          </a:xfrm>
          <a:prstGeom prst="rect">
            <a:avLst/>
          </a:prstGeom>
          <a:noFill/>
          <a:ln w="9525">
            <a:noFill/>
            <a:miter lim="800000"/>
            <a:headEnd/>
            <a:tailEnd/>
          </a:ln>
        </p:spPr>
        <p:txBody>
          <a:bodyPr wrap="none">
            <a:spAutoFit/>
          </a:bodyPr>
          <a:lstStyle/>
          <a:p>
            <a:pPr algn="ctr"/>
            <a:r>
              <a:rPr lang="ru-RU" sz="2400" dirty="0">
                <a:solidFill>
                  <a:srgbClr val="CC6600"/>
                </a:solidFill>
                <a:latin typeface="Arial" panose="020B0604020202020204" pitchFamily="34" charset="0"/>
                <a:cs typeface="Arial" panose="020B0604020202020204" pitchFamily="34" charset="0"/>
              </a:rPr>
              <a:t>Плотное разогретое вещество</a:t>
            </a:r>
            <a:r>
              <a:rPr lang="en-US" sz="2400" dirty="0">
                <a:solidFill>
                  <a:srgbClr val="CC6600"/>
                </a:solidFill>
                <a:latin typeface="Arial" panose="020B0604020202020204" pitchFamily="34" charset="0"/>
                <a:cs typeface="Arial" panose="020B0604020202020204" pitchFamily="34" charset="0"/>
              </a:rPr>
              <a:t>  </a:t>
            </a:r>
            <a:endParaRPr lang="ru-RU" sz="2400" dirty="0">
              <a:solidFill>
                <a:srgbClr val="CC6600"/>
              </a:solidFill>
              <a:latin typeface="Arial" panose="020B0604020202020204" pitchFamily="34" charset="0"/>
              <a:cs typeface="Arial" panose="020B0604020202020204" pitchFamily="34" charset="0"/>
            </a:endParaRPr>
          </a:p>
          <a:p>
            <a:pPr algn="ctr"/>
            <a:r>
              <a:rPr lang="en-US" sz="2400" dirty="0">
                <a:solidFill>
                  <a:srgbClr val="CC6600"/>
                </a:solidFill>
                <a:latin typeface="Arial" panose="020B0604020202020204" pitchFamily="34" charset="0"/>
                <a:cs typeface="Arial" panose="020B0604020202020204" pitchFamily="34" charset="0"/>
              </a:rPr>
              <a:t>(</a:t>
            </a:r>
            <a:r>
              <a:rPr lang="en-US" sz="2400" dirty="0" err="1">
                <a:solidFill>
                  <a:srgbClr val="CC6600"/>
                </a:solidFill>
                <a:latin typeface="Arial" panose="020B0604020202020204" pitchFamily="34" charset="0"/>
                <a:cs typeface="Arial" panose="020B0604020202020204" pitchFamily="34" charset="0"/>
              </a:rPr>
              <a:t>T</a:t>
            </a:r>
            <a:r>
              <a:rPr lang="en-US" sz="2400" baseline="-25000" dirty="0" err="1">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 ~ 10-100 eV, N</a:t>
            </a:r>
            <a:r>
              <a:rPr lang="en-US" sz="2400" baseline="-25000" dirty="0">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~10</a:t>
            </a:r>
            <a:r>
              <a:rPr lang="en-US" sz="2400" baseline="30000" dirty="0">
                <a:solidFill>
                  <a:srgbClr val="CC6600"/>
                </a:solidFill>
                <a:latin typeface="Arial" panose="020B0604020202020204" pitchFamily="34" charset="0"/>
                <a:cs typeface="Arial" panose="020B0604020202020204" pitchFamily="34" charset="0"/>
              </a:rPr>
              <a:t>23</a:t>
            </a:r>
            <a:r>
              <a:rPr lang="en-US" sz="2400" dirty="0">
                <a:solidFill>
                  <a:srgbClr val="CC6600"/>
                </a:solidFill>
                <a:latin typeface="Arial" panose="020B0604020202020204" pitchFamily="34" charset="0"/>
                <a:cs typeface="Arial" panose="020B0604020202020204" pitchFamily="34" charset="0"/>
              </a:rPr>
              <a:t> cm</a:t>
            </a:r>
            <a:r>
              <a:rPr lang="en-US" sz="2400" baseline="30000" dirty="0">
                <a:solidFill>
                  <a:srgbClr val="CC6600"/>
                </a:solidFill>
                <a:latin typeface="Arial" panose="020B0604020202020204" pitchFamily="34" charset="0"/>
                <a:cs typeface="Arial" panose="020B0604020202020204" pitchFamily="34" charset="0"/>
              </a:rPr>
              <a:t>-3</a:t>
            </a:r>
            <a:r>
              <a:rPr lang="en-US" sz="2400" dirty="0">
                <a:solidFill>
                  <a:srgbClr val="CC6600"/>
                </a:solidFill>
                <a:latin typeface="Arial" panose="020B0604020202020204" pitchFamily="34" charset="0"/>
                <a:cs typeface="Arial" panose="020B0604020202020204" pitchFamily="34" charset="0"/>
              </a:rPr>
              <a:t>)</a:t>
            </a:r>
            <a:endParaRPr lang="ru-RU" sz="2400" dirty="0">
              <a:solidFill>
                <a:srgbClr val="CC6600"/>
              </a:solidFill>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5496136" y="8736000"/>
            <a:ext cx="5183187" cy="1046163"/>
          </a:xfrm>
          <a:prstGeom prst="rect">
            <a:avLst/>
          </a:prstGeom>
          <a:noFill/>
          <a:ln w="9525">
            <a:noFill/>
            <a:miter lim="800000"/>
            <a:headEnd/>
            <a:tailEnd/>
          </a:ln>
        </p:spPr>
        <p:txBody>
          <a:bodyPr>
            <a:spAutoFit/>
          </a:bodyPr>
          <a:lstStyle/>
          <a:p>
            <a:pPr algn="ctr"/>
            <a:r>
              <a:rPr lang="en-US" dirty="0">
                <a:solidFill>
                  <a:srgbClr val="000066"/>
                </a:solidFill>
              </a:rPr>
              <a:t>By means of X-ray spectroscopy </a:t>
            </a:r>
          </a:p>
          <a:p>
            <a:pPr algn="ctr"/>
            <a:r>
              <a:rPr lang="en-US" u="sng" dirty="0" err="1">
                <a:solidFill>
                  <a:srgbClr val="000066"/>
                </a:solidFill>
              </a:rPr>
              <a:t>T</a:t>
            </a:r>
            <a:r>
              <a:rPr lang="en-US" u="sng" baseline="-25000" dirty="0" err="1">
                <a:solidFill>
                  <a:srgbClr val="000066"/>
                </a:solidFill>
              </a:rPr>
              <a:t>e</a:t>
            </a:r>
            <a:r>
              <a:rPr lang="en-US" u="sng" baseline="30000" dirty="0" err="1">
                <a:solidFill>
                  <a:srgbClr val="000066"/>
                </a:solidFill>
              </a:rPr>
              <a:t>warm</a:t>
            </a:r>
            <a:r>
              <a:rPr lang="en-US" dirty="0">
                <a:solidFill>
                  <a:srgbClr val="000066"/>
                </a:solidFill>
              </a:rPr>
              <a:t>   can be determined when </a:t>
            </a:r>
            <a:r>
              <a:rPr lang="en-US" u="sng" dirty="0">
                <a:solidFill>
                  <a:srgbClr val="000066"/>
                </a:solidFill>
              </a:rPr>
              <a:t>over 10 eV.</a:t>
            </a:r>
          </a:p>
          <a:p>
            <a:pPr algn="ctr"/>
            <a:endParaRPr lang="en-US" sz="800" dirty="0">
              <a:solidFill>
                <a:srgbClr val="000066"/>
              </a:solidFill>
            </a:endParaRPr>
          </a:p>
          <a:p>
            <a:pPr algn="ctr"/>
            <a:r>
              <a:rPr lang="en-US" u="sng" dirty="0">
                <a:solidFill>
                  <a:srgbClr val="000066"/>
                </a:solidFill>
              </a:rPr>
              <a:t> Spatial resolution is of crucial importance.</a:t>
            </a:r>
            <a:endParaRPr lang="ru-RU" u="sng" dirty="0">
              <a:solidFill>
                <a:srgbClr val="000066"/>
              </a:solidFill>
            </a:endParaRPr>
          </a:p>
        </p:txBody>
      </p:sp>
      <p:sp>
        <p:nvSpPr>
          <p:cNvPr id="6152" name="Oval 5"/>
          <p:cNvSpPr>
            <a:spLocks noChangeArrowheads="1"/>
          </p:cNvSpPr>
          <p:nvPr/>
        </p:nvSpPr>
        <p:spPr bwMode="auto">
          <a:xfrm>
            <a:off x="7802759" y="2217088"/>
            <a:ext cx="3751941" cy="1544917"/>
          </a:xfrm>
          <a:prstGeom prst="ellipse">
            <a:avLst/>
          </a:prstGeom>
          <a:solidFill>
            <a:srgbClr val="FF9933"/>
          </a:solidFill>
          <a:ln w="9525">
            <a:noFill/>
            <a:round/>
            <a:headEnd/>
            <a:tailEnd/>
          </a:ln>
        </p:spPr>
        <p:txBody>
          <a:bodyPr wrap="none" anchor="ctr"/>
          <a:lstStyle/>
          <a:p>
            <a:endParaRPr lang="en-US"/>
          </a:p>
        </p:txBody>
      </p:sp>
      <p:sp>
        <p:nvSpPr>
          <p:cNvPr id="6153" name="Oval 5"/>
          <p:cNvSpPr>
            <a:spLocks noChangeArrowheads="1"/>
          </p:cNvSpPr>
          <p:nvPr/>
        </p:nvSpPr>
        <p:spPr bwMode="auto">
          <a:xfrm>
            <a:off x="692679" y="2197123"/>
            <a:ext cx="3368228" cy="1386917"/>
          </a:xfrm>
          <a:prstGeom prst="ellipse">
            <a:avLst/>
          </a:prstGeom>
          <a:solidFill>
            <a:srgbClr val="FF5050"/>
          </a:solidFill>
          <a:ln w="9525">
            <a:noFill/>
            <a:round/>
            <a:headEnd/>
            <a:tailEnd/>
          </a:ln>
        </p:spPr>
        <p:txBody>
          <a:bodyPr wrap="none" anchor="ctr"/>
          <a:lstStyle/>
          <a:p>
            <a:endParaRPr lang="en-US"/>
          </a:p>
        </p:txBody>
      </p:sp>
      <p:sp>
        <p:nvSpPr>
          <p:cNvPr id="6154" name="Text Box 7"/>
          <p:cNvSpPr txBox="1">
            <a:spLocks noChangeArrowheads="1"/>
          </p:cNvSpPr>
          <p:nvPr/>
        </p:nvSpPr>
        <p:spPr bwMode="auto">
          <a:xfrm>
            <a:off x="825373" y="2384261"/>
            <a:ext cx="3124573" cy="830997"/>
          </a:xfrm>
          <a:prstGeom prst="rect">
            <a:avLst/>
          </a:prstGeom>
          <a:noFill/>
          <a:ln w="9525">
            <a:noFill/>
            <a:miter lim="800000"/>
            <a:headEnd/>
            <a:tailEnd/>
          </a:ln>
        </p:spPr>
        <p:txBody>
          <a:bodyPr wrap="none">
            <a:spAutoFit/>
          </a:bodyPr>
          <a:lstStyle/>
          <a:p>
            <a:pPr algn="ctr"/>
            <a:r>
              <a:rPr lang="ru-RU" sz="2400" i="1" dirty="0">
                <a:latin typeface="Arial" panose="020B0604020202020204" pitchFamily="34" charset="0"/>
                <a:cs typeface="Arial" panose="020B0604020202020204" pitchFamily="34" charset="0"/>
              </a:rPr>
              <a:t>Горячая плазма</a:t>
            </a:r>
          </a:p>
          <a:p>
            <a:pPr algn="ct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e</a:t>
            </a:r>
            <a:r>
              <a:rPr lang="en-US" sz="2400" i="1" baseline="30000" dirty="0" err="1">
                <a:latin typeface="Arial" panose="020B0604020202020204" pitchFamily="34" charset="0"/>
                <a:cs typeface="Arial" panose="020B0604020202020204" pitchFamily="34" charset="0"/>
              </a:rPr>
              <a:t>hot</a:t>
            </a:r>
            <a:r>
              <a:rPr lang="en-US" sz="2400" i="1" dirty="0">
                <a:latin typeface="Arial" panose="020B0604020202020204" pitchFamily="34" charset="0"/>
                <a:cs typeface="Arial" panose="020B0604020202020204" pitchFamily="34" charset="0"/>
              </a:rPr>
              <a:t> ~ 500 – 5000 </a:t>
            </a:r>
            <a:r>
              <a:rPr lang="en-US" sz="2400" i="1" dirty="0" err="1">
                <a:latin typeface="Arial" panose="020B0604020202020204" pitchFamily="34" charset="0"/>
                <a:cs typeface="Arial" panose="020B0604020202020204" pitchFamily="34" charset="0"/>
              </a:rPr>
              <a:t>eV</a:t>
            </a:r>
            <a:endParaRPr lang="ru-RU" sz="2400" i="1" dirty="0">
              <a:latin typeface="Arial" panose="020B0604020202020204" pitchFamily="34" charset="0"/>
              <a:cs typeface="Arial" panose="020B0604020202020204" pitchFamily="34" charset="0"/>
            </a:endParaRPr>
          </a:p>
        </p:txBody>
      </p:sp>
      <p:sp>
        <p:nvSpPr>
          <p:cNvPr id="6155" name="Text Box 8"/>
          <p:cNvSpPr txBox="1">
            <a:spLocks noChangeArrowheads="1"/>
          </p:cNvSpPr>
          <p:nvPr/>
        </p:nvSpPr>
        <p:spPr bwMode="auto">
          <a:xfrm>
            <a:off x="8399885" y="2445652"/>
            <a:ext cx="2557688" cy="830997"/>
          </a:xfrm>
          <a:prstGeom prst="rect">
            <a:avLst/>
          </a:prstGeom>
          <a:noFill/>
          <a:ln w="9525">
            <a:noFill/>
            <a:miter lim="800000"/>
            <a:headEnd/>
            <a:tailEnd/>
          </a:ln>
        </p:spPr>
        <p:txBody>
          <a:bodyPr wrap="none">
            <a:spAutoFit/>
          </a:bodyPr>
          <a:lstStyle/>
          <a:p>
            <a:pPr algn="ctr"/>
            <a:r>
              <a:rPr lang="ru-RU" sz="2400" dirty="0">
                <a:latin typeface="Arial" panose="020B0604020202020204" pitchFamily="34" charset="0"/>
                <a:cs typeface="Arial" panose="020B0604020202020204" pitchFamily="34" charset="0"/>
              </a:rPr>
              <a:t>Теплая плазма</a:t>
            </a:r>
          </a:p>
          <a:p>
            <a:pPr algn="ct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e</a:t>
            </a:r>
            <a:r>
              <a:rPr lang="en-US" sz="2400" baseline="30000" dirty="0" err="1">
                <a:latin typeface="Arial" panose="020B0604020202020204" pitchFamily="34" charset="0"/>
                <a:cs typeface="Arial" panose="020B0604020202020204" pitchFamily="34" charset="0"/>
              </a:rPr>
              <a:t>warm</a:t>
            </a:r>
            <a:r>
              <a:rPr lang="en-US" sz="2400" dirty="0">
                <a:latin typeface="Arial" panose="020B0604020202020204" pitchFamily="34" charset="0"/>
                <a:cs typeface="Arial" panose="020B0604020202020204" pitchFamily="34" charset="0"/>
              </a:rPr>
              <a:t> ~ </a:t>
            </a:r>
            <a:r>
              <a:rPr lang="ru-RU"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0 eV</a:t>
            </a:r>
            <a:endParaRPr lang="ru-RU" sz="2400" dirty="0">
              <a:latin typeface="Arial" panose="020B0604020202020204" pitchFamily="34" charset="0"/>
              <a:cs typeface="Arial" panose="020B0604020202020204" pitchFamily="34" charset="0"/>
            </a:endParaRPr>
          </a:p>
        </p:txBody>
      </p:sp>
      <p:sp>
        <p:nvSpPr>
          <p:cNvPr id="6156" name="Line 11"/>
          <p:cNvSpPr>
            <a:spLocks noChangeShapeType="1"/>
          </p:cNvSpPr>
          <p:nvPr/>
        </p:nvSpPr>
        <p:spPr bwMode="auto">
          <a:xfrm rot="16200000" flipH="1">
            <a:off x="5931833" y="830647"/>
            <a:ext cx="0" cy="3147734"/>
          </a:xfrm>
          <a:prstGeom prst="line">
            <a:avLst/>
          </a:prstGeom>
          <a:noFill/>
          <a:ln w="76200" cmpd="tri">
            <a:solidFill>
              <a:srgbClr val="FF0000"/>
            </a:solidFill>
            <a:round/>
            <a:headEnd/>
            <a:tailEnd type="triangle" w="med" len="med"/>
          </a:ln>
        </p:spPr>
        <p:txBody>
          <a:bodyPr/>
          <a:lstStyle/>
          <a:p>
            <a:endParaRPr lang="en-US"/>
          </a:p>
        </p:txBody>
      </p:sp>
      <p:sp>
        <p:nvSpPr>
          <p:cNvPr id="6159" name="Text Box 13"/>
          <p:cNvSpPr txBox="1">
            <a:spLocks noChangeArrowheads="1"/>
          </p:cNvSpPr>
          <p:nvPr/>
        </p:nvSpPr>
        <p:spPr bwMode="auto">
          <a:xfrm>
            <a:off x="4271907" y="3573179"/>
            <a:ext cx="3233794" cy="461665"/>
          </a:xfrm>
          <a:prstGeom prst="rect">
            <a:avLst/>
          </a:prstGeom>
          <a:noFill/>
          <a:ln w="9525">
            <a:noFill/>
            <a:miter lim="800000"/>
            <a:headEnd/>
            <a:tailEnd/>
          </a:ln>
        </p:spPr>
        <p:txBody>
          <a:bodyPr wrap="square">
            <a:spAutoFit/>
          </a:bodyPr>
          <a:lstStyle/>
          <a:p>
            <a:pPr algn="ctr"/>
            <a:r>
              <a:rPr lang="ru-RU" sz="2400" b="1" dirty="0">
                <a:solidFill>
                  <a:srgbClr val="CC0000"/>
                </a:solidFill>
                <a:latin typeface="Arial" panose="020B0604020202020204" pitchFamily="34" charset="0"/>
                <a:cs typeface="Arial" panose="020B0604020202020204" pitchFamily="34" charset="0"/>
              </a:rPr>
              <a:t>Горячие электроны</a:t>
            </a:r>
          </a:p>
        </p:txBody>
      </p:sp>
      <p:sp>
        <p:nvSpPr>
          <p:cNvPr id="6160" name="AutoShape 14"/>
          <p:cNvSpPr>
            <a:spLocks noChangeArrowheads="1"/>
          </p:cNvSpPr>
          <p:nvPr/>
        </p:nvSpPr>
        <p:spPr bwMode="auto">
          <a:xfrm rot="5400000">
            <a:off x="8790462" y="3602633"/>
            <a:ext cx="461665" cy="799517"/>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6161" name="Text Box 15"/>
          <p:cNvSpPr txBox="1">
            <a:spLocks noChangeArrowheads="1"/>
          </p:cNvSpPr>
          <p:nvPr/>
        </p:nvSpPr>
        <p:spPr bwMode="auto">
          <a:xfrm>
            <a:off x="9349924" y="3798367"/>
            <a:ext cx="2529860" cy="830997"/>
          </a:xfrm>
          <a:prstGeom prst="rect">
            <a:avLst/>
          </a:prstGeom>
          <a:noFill/>
          <a:ln w="9525">
            <a:noFill/>
            <a:miter lim="800000"/>
            <a:headEnd/>
            <a:tailEnd/>
          </a:ln>
        </p:spPr>
        <p:txBody>
          <a:bodyPr wrap="none">
            <a:spAutoFit/>
          </a:bodyPr>
          <a:lstStyle/>
          <a:p>
            <a:r>
              <a:rPr lang="ru-RU" sz="2400" b="1" dirty="0">
                <a:solidFill>
                  <a:srgbClr val="ED7D31"/>
                </a:solidFill>
                <a:latin typeface="Arial" panose="020B0604020202020204" pitchFamily="34" charset="0"/>
                <a:cs typeface="Arial" panose="020B0604020202020204" pitchFamily="34" charset="0"/>
              </a:rPr>
              <a:t>Рентгеновское </a:t>
            </a:r>
          </a:p>
          <a:p>
            <a:r>
              <a:rPr lang="ru-RU" sz="2400" b="1" dirty="0">
                <a:solidFill>
                  <a:srgbClr val="ED7D31"/>
                </a:solidFill>
                <a:latin typeface="Arial" panose="020B0604020202020204" pitchFamily="34" charset="0"/>
                <a:cs typeface="Arial" panose="020B0604020202020204" pitchFamily="34" charset="0"/>
              </a:rPr>
              <a:t>излучение</a:t>
            </a:r>
          </a:p>
        </p:txBody>
      </p:sp>
      <p:pic>
        <p:nvPicPr>
          <p:cNvPr id="30736" name="Picture 16" descr="wdm-concepts"/>
          <p:cNvPicPr>
            <a:picLocks noChangeAspect="1" noChangeArrowheads="1"/>
          </p:cNvPicPr>
          <p:nvPr/>
        </p:nvPicPr>
        <p:blipFill rotWithShape="1">
          <a:blip r:embed="rId3" cstate="print">
            <a:lum contrast="24000"/>
          </a:blip>
          <a:srcRect t="28055" b="46012"/>
          <a:stretch/>
        </p:blipFill>
        <p:spPr bwMode="auto">
          <a:xfrm>
            <a:off x="5101438" y="4554275"/>
            <a:ext cx="2387600" cy="1580031"/>
          </a:xfrm>
          <a:prstGeom prst="rect">
            <a:avLst/>
          </a:prstGeom>
          <a:noFill/>
          <a:ln w="9525">
            <a:noFill/>
            <a:miter lim="800000"/>
            <a:headEnd/>
            <a:tailEnd/>
          </a:ln>
        </p:spPr>
      </p:pic>
      <p:grpSp>
        <p:nvGrpSpPr>
          <p:cNvPr id="29" name="Группа 28"/>
          <p:cNvGrpSpPr/>
          <p:nvPr/>
        </p:nvGrpSpPr>
        <p:grpSpPr>
          <a:xfrm>
            <a:off x="276306" y="3356447"/>
            <a:ext cx="3784176" cy="1070277"/>
            <a:chOff x="942171" y="2506400"/>
            <a:chExt cx="3784176" cy="1070277"/>
          </a:xfrm>
        </p:grpSpPr>
        <p:sp>
          <p:nvSpPr>
            <p:cNvPr id="18" name="Text Box 13"/>
            <p:cNvSpPr txBox="1">
              <a:spLocks noChangeArrowheads="1"/>
            </p:cNvSpPr>
            <p:nvPr/>
          </p:nvSpPr>
          <p:spPr bwMode="auto">
            <a:xfrm>
              <a:off x="942171" y="2622570"/>
              <a:ext cx="2803973" cy="954107"/>
            </a:xfrm>
            <a:prstGeom prst="rect">
              <a:avLst/>
            </a:prstGeom>
            <a:noFill/>
            <a:ln w="9525">
              <a:noFill/>
              <a:miter lim="800000"/>
              <a:headEnd/>
              <a:tailEnd/>
            </a:ln>
          </p:spPr>
          <p:txBody>
            <a:bodyPr wrap="none">
              <a:spAutoFit/>
            </a:bodyPr>
            <a:lstStyle/>
            <a:p>
              <a:pPr algn="r"/>
              <a:r>
                <a:rPr lang="ru-RU" sz="2800" b="1" dirty="0">
                  <a:solidFill>
                    <a:srgbClr val="800080"/>
                  </a:solidFill>
                  <a:latin typeface="Arial" panose="020B0604020202020204" pitchFamily="34" charset="0"/>
                  <a:cs typeface="Arial" panose="020B0604020202020204" pitchFamily="34" charset="0"/>
                </a:rPr>
                <a:t>рентгеновское</a:t>
              </a:r>
            </a:p>
            <a:p>
              <a:pPr algn="r"/>
              <a:r>
                <a:rPr lang="ru-RU" sz="2800" b="1" dirty="0">
                  <a:solidFill>
                    <a:srgbClr val="800080"/>
                  </a:solidFill>
                  <a:latin typeface="Arial" panose="020B0604020202020204" pitchFamily="34" charset="0"/>
                  <a:cs typeface="Arial" panose="020B0604020202020204" pitchFamily="34" charset="0"/>
                </a:rPr>
                <a:t>излучение</a:t>
              </a:r>
              <a:endParaRPr lang="ru-RU" sz="2000" b="1" dirty="0">
                <a:solidFill>
                  <a:srgbClr val="800080"/>
                </a:solidFill>
                <a:latin typeface="Arial" panose="020B0604020202020204" pitchFamily="34" charset="0"/>
                <a:cs typeface="Arial" panose="020B0604020202020204" pitchFamily="34" charset="0"/>
              </a:endParaRPr>
            </a:p>
          </p:txBody>
        </p:sp>
        <p:sp>
          <p:nvSpPr>
            <p:cNvPr id="27" name="Стрелка вниз 26"/>
            <p:cNvSpPr/>
            <p:nvPr/>
          </p:nvSpPr>
          <p:spPr bwMode="auto">
            <a:xfrm>
              <a:off x="3717930" y="2765717"/>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sp>
          <p:nvSpPr>
            <p:cNvPr id="28" name="Стрелка вниз 27"/>
            <p:cNvSpPr/>
            <p:nvPr/>
          </p:nvSpPr>
          <p:spPr bwMode="auto">
            <a:xfrm rot="16200000">
              <a:off x="4243947" y="2542400"/>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grpSp>
      <p:sp>
        <p:nvSpPr>
          <p:cNvPr id="21" name="Прямоугольник 20">
            <a:extLst>
              <a:ext uri="{FF2B5EF4-FFF2-40B4-BE49-F238E27FC236}">
                <a16:creationId xmlns:a16="http://schemas.microsoft.com/office/drawing/2014/main" id="{E26F7EE7-C1AB-4FD7-91D2-667B1B9DE1FC}"/>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Концепция создания плотного нагретого вещества при помощи лазерных импульсов оптического диапазона</a:t>
            </a:r>
            <a:endParaRPr lang="ru-RU" sz="2800" b="1" dirty="0">
              <a:latin typeface="Arial" panose="020B0604020202020204" pitchFamily="34" charset="0"/>
              <a:cs typeface="Arial" panose="020B0604020202020204" pitchFamily="34" charset="0"/>
            </a:endParaRPr>
          </a:p>
        </p:txBody>
      </p:sp>
      <p:pic>
        <p:nvPicPr>
          <p:cNvPr id="22" name="Picture 16" descr="wdm-concepts">
            <a:extLst>
              <a:ext uri="{FF2B5EF4-FFF2-40B4-BE49-F238E27FC236}">
                <a16:creationId xmlns:a16="http://schemas.microsoft.com/office/drawing/2014/main" id="{763A4AE5-E176-4AFB-9D23-B68BB2123E09}"/>
              </a:ext>
            </a:extLst>
          </p:cNvPr>
          <p:cNvPicPr>
            <a:picLocks noChangeAspect="1" noChangeArrowheads="1"/>
          </p:cNvPicPr>
          <p:nvPr/>
        </p:nvPicPr>
        <p:blipFill rotWithShape="1">
          <a:blip r:embed="rId3" cstate="print">
            <a:lum contrast="24000"/>
          </a:blip>
          <a:srcRect b="77335"/>
          <a:stretch/>
        </p:blipFill>
        <p:spPr bwMode="auto">
          <a:xfrm>
            <a:off x="692679" y="4791284"/>
            <a:ext cx="2387600" cy="1380951"/>
          </a:xfrm>
          <a:prstGeom prst="rect">
            <a:avLst/>
          </a:prstGeom>
          <a:noFill/>
          <a:ln w="9525">
            <a:noFill/>
            <a:miter lim="800000"/>
            <a:headEnd/>
            <a:tailEnd/>
          </a:ln>
        </p:spPr>
      </p:pic>
      <p:pic>
        <p:nvPicPr>
          <p:cNvPr id="23" name="Picture 16" descr="wdm-concepts">
            <a:extLst>
              <a:ext uri="{FF2B5EF4-FFF2-40B4-BE49-F238E27FC236}">
                <a16:creationId xmlns:a16="http://schemas.microsoft.com/office/drawing/2014/main" id="{2A05428E-7D56-4A84-9DF6-03F7282F02A8}"/>
              </a:ext>
            </a:extLst>
          </p:cNvPr>
          <p:cNvPicPr>
            <a:picLocks noChangeAspect="1" noChangeArrowheads="1"/>
          </p:cNvPicPr>
          <p:nvPr/>
        </p:nvPicPr>
        <p:blipFill rotWithShape="1">
          <a:blip r:embed="rId3" cstate="print">
            <a:lum contrast="24000"/>
          </a:blip>
          <a:srcRect t="65245" b="8139"/>
          <a:stretch/>
        </p:blipFill>
        <p:spPr bwMode="auto">
          <a:xfrm>
            <a:off x="9421054" y="4629364"/>
            <a:ext cx="2387600" cy="1621651"/>
          </a:xfrm>
          <a:prstGeom prst="rect">
            <a:avLst/>
          </a:prstGeom>
          <a:noFill/>
          <a:ln w="9525">
            <a:noFill/>
            <a:miter lim="800000"/>
            <a:headEnd/>
            <a:tailEnd/>
          </a:ln>
        </p:spPr>
      </p:pic>
      <p:sp>
        <p:nvSpPr>
          <p:cNvPr id="2" name="TextBox 1">
            <a:extLst>
              <a:ext uri="{FF2B5EF4-FFF2-40B4-BE49-F238E27FC236}">
                <a16:creationId xmlns:a16="http://schemas.microsoft.com/office/drawing/2014/main" id="{5C6530E1-643D-492F-B445-9620679F82BF}"/>
              </a:ext>
            </a:extLst>
          </p:cNvPr>
          <p:cNvSpPr txBox="1"/>
          <p:nvPr/>
        </p:nvSpPr>
        <p:spPr>
          <a:xfrm>
            <a:off x="-557921" y="6090689"/>
            <a:ext cx="4888800"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задняя сторона мишени</a:t>
            </a:r>
          </a:p>
        </p:txBody>
      </p:sp>
      <p:sp>
        <p:nvSpPr>
          <p:cNvPr id="25" name="TextBox 24">
            <a:extLst>
              <a:ext uri="{FF2B5EF4-FFF2-40B4-BE49-F238E27FC236}">
                <a16:creationId xmlns:a16="http://schemas.microsoft.com/office/drawing/2014/main" id="{DBB3486A-BE40-4E17-9741-051D2585AE2D}"/>
              </a:ext>
            </a:extLst>
          </p:cNvPr>
          <p:cNvSpPr txBox="1"/>
          <p:nvPr/>
        </p:nvSpPr>
        <p:spPr>
          <a:xfrm>
            <a:off x="3691937" y="6081383"/>
            <a:ext cx="4888110" cy="72000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Периферийные области вокруг фокального пятна лазера</a:t>
            </a:r>
          </a:p>
        </p:txBody>
      </p:sp>
      <p:sp>
        <p:nvSpPr>
          <p:cNvPr id="49" name="TextBox 48">
            <a:extLst>
              <a:ext uri="{FF2B5EF4-FFF2-40B4-BE49-F238E27FC236}">
                <a16:creationId xmlns:a16="http://schemas.microsoft.com/office/drawing/2014/main" id="{F1B2ECF2-EF32-45C2-8A86-95DA30825627}"/>
              </a:ext>
            </a:extLst>
          </p:cNvPr>
          <p:cNvSpPr txBox="1"/>
          <p:nvPr/>
        </p:nvSpPr>
        <p:spPr>
          <a:xfrm>
            <a:off x="7802759" y="6090689"/>
            <a:ext cx="4888110" cy="70788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Вдоль траектории  горячих электронов</a:t>
            </a:r>
          </a:p>
        </p:txBody>
      </p:sp>
      <p:sp>
        <p:nvSpPr>
          <p:cNvPr id="50" name="Line 11">
            <a:extLst>
              <a:ext uri="{FF2B5EF4-FFF2-40B4-BE49-F238E27FC236}">
                <a16:creationId xmlns:a16="http://schemas.microsoft.com/office/drawing/2014/main" id="{94DAF100-364C-4902-9D2D-D481E2467A77}"/>
              </a:ext>
            </a:extLst>
          </p:cNvPr>
          <p:cNvSpPr>
            <a:spLocks noChangeShapeType="1"/>
          </p:cNvSpPr>
          <p:nvPr/>
        </p:nvSpPr>
        <p:spPr bwMode="auto">
          <a:xfrm rot="16200000" flipH="1">
            <a:off x="5931833" y="1344997"/>
            <a:ext cx="0" cy="3147734"/>
          </a:xfrm>
          <a:prstGeom prst="line">
            <a:avLst/>
          </a:prstGeom>
          <a:noFill/>
          <a:ln w="76200" cmpd="tri">
            <a:solidFill>
              <a:srgbClr val="FF0000"/>
            </a:solidFill>
            <a:round/>
            <a:headEnd/>
            <a:tailEnd type="triangle" w="med" len="med"/>
          </a:ln>
        </p:spPr>
        <p:txBody>
          <a:bodyPr/>
          <a:lstStyle/>
          <a:p>
            <a:endParaRPr lang="en-US"/>
          </a:p>
        </p:txBody>
      </p:sp>
      <p:sp>
        <p:nvSpPr>
          <p:cNvPr id="51" name="Line 11">
            <a:extLst>
              <a:ext uri="{FF2B5EF4-FFF2-40B4-BE49-F238E27FC236}">
                <a16:creationId xmlns:a16="http://schemas.microsoft.com/office/drawing/2014/main" id="{C4D2E927-70AB-423A-9BD4-71E844B7F992}"/>
              </a:ext>
            </a:extLst>
          </p:cNvPr>
          <p:cNvSpPr>
            <a:spLocks noChangeShapeType="1"/>
          </p:cNvSpPr>
          <p:nvPr/>
        </p:nvSpPr>
        <p:spPr bwMode="auto">
          <a:xfrm rot="16200000" flipH="1">
            <a:off x="5931833" y="1876823"/>
            <a:ext cx="0" cy="3147734"/>
          </a:xfrm>
          <a:prstGeom prst="line">
            <a:avLst/>
          </a:prstGeom>
          <a:noFill/>
          <a:ln w="76200" cmpd="tri">
            <a:solidFill>
              <a:srgbClr val="FF0000"/>
            </a:solidFill>
            <a:round/>
            <a:headEnd/>
            <a:tailEnd type="triangle" w="med" len="med"/>
          </a:ln>
        </p:spPr>
        <p:txBody>
          <a:bodyPr/>
          <a:lstStyle/>
          <a:p>
            <a:endParaRPr lang="en-US"/>
          </a:p>
        </p:txBody>
      </p:sp>
      <p:sp>
        <p:nvSpPr>
          <p:cNvPr id="3" name="Номер слайда 2">
            <a:extLst>
              <a:ext uri="{FF2B5EF4-FFF2-40B4-BE49-F238E27FC236}">
                <a16:creationId xmlns:a16="http://schemas.microsoft.com/office/drawing/2014/main" id="{95212036-1B67-40F0-ABDD-543BAF8693F2}"/>
              </a:ext>
            </a:extLst>
          </p:cNvPr>
          <p:cNvSpPr>
            <a:spLocks noGrp="1"/>
          </p:cNvSpPr>
          <p:nvPr>
            <p:ph type="sldNum" sz="quarter" idx="12"/>
          </p:nvPr>
        </p:nvSpPr>
        <p:spPr/>
        <p:txBody>
          <a:bodyPr/>
          <a:lstStyle/>
          <a:p>
            <a:fld id="{BB511590-5F22-407D-B11A-C88EF41F368D}" type="slidenum">
              <a:rPr lang="ru-RU" smtClean="0"/>
              <a:t>10</a:t>
            </a:fld>
            <a:endParaRPr lang="ru-RU"/>
          </a:p>
        </p:txBody>
      </p:sp>
    </p:spTree>
    <p:extLst>
      <p:ext uri="{BB962C8B-B14F-4D97-AF65-F5344CB8AC3E}">
        <p14:creationId xmlns:p14="http://schemas.microsoft.com/office/powerpoint/2010/main" val="423677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 Box 10"/>
          <p:cNvSpPr txBox="1">
            <a:spLocks noChangeArrowheads="1"/>
          </p:cNvSpPr>
          <p:nvPr/>
        </p:nvSpPr>
        <p:spPr bwMode="auto">
          <a:xfrm>
            <a:off x="0" y="4988010"/>
            <a:ext cx="6833603" cy="1754326"/>
          </a:xfrm>
          <a:prstGeom prst="rect">
            <a:avLst/>
          </a:prstGeom>
          <a:noFill/>
          <a:ln w="9525">
            <a:noFill/>
            <a:miter lim="800000"/>
            <a:headEnd/>
            <a:tailEnd/>
          </a:ln>
        </p:spPr>
        <p:txBody>
          <a:bodyPr wrap="square">
            <a:spAutoFit/>
          </a:bodyPr>
          <a:lstStyle/>
          <a:p>
            <a:r>
              <a:rPr lang="ru-RU" u="sng" dirty="0">
                <a:solidFill>
                  <a:srgbClr val="00B050"/>
                </a:solidFill>
                <a:latin typeface="Arial" panose="020B0604020202020204" pitchFamily="34" charset="0"/>
                <a:cs typeface="Arial" panose="020B0604020202020204" pitchFamily="34" charset="0"/>
              </a:rPr>
              <a:t> Лазерная установка </a:t>
            </a:r>
            <a:r>
              <a:rPr lang="en-US" b="1" u="sng" dirty="0">
                <a:solidFill>
                  <a:srgbClr val="FF0000"/>
                </a:solidFill>
                <a:latin typeface="Arial" panose="020B0604020202020204" pitchFamily="34" charset="0"/>
                <a:cs typeface="Arial" panose="020B0604020202020204" pitchFamily="34" charset="0"/>
              </a:rPr>
              <a:t>PHELIX (GSI</a:t>
            </a:r>
            <a:r>
              <a:rPr lang="ru-RU" b="1" u="sng" dirty="0">
                <a:solidFill>
                  <a:srgbClr val="FF0000"/>
                </a:solidFill>
                <a:latin typeface="Arial" panose="020B0604020202020204" pitchFamily="34" charset="0"/>
                <a:cs typeface="Arial" panose="020B0604020202020204" pitchFamily="34" charset="0"/>
              </a:rPr>
              <a:t> ,Германия</a:t>
            </a:r>
            <a:r>
              <a:rPr lang="en-US" b="1" u="sng" dirty="0">
                <a:solidFill>
                  <a:srgbClr val="FF0000"/>
                </a:solidFill>
                <a:latin typeface="Arial" panose="020B0604020202020204" pitchFamily="34" charset="0"/>
                <a:cs typeface="Arial" panose="020B0604020202020204" pitchFamily="34" charset="0"/>
              </a:rPr>
              <a:t>)</a:t>
            </a:r>
            <a:r>
              <a:rPr lang="en-US" b="1" u="sng" dirty="0">
                <a:solidFill>
                  <a:srgbClr val="00B050"/>
                </a:solidFill>
                <a:latin typeface="Arial" panose="020B0604020202020204" pitchFamily="34" charset="0"/>
                <a:cs typeface="Arial" panose="020B0604020202020204" pitchFamily="34" charset="0"/>
              </a:rPr>
              <a:t> </a:t>
            </a:r>
            <a:r>
              <a:rPr lang="en-US" u="sng" dirty="0">
                <a:solidFill>
                  <a:srgbClr val="00B050"/>
                </a:solidFill>
                <a:latin typeface="Arial" panose="020B0604020202020204" pitchFamily="34" charset="0"/>
                <a:cs typeface="Arial" panose="020B0604020202020204" pitchFamily="34" charset="0"/>
              </a:rPr>
              <a:t>: </a:t>
            </a:r>
          </a:p>
          <a:p>
            <a:pPr marL="285750" indent="-285750">
              <a:buFontTx/>
              <a:buChar char="-"/>
            </a:pP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1</a:t>
            </a:r>
            <a:r>
              <a:rPr lang="en-US" b="1" dirty="0">
                <a:solidFill>
                  <a:srgbClr val="FF0000"/>
                </a:solidFill>
                <a:latin typeface="Arial" panose="020B0604020202020204" pitchFamily="34" charset="0"/>
                <a:cs typeface="Arial" panose="020B0604020202020204" pitchFamily="34" charset="0"/>
              </a:rPr>
              <a:t>00 </a:t>
            </a:r>
            <a:r>
              <a:rPr lang="ru-RU" b="1" dirty="0">
                <a:solidFill>
                  <a:srgbClr val="FF0000"/>
                </a:solidFill>
                <a:latin typeface="Arial" panose="020B0604020202020204" pitchFamily="34" charset="0"/>
                <a:cs typeface="Arial" panose="020B0604020202020204" pitchFamily="34" charset="0"/>
              </a:rPr>
              <a:t>Дж</a:t>
            </a:r>
            <a:r>
              <a:rPr lang="en-US" b="1" dirty="0">
                <a:solidFill>
                  <a:srgbClr val="FF0000"/>
                </a:solidFill>
                <a:latin typeface="Arial" panose="020B0604020202020204" pitchFamily="34" charset="0"/>
                <a:cs typeface="Arial" panose="020B0604020202020204" pitchFamily="34" charset="0"/>
              </a:rPr>
              <a:t> </a:t>
            </a:r>
            <a:r>
              <a:rPr lang="ru-RU" dirty="0">
                <a:solidFill>
                  <a:srgbClr val="00B050"/>
                </a:solidFill>
                <a:latin typeface="Arial" panose="020B0604020202020204" pitchFamily="34" charset="0"/>
                <a:cs typeface="Arial" panose="020B0604020202020204" pitchFamily="34" charset="0"/>
              </a:rPr>
              <a:t>на мишени</a:t>
            </a:r>
            <a:r>
              <a:rPr lang="en-US" dirty="0">
                <a:solidFill>
                  <a:srgbClr val="00B050"/>
                </a:solidFill>
                <a:latin typeface="Arial" panose="020B0604020202020204" pitchFamily="34" charset="0"/>
                <a:cs typeface="Arial" panose="020B0604020202020204" pitchFamily="34" charset="0"/>
              </a:rPr>
              <a:t>, </a:t>
            </a:r>
            <a:r>
              <a:rPr lang="ru-RU" dirty="0">
                <a:solidFill>
                  <a:srgbClr val="00B050"/>
                </a:solidFill>
                <a:latin typeface="Arial" panose="020B0604020202020204" pitchFamily="34" charset="0"/>
                <a:cs typeface="Arial" panose="020B0604020202020204" pitchFamily="34" charset="0"/>
              </a:rPr>
              <a:t>длительность импульса</a:t>
            </a:r>
            <a:r>
              <a:rPr lang="en-US" dirty="0">
                <a:solidFill>
                  <a:srgbClr val="00B05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500</a:t>
            </a:r>
            <a:r>
              <a:rPr lang="en-US"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фс</a:t>
            </a:r>
            <a:endParaRPr lang="ru-RU" b="1" dirty="0">
              <a:solidFill>
                <a:srgbClr val="FF0000"/>
              </a:solidFill>
              <a:latin typeface="Arial" panose="020B0604020202020204" pitchFamily="34" charset="0"/>
              <a:cs typeface="Arial" panose="020B0604020202020204" pitchFamily="34" charset="0"/>
            </a:endParaRPr>
          </a:p>
          <a:p>
            <a:pPr marL="285750" indent="-285750">
              <a:buFontTx/>
              <a:buChar char="-"/>
            </a:pPr>
            <a:r>
              <a:rPr lang="ru-RU" dirty="0">
                <a:solidFill>
                  <a:srgbClr val="00B050"/>
                </a:solidFill>
                <a:latin typeface="Arial" panose="020B0604020202020204" pitchFamily="34" charset="0"/>
                <a:cs typeface="Arial" panose="020B0604020202020204" pitchFamily="34" charset="0"/>
              </a:rPr>
              <a:t>Фокусировка при помощи </a:t>
            </a:r>
            <a:r>
              <a:rPr lang="ru-RU" dirty="0" err="1">
                <a:solidFill>
                  <a:srgbClr val="00B050"/>
                </a:solidFill>
                <a:latin typeface="Arial" panose="020B0604020202020204" pitchFamily="34" charset="0"/>
                <a:cs typeface="Arial" panose="020B0604020202020204" pitchFamily="34" charset="0"/>
              </a:rPr>
              <a:t>внеосевого</a:t>
            </a:r>
            <a:r>
              <a:rPr lang="ru-RU" dirty="0">
                <a:solidFill>
                  <a:srgbClr val="00B050"/>
                </a:solidFill>
                <a:latin typeface="Arial" panose="020B0604020202020204" pitchFamily="34" charset="0"/>
                <a:cs typeface="Arial" panose="020B0604020202020204" pitchFamily="34" charset="0"/>
              </a:rPr>
              <a:t> параболического</a:t>
            </a:r>
            <a:r>
              <a:rPr lang="en-US" dirty="0">
                <a:solidFill>
                  <a:srgbClr val="00B050"/>
                </a:solidFill>
                <a:latin typeface="Arial" panose="020B0604020202020204" pitchFamily="34" charset="0"/>
                <a:cs typeface="Arial" panose="020B0604020202020204" pitchFamily="34" charset="0"/>
              </a:rPr>
              <a:t> </a:t>
            </a:r>
            <a:r>
              <a:rPr lang="ru-RU" dirty="0">
                <a:solidFill>
                  <a:srgbClr val="00B050"/>
                </a:solidFill>
                <a:latin typeface="Arial" panose="020B0604020202020204" pitchFamily="34" charset="0"/>
                <a:cs typeface="Arial" panose="020B0604020202020204" pitchFamily="34" charset="0"/>
              </a:rPr>
              <a:t>зеркала</a:t>
            </a:r>
            <a:r>
              <a:rPr lang="en-US" dirty="0">
                <a:solidFill>
                  <a:srgbClr val="00B050"/>
                </a:solidFill>
                <a:latin typeface="Arial" panose="020B0604020202020204" pitchFamily="34" charset="0"/>
                <a:cs typeface="Arial" panose="020B0604020202020204" pitchFamily="34" charset="0"/>
              </a:rPr>
              <a:t> </a:t>
            </a:r>
            <a:r>
              <a:rPr lang="ru-RU" dirty="0">
                <a:solidFill>
                  <a:srgbClr val="00B050"/>
                </a:solidFill>
                <a:latin typeface="Arial" panose="020B0604020202020204" pitchFamily="34" charset="0"/>
                <a:cs typeface="Arial" panose="020B0604020202020204" pitchFamily="34" charset="0"/>
              </a:rPr>
              <a:t>в пятно </a:t>
            </a:r>
            <a:r>
              <a:rPr lang="en-US" b="1" dirty="0">
                <a:solidFill>
                  <a:srgbClr val="FF0000"/>
                </a:solidFill>
                <a:latin typeface="Arial" panose="020B0604020202020204" pitchFamily="34" charset="0"/>
                <a:cs typeface="Arial" panose="020B0604020202020204" pitchFamily="34" charset="0"/>
              </a:rPr>
              <a:t>Ø ~5</a:t>
            </a:r>
            <a:r>
              <a:rPr lang="ru-RU" b="1" dirty="0">
                <a:solidFill>
                  <a:srgbClr val="FF0000"/>
                </a:solidFill>
                <a:latin typeface="Arial" panose="020B0604020202020204" pitchFamily="34" charset="0"/>
                <a:cs typeface="Arial" panose="020B0604020202020204" pitchFamily="34" charset="0"/>
              </a:rPr>
              <a:t> </a:t>
            </a:r>
            <a:r>
              <a:rPr lang="el-GR" b="1" dirty="0">
                <a:solidFill>
                  <a:srgbClr val="FF0000"/>
                </a:solidFill>
                <a:latin typeface="Arial" panose="020B0604020202020204" pitchFamily="34" charset="0"/>
                <a:cs typeface="Arial" panose="020B0604020202020204" pitchFamily="34" charset="0"/>
              </a:rPr>
              <a:t>μ</a:t>
            </a:r>
            <a:r>
              <a:rPr lang="ru-RU" b="1" dirty="0">
                <a:solidFill>
                  <a:srgbClr val="FF0000"/>
                </a:solidFill>
                <a:latin typeface="Arial" panose="020B0604020202020204" pitchFamily="34" charset="0"/>
                <a:cs typeface="Arial" panose="020B0604020202020204" pitchFamily="34" charset="0"/>
              </a:rPr>
              <a:t>м</a:t>
            </a:r>
            <a:r>
              <a:rPr lang="en-US" b="1" dirty="0">
                <a:solidFill>
                  <a:srgbClr val="FF0000"/>
                </a:solidFill>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y</a:t>
            </a:r>
            <a:r>
              <a:rPr lang="ru-RU" dirty="0">
                <a:solidFill>
                  <a:srgbClr val="00B050"/>
                </a:solidFill>
                <a:latin typeface="Arial" panose="020B0604020202020204" pitchFamily="34" charset="0"/>
                <a:cs typeface="Arial" panose="020B0604020202020204" pitchFamily="34" charset="0"/>
              </a:rPr>
              <a:t>а </a:t>
            </a:r>
            <a:r>
              <a:rPr lang="ru-RU" b="1" dirty="0">
                <a:solidFill>
                  <a:srgbClr val="FF0000"/>
                </a:solidFill>
                <a:latin typeface="Arial" panose="020B0604020202020204" pitchFamily="34" charset="0"/>
                <a:cs typeface="Arial" panose="020B0604020202020204" pitchFamily="34" charset="0"/>
              </a:rPr>
              <a:t>полированный</a:t>
            </a:r>
            <a:r>
              <a:rPr lang="ru-RU" dirty="0">
                <a:solidFill>
                  <a:srgbClr val="00B050"/>
                </a:solidFill>
                <a:latin typeface="Arial" panose="020B0604020202020204" pitchFamily="34" charset="0"/>
                <a:cs typeface="Arial" panose="020B0604020202020204" pitchFamily="34" charset="0"/>
              </a:rPr>
              <a:t> конец проволочки</a:t>
            </a:r>
          </a:p>
          <a:p>
            <a:pPr marL="285750" indent="-285750">
              <a:buFontTx/>
              <a:buChar char="-"/>
            </a:pPr>
            <a:r>
              <a:rPr lang="ru-RU" dirty="0">
                <a:solidFill>
                  <a:srgbClr val="00B050"/>
                </a:solidFill>
                <a:latin typeface="Arial" panose="020B0604020202020204" pitchFamily="34" charset="0"/>
                <a:cs typeface="Arial" panose="020B0604020202020204" pitchFamily="34" charset="0"/>
              </a:rPr>
              <a:t>Высокий</a:t>
            </a:r>
            <a:r>
              <a:rPr lang="en-US" dirty="0">
                <a:solidFill>
                  <a:srgbClr val="00B05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контраст</a:t>
            </a:r>
            <a:r>
              <a:rPr lang="en-US" dirty="0">
                <a:solidFill>
                  <a:srgbClr val="00B050"/>
                </a:solidFill>
                <a:latin typeface="Arial" panose="020B0604020202020204" pitchFamily="34" charset="0"/>
                <a:cs typeface="Arial" panose="020B0604020202020204" pitchFamily="34" charset="0"/>
              </a:rPr>
              <a:t> </a:t>
            </a:r>
            <a:r>
              <a:rPr lang="ru-RU" dirty="0">
                <a:solidFill>
                  <a:srgbClr val="00B050"/>
                </a:solidFill>
                <a:latin typeface="Arial" panose="020B0604020202020204" pitchFamily="34" charset="0"/>
                <a:cs typeface="Arial" panose="020B0604020202020204" pitchFamily="34" charset="0"/>
              </a:rPr>
              <a:t>лазерного импульса </a:t>
            </a:r>
            <a:r>
              <a:rPr lang="en-US" b="1" dirty="0">
                <a:solidFill>
                  <a:srgbClr val="FF0000"/>
                </a:solidFill>
                <a:latin typeface="Arial" panose="020B0604020202020204" pitchFamily="34" charset="0"/>
                <a:cs typeface="Arial" panose="020B0604020202020204" pitchFamily="34" charset="0"/>
              </a:rPr>
              <a:t>1</a:t>
            </a:r>
            <a:r>
              <a:rPr lang="ru-RU" b="1" dirty="0">
                <a:solidFill>
                  <a:srgbClr val="FF0000"/>
                </a:solidFill>
                <a:latin typeface="Arial" panose="020B0604020202020204" pitchFamily="34" charset="0"/>
                <a:cs typeface="Arial" panose="020B0604020202020204" pitchFamily="34" charset="0"/>
              </a:rPr>
              <a:t>0</a:t>
            </a:r>
            <a:r>
              <a:rPr lang="en-US" b="1" baseline="30000" dirty="0">
                <a:solidFill>
                  <a:srgbClr val="FF0000"/>
                </a:solidFill>
                <a:latin typeface="Arial" panose="020B0604020202020204" pitchFamily="34" charset="0"/>
                <a:cs typeface="Arial" panose="020B0604020202020204" pitchFamily="34" charset="0"/>
              </a:rPr>
              <a:t>6</a:t>
            </a:r>
            <a:r>
              <a:rPr lang="en-US" b="1" dirty="0">
                <a:solidFill>
                  <a:srgbClr val="FF0000"/>
                </a:solidFill>
                <a:latin typeface="Arial" panose="020B0604020202020204" pitchFamily="34" charset="0"/>
                <a:cs typeface="Arial" panose="020B0604020202020204" pitchFamily="34" charset="0"/>
              </a:rPr>
              <a:t>-1</a:t>
            </a:r>
            <a:r>
              <a:rPr lang="ru-RU" b="1" dirty="0">
                <a:solidFill>
                  <a:srgbClr val="FF0000"/>
                </a:solidFill>
                <a:latin typeface="Arial" panose="020B0604020202020204" pitchFamily="34" charset="0"/>
                <a:cs typeface="Arial" panose="020B0604020202020204" pitchFamily="34" charset="0"/>
              </a:rPr>
              <a:t>0</a:t>
            </a:r>
            <a:r>
              <a:rPr lang="en-US" b="1" baseline="30000" dirty="0">
                <a:solidFill>
                  <a:srgbClr val="FF0000"/>
                </a:solidFill>
                <a:latin typeface="Arial" panose="020B0604020202020204" pitchFamily="34" charset="0"/>
                <a:cs typeface="Arial" panose="020B0604020202020204" pitchFamily="34" charset="0"/>
              </a:rPr>
              <a:t>10</a:t>
            </a:r>
            <a:endParaRPr lang="ru-RU" b="1" dirty="0">
              <a:solidFill>
                <a:srgbClr val="00B050"/>
              </a:solidFill>
              <a:latin typeface="Arial" panose="020B0604020202020204" pitchFamily="34" charset="0"/>
              <a:cs typeface="Arial" panose="020B0604020202020204" pitchFamily="34" charset="0"/>
            </a:endParaRPr>
          </a:p>
        </p:txBody>
      </p:sp>
      <p:pic>
        <p:nvPicPr>
          <p:cNvPr id="14347" name="Picture 11" descr="DSC_7754"/>
          <p:cNvPicPr>
            <a:picLocks noChangeAspect="1" noChangeArrowheads="1"/>
          </p:cNvPicPr>
          <p:nvPr/>
        </p:nvPicPr>
        <p:blipFill>
          <a:blip r:embed="rId3" cstate="print">
            <a:lum bright="18000" contrast="18000"/>
          </a:blip>
          <a:srcRect/>
          <a:stretch>
            <a:fillRect/>
          </a:stretch>
        </p:blipFill>
        <p:spPr bwMode="auto">
          <a:xfrm>
            <a:off x="7023771" y="4381500"/>
            <a:ext cx="3565525" cy="2371725"/>
          </a:xfrm>
          <a:prstGeom prst="rect">
            <a:avLst/>
          </a:prstGeom>
          <a:noFill/>
          <a:ln w="9525">
            <a:noFill/>
            <a:miter lim="800000"/>
            <a:headEnd/>
            <a:tailEnd/>
          </a:ln>
        </p:spPr>
      </p:pic>
      <p:pic>
        <p:nvPicPr>
          <p:cNvPr id="14348" name="Picture 12" descr="exp-setup"/>
          <p:cNvPicPr>
            <a:picLocks noChangeAspect="1" noChangeArrowheads="1"/>
          </p:cNvPicPr>
          <p:nvPr/>
        </p:nvPicPr>
        <p:blipFill>
          <a:blip r:embed="rId4" cstate="print"/>
          <a:srcRect/>
          <a:stretch>
            <a:fillRect/>
          </a:stretch>
        </p:blipFill>
        <p:spPr bwMode="auto">
          <a:xfrm>
            <a:off x="7583488" y="836614"/>
            <a:ext cx="2252662" cy="3455987"/>
          </a:xfrm>
          <a:prstGeom prst="rect">
            <a:avLst/>
          </a:prstGeom>
          <a:noFill/>
          <a:ln w="9525">
            <a:noFill/>
            <a:miter lim="800000"/>
            <a:headEnd/>
            <a:tailEnd/>
          </a:ln>
        </p:spPr>
      </p:pic>
      <p:grpSp>
        <p:nvGrpSpPr>
          <p:cNvPr id="12294" name="Group 15"/>
          <p:cNvGrpSpPr>
            <a:grpSpLocks/>
          </p:cNvGrpSpPr>
          <p:nvPr/>
        </p:nvGrpSpPr>
        <p:grpSpPr bwMode="auto">
          <a:xfrm>
            <a:off x="406806" y="1035112"/>
            <a:ext cx="4350155" cy="3875129"/>
            <a:chOff x="2562" y="754"/>
            <a:chExt cx="2903" cy="2586"/>
          </a:xfrm>
        </p:grpSpPr>
        <p:sp>
          <p:nvSpPr>
            <p:cNvPr id="12297" name="Rectangle 14"/>
            <p:cNvSpPr>
              <a:spLocks noChangeArrowheads="1"/>
            </p:cNvSpPr>
            <p:nvPr/>
          </p:nvSpPr>
          <p:spPr bwMode="auto">
            <a:xfrm>
              <a:off x="2562" y="754"/>
              <a:ext cx="2903" cy="2586"/>
            </a:xfrm>
            <a:prstGeom prst="rect">
              <a:avLst/>
            </a:prstGeom>
            <a:noFill/>
            <a:ln w="12700">
              <a:solidFill>
                <a:schemeClr val="tx1"/>
              </a:solidFill>
              <a:prstDash val="dash"/>
              <a:miter lim="800000"/>
              <a:headEnd/>
              <a:tailEnd/>
            </a:ln>
          </p:spPr>
          <p:txBody>
            <a:bodyPr wrap="none" anchor="ctr"/>
            <a:lstStyle/>
            <a:p>
              <a:endParaRPr lang="en-US"/>
            </a:p>
          </p:txBody>
        </p:sp>
        <p:pic>
          <p:nvPicPr>
            <p:cNvPr id="12298" name="Picture 13" descr="wire-target"/>
            <p:cNvPicPr>
              <a:picLocks noChangeAspect="1" noChangeArrowheads="1"/>
            </p:cNvPicPr>
            <p:nvPr/>
          </p:nvPicPr>
          <p:blipFill>
            <a:blip r:embed="rId5" cstate="print"/>
            <a:srcRect/>
            <a:stretch>
              <a:fillRect/>
            </a:stretch>
          </p:blipFill>
          <p:spPr bwMode="auto">
            <a:xfrm>
              <a:off x="2653" y="845"/>
              <a:ext cx="2707" cy="2397"/>
            </a:xfrm>
            <a:prstGeom prst="rect">
              <a:avLst/>
            </a:prstGeom>
            <a:noFill/>
            <a:ln w="9525">
              <a:noFill/>
              <a:miter lim="800000"/>
              <a:headEnd/>
              <a:tailEnd/>
            </a:ln>
          </p:spPr>
        </p:pic>
      </p:grpSp>
      <p:pic>
        <p:nvPicPr>
          <p:cNvPr id="14352" name="Grafik 4"/>
          <p:cNvPicPr>
            <a:picLocks noChangeAspect="1" noChangeArrowheads="1"/>
          </p:cNvPicPr>
          <p:nvPr/>
        </p:nvPicPr>
        <p:blipFill>
          <a:blip r:embed="rId6" cstate="print"/>
          <a:srcRect/>
          <a:stretch>
            <a:fillRect/>
          </a:stretch>
        </p:blipFill>
        <p:spPr bwMode="auto">
          <a:xfrm>
            <a:off x="7023771" y="1660743"/>
            <a:ext cx="3494088" cy="2371725"/>
          </a:xfrm>
          <a:prstGeom prst="rect">
            <a:avLst/>
          </a:prstGeom>
          <a:noFill/>
          <a:ln w="9525">
            <a:noFill/>
            <a:miter lim="800000"/>
            <a:headEnd/>
            <a:tailEnd/>
          </a:ln>
        </p:spPr>
      </p:pic>
      <p:sp>
        <p:nvSpPr>
          <p:cNvPr id="14353" name="Text Box 17"/>
          <p:cNvSpPr txBox="1">
            <a:spLocks noChangeArrowheads="1"/>
          </p:cNvSpPr>
          <p:nvPr/>
        </p:nvSpPr>
        <p:spPr bwMode="auto">
          <a:xfrm>
            <a:off x="5892800" y="925513"/>
            <a:ext cx="5756030" cy="646331"/>
          </a:xfrm>
          <a:prstGeom prst="rect">
            <a:avLst/>
          </a:prstGeom>
          <a:noFill/>
          <a:ln w="9525">
            <a:noFill/>
            <a:miter lim="800000"/>
            <a:headEnd/>
            <a:tailEnd/>
          </a:ln>
        </p:spPr>
        <p:txBody>
          <a:bodyPr wrap="square">
            <a:spAutoFit/>
          </a:bodyPr>
          <a:lstStyle/>
          <a:p>
            <a:pPr algn="ctr"/>
            <a:r>
              <a:rPr lang="ru-RU" dirty="0">
                <a:latin typeface="Arial" panose="020B0604020202020204" pitchFamily="34" charset="0"/>
                <a:cs typeface="Arial" panose="020B0604020202020204" pitchFamily="34" charset="0"/>
              </a:rPr>
              <a:t>Полированный конец проволочки из </a:t>
            </a:r>
            <a:r>
              <a:rPr lang="en-US" dirty="0" err="1">
                <a:latin typeface="Arial" panose="020B0604020202020204" pitchFamily="34" charset="0"/>
                <a:cs typeface="Arial" panose="020B0604020202020204" pitchFamily="34" charset="0"/>
              </a:rPr>
              <a:t>Ti</a:t>
            </a:r>
            <a:endParaRPr lang="ru-RU" dirty="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диаметром </a:t>
            </a:r>
            <a:r>
              <a:rPr lang="en-US" dirty="0">
                <a:latin typeface="Arial" panose="020B0604020202020204" pitchFamily="34" charset="0"/>
                <a:cs typeface="Arial" panose="020B0604020202020204" pitchFamily="34" charset="0"/>
              </a:rPr>
              <a:t>50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m</a:t>
            </a:r>
            <a:endParaRPr lang="ru-RU" dirty="0">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F1F115BB-9153-4E4F-9C4C-5E1B722B30CB}"/>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Один из способов реализации. </a:t>
            </a:r>
          </a:p>
          <a:p>
            <a:pPr algn="ctr"/>
            <a:r>
              <a:rPr lang="ru-RU" sz="2800" b="1" dirty="0">
                <a:solidFill>
                  <a:srgbClr val="000000"/>
                </a:solidFill>
                <a:latin typeface="Arial" panose="020B0604020202020204" pitchFamily="34" charset="0"/>
                <a:cs typeface="Arial" panose="020B0604020202020204" pitchFamily="34" charset="0"/>
              </a:rPr>
              <a:t>Мишень в виде отдельно стоящей тонкой проволочки.</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B327B60D-2D37-4D10-A7B8-159240E2D997}"/>
              </a:ext>
            </a:extLst>
          </p:cNvPr>
          <p:cNvSpPr>
            <a:spLocks noGrp="1"/>
          </p:cNvSpPr>
          <p:nvPr>
            <p:ph type="sldNum" sz="quarter" idx="12"/>
          </p:nvPr>
        </p:nvSpPr>
        <p:spPr/>
        <p:txBody>
          <a:bodyPr/>
          <a:lstStyle/>
          <a:p>
            <a:fld id="{BB511590-5F22-407D-B11A-C88EF41F368D}" type="slidenum">
              <a:rPr lang="ru-RU" smtClean="0"/>
              <a:t>11</a:t>
            </a:fld>
            <a:endParaRPr lang="ru-RU"/>
          </a:p>
        </p:txBody>
      </p:sp>
    </p:spTree>
    <p:extLst>
      <p:ext uri="{BB962C8B-B14F-4D97-AF65-F5344CB8AC3E}">
        <p14:creationId xmlns:p14="http://schemas.microsoft.com/office/powerpoint/2010/main" val="30842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linds(horizontal)">
                                      <p:cBhvr>
                                        <p:cTn id="7" dur="500"/>
                                        <p:tgtEl>
                                          <p:spTgt spid="14346"/>
                                        </p:tgtEl>
                                      </p:cBhvr>
                                    </p:animEffect>
                                  </p:childTnLst>
                                </p:cTn>
                              </p:par>
                              <p:par>
                                <p:cTn id="8" presetID="3" presetClass="entr" presetSubtype="10" fill="hold" nodeType="withEffect">
                                  <p:stCondLst>
                                    <p:cond delay="0"/>
                                  </p:stCondLst>
                                  <p:childTnLst>
                                    <p:set>
                                      <p:cBhvr>
                                        <p:cTn id="9" dur="1" fill="hold">
                                          <p:stCondLst>
                                            <p:cond delay="0"/>
                                          </p:stCondLst>
                                        </p:cTn>
                                        <p:tgtEl>
                                          <p:spTgt spid="14347"/>
                                        </p:tgtEl>
                                        <p:attrNameLst>
                                          <p:attrName>style.visibility</p:attrName>
                                        </p:attrNameLst>
                                      </p:cBhvr>
                                      <p:to>
                                        <p:strVal val="visible"/>
                                      </p:to>
                                    </p:set>
                                    <p:animEffect transition="in" filter="blinds(horizontal)">
                                      <p:cBhvr>
                                        <p:cTn id="10" dur="500"/>
                                        <p:tgtEl>
                                          <p:spTgt spid="14347"/>
                                        </p:tgtEl>
                                      </p:cBhvr>
                                    </p:animEffect>
                                  </p:childTnLst>
                                </p:cTn>
                              </p:par>
                              <p:par>
                                <p:cTn id="11" presetID="3" presetClass="entr" presetSubtype="10" fill="hold" nodeType="withEffect">
                                  <p:stCondLst>
                                    <p:cond delay="0"/>
                                  </p:stCondLst>
                                  <p:childTnLst>
                                    <p:set>
                                      <p:cBhvr>
                                        <p:cTn id="12" dur="1" fill="hold">
                                          <p:stCondLst>
                                            <p:cond delay="0"/>
                                          </p:stCondLst>
                                        </p:cTn>
                                        <p:tgtEl>
                                          <p:spTgt spid="14348"/>
                                        </p:tgtEl>
                                        <p:attrNameLst>
                                          <p:attrName>style.visibility</p:attrName>
                                        </p:attrNameLst>
                                      </p:cBhvr>
                                      <p:to>
                                        <p:strVal val="visible"/>
                                      </p:to>
                                    </p:set>
                                    <p:animEffect transition="in" filter="blinds(horizontal)">
                                      <p:cBhvr>
                                        <p:cTn id="13" dur="500"/>
                                        <p:tgtEl>
                                          <p:spTgt spid="14348"/>
                                        </p:tgtEl>
                                      </p:cBhvr>
                                    </p:animEffect>
                                  </p:childTnLst>
                                </p:cTn>
                              </p:par>
                              <p:par>
                                <p:cTn id="14" presetID="3" presetClass="exit" presetSubtype="10" fill="hold" grpId="0" nodeType="withEffect">
                                  <p:stCondLst>
                                    <p:cond delay="0"/>
                                  </p:stCondLst>
                                  <p:childTnLst>
                                    <p:animEffect transition="out" filter="blinds(horizontal)">
                                      <p:cBhvr>
                                        <p:cTn id="15" dur="500"/>
                                        <p:tgtEl>
                                          <p:spTgt spid="14353"/>
                                        </p:tgtEl>
                                      </p:cBhvr>
                                    </p:animEffect>
                                    <p:set>
                                      <p:cBhvr>
                                        <p:cTn id="16" dur="1" fill="hold">
                                          <p:stCondLst>
                                            <p:cond delay="499"/>
                                          </p:stCondLst>
                                        </p:cTn>
                                        <p:tgtEl>
                                          <p:spTgt spid="14353"/>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4352"/>
                                        </p:tgtEl>
                                      </p:cBhvr>
                                    </p:animEffect>
                                    <p:set>
                                      <p:cBhvr>
                                        <p:cTn id="19" dur="1" fill="hold">
                                          <p:stCondLst>
                                            <p:cond delay="499"/>
                                          </p:stCondLst>
                                        </p:cTn>
                                        <p:tgtEl>
                                          <p:spTgt spid="143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6"/>
          <p:cNvSpPr>
            <a:spLocks noChangeShapeType="1"/>
          </p:cNvSpPr>
          <p:nvPr/>
        </p:nvSpPr>
        <p:spPr bwMode="auto">
          <a:xfrm>
            <a:off x="9312275" y="3287713"/>
            <a:ext cx="0" cy="469900"/>
          </a:xfrm>
          <a:prstGeom prst="line">
            <a:avLst/>
          </a:prstGeom>
          <a:noFill/>
          <a:ln w="28575">
            <a:solidFill>
              <a:schemeClr val="tx1"/>
            </a:solidFill>
            <a:round/>
            <a:headEnd/>
            <a:tailEnd type="triangle" w="lg" len="lg"/>
          </a:ln>
        </p:spPr>
        <p:txBody>
          <a:bodyPr/>
          <a:lstStyle/>
          <a:p>
            <a:endParaRPr lang="en-US"/>
          </a:p>
        </p:txBody>
      </p:sp>
      <p:sp>
        <p:nvSpPr>
          <p:cNvPr id="13315" name="Text Box 7"/>
          <p:cNvSpPr txBox="1">
            <a:spLocks noChangeArrowheads="1"/>
          </p:cNvSpPr>
          <p:nvPr/>
        </p:nvSpPr>
        <p:spPr bwMode="auto">
          <a:xfrm>
            <a:off x="9345613" y="3489325"/>
            <a:ext cx="295274" cy="400110"/>
          </a:xfrm>
          <a:prstGeom prst="rect">
            <a:avLst/>
          </a:prstGeom>
          <a:noFill/>
          <a:ln w="9525">
            <a:noFill/>
            <a:miter lim="800000"/>
            <a:headEnd/>
            <a:tailEnd/>
          </a:ln>
        </p:spPr>
        <p:txBody>
          <a:bodyPr wrap="none">
            <a:spAutoFit/>
          </a:bodyPr>
          <a:lstStyle/>
          <a:p>
            <a:r>
              <a:rPr lang="en-US" sz="2000"/>
              <a:t>x</a:t>
            </a:r>
            <a:endParaRPr lang="ru-RU" sz="2000"/>
          </a:p>
        </p:txBody>
      </p:sp>
      <p:sp>
        <p:nvSpPr>
          <p:cNvPr id="13316" name="Text Box 8"/>
          <p:cNvSpPr txBox="1">
            <a:spLocks noChangeArrowheads="1"/>
          </p:cNvSpPr>
          <p:nvPr/>
        </p:nvSpPr>
        <p:spPr bwMode="auto">
          <a:xfrm>
            <a:off x="7583489" y="2725738"/>
            <a:ext cx="676211" cy="369332"/>
          </a:xfrm>
          <a:prstGeom prst="rect">
            <a:avLst/>
          </a:prstGeom>
          <a:noFill/>
          <a:ln w="9525">
            <a:noFill/>
            <a:miter lim="800000"/>
            <a:headEnd/>
            <a:tailEnd/>
          </a:ln>
        </p:spPr>
        <p:txBody>
          <a:bodyPr wrap="none">
            <a:spAutoFit/>
          </a:bodyPr>
          <a:lstStyle/>
          <a:p>
            <a:r>
              <a:rPr lang="en-US" dirty="0" err="1">
                <a:latin typeface="Arial" panose="020B0604020202020204" pitchFamily="34" charset="0"/>
                <a:cs typeface="Arial" panose="020B0604020202020204" pitchFamily="34" charset="0"/>
              </a:rPr>
              <a:t>Ti</a:t>
            </a:r>
            <a:r>
              <a:rPr lang="en-US" dirty="0">
                <a:latin typeface="Arial" panose="020B0604020202020204" pitchFamily="34" charset="0"/>
                <a:cs typeface="Arial" panose="020B0604020202020204" pitchFamily="34" charset="0"/>
              </a:rPr>
              <a:t> K</a:t>
            </a:r>
            <a:r>
              <a:rPr lang="el-GR" baseline="-25000" dirty="0">
                <a:latin typeface="Arial" panose="020B0604020202020204" pitchFamily="34" charset="0"/>
                <a:cs typeface="Arial" panose="020B0604020202020204" pitchFamily="34" charset="0"/>
              </a:rPr>
              <a:t>α</a:t>
            </a:r>
            <a:endParaRPr lang="ru-RU" dirty="0">
              <a:latin typeface="Arial" panose="020B0604020202020204" pitchFamily="34" charset="0"/>
              <a:cs typeface="Arial" panose="020B0604020202020204" pitchFamily="34" charset="0"/>
            </a:endParaRPr>
          </a:p>
        </p:txBody>
      </p:sp>
      <p:sp>
        <p:nvSpPr>
          <p:cNvPr id="13317" name="Text Box 9"/>
          <p:cNvSpPr txBox="1">
            <a:spLocks noChangeArrowheads="1"/>
          </p:cNvSpPr>
          <p:nvPr/>
        </p:nvSpPr>
        <p:spPr bwMode="auto">
          <a:xfrm>
            <a:off x="4999850" y="2724151"/>
            <a:ext cx="817275" cy="369332"/>
          </a:xfrm>
          <a:prstGeom prst="rect">
            <a:avLst/>
          </a:prstGeom>
          <a:noFill/>
          <a:ln w="9525">
            <a:noFill/>
            <a:miter lim="800000"/>
            <a:headEnd/>
            <a:tailEnd/>
          </a:ln>
        </p:spPr>
        <p:txBody>
          <a:bodyPr wrap="none">
            <a:spAutoFit/>
          </a:bodyPr>
          <a:lstStyle/>
          <a:p>
            <a:r>
              <a:rPr lang="en-US" dirty="0" err="1">
                <a:latin typeface="Arial" panose="020B0604020202020204" pitchFamily="34" charset="0"/>
                <a:cs typeface="Arial" panose="020B0604020202020204" pitchFamily="34" charset="0"/>
              </a:rPr>
              <a:t>Ti</a:t>
            </a:r>
            <a:r>
              <a:rPr lang="en-US" dirty="0">
                <a:latin typeface="Arial" panose="020B0604020202020204" pitchFamily="34" charset="0"/>
                <a:cs typeface="Arial" panose="020B0604020202020204" pitchFamily="34" charset="0"/>
              </a:rPr>
              <a:t> He</a:t>
            </a:r>
            <a:r>
              <a:rPr lang="el-GR" baseline="-25000" dirty="0">
                <a:latin typeface="Arial" panose="020B0604020202020204" pitchFamily="34" charset="0"/>
                <a:cs typeface="Arial" panose="020B0604020202020204" pitchFamily="34" charset="0"/>
              </a:rPr>
              <a:t>α</a:t>
            </a:r>
            <a:endParaRPr lang="ru-RU" dirty="0">
              <a:latin typeface="Arial" panose="020B0604020202020204" pitchFamily="34" charset="0"/>
              <a:cs typeface="Arial" panose="020B0604020202020204" pitchFamily="34" charset="0"/>
            </a:endParaRPr>
          </a:p>
        </p:txBody>
      </p:sp>
      <p:sp>
        <p:nvSpPr>
          <p:cNvPr id="13318" name="Line 10"/>
          <p:cNvSpPr>
            <a:spLocks noChangeShapeType="1"/>
          </p:cNvSpPr>
          <p:nvPr/>
        </p:nvSpPr>
        <p:spPr bwMode="auto">
          <a:xfrm>
            <a:off x="8767763" y="3287713"/>
            <a:ext cx="819150" cy="0"/>
          </a:xfrm>
          <a:prstGeom prst="line">
            <a:avLst/>
          </a:prstGeom>
          <a:noFill/>
          <a:ln w="38100">
            <a:solidFill>
              <a:schemeClr val="tx1"/>
            </a:solidFill>
            <a:prstDash val="sysDot"/>
            <a:round/>
            <a:headEnd/>
            <a:tailEnd/>
          </a:ln>
        </p:spPr>
        <p:txBody>
          <a:bodyPr/>
          <a:lstStyle/>
          <a:p>
            <a:endParaRPr lang="en-US"/>
          </a:p>
        </p:txBody>
      </p:sp>
      <p:pic>
        <p:nvPicPr>
          <p:cNvPr id="13320" name="Picture 12" descr="wire-alone"/>
          <p:cNvPicPr>
            <a:picLocks noChangeAspect="1" noChangeArrowheads="1"/>
          </p:cNvPicPr>
          <p:nvPr/>
        </p:nvPicPr>
        <p:blipFill>
          <a:blip r:embed="rId3" cstate="print"/>
          <a:srcRect/>
          <a:stretch>
            <a:fillRect/>
          </a:stretch>
        </p:blipFill>
        <p:spPr bwMode="auto">
          <a:xfrm>
            <a:off x="9728200" y="3071813"/>
            <a:ext cx="285750" cy="1079500"/>
          </a:xfrm>
          <a:prstGeom prst="rect">
            <a:avLst/>
          </a:prstGeom>
          <a:noFill/>
          <a:ln w="9525">
            <a:noFill/>
            <a:miter lim="800000"/>
            <a:headEnd/>
            <a:tailEnd/>
          </a:ln>
        </p:spPr>
      </p:pic>
      <p:pic>
        <p:nvPicPr>
          <p:cNvPr id="13321" name="Picture 14"/>
          <p:cNvPicPr>
            <a:picLocks noChangeAspect="1" noChangeArrowheads="1"/>
          </p:cNvPicPr>
          <p:nvPr/>
        </p:nvPicPr>
        <p:blipFill>
          <a:blip r:embed="rId4" cstate="print"/>
          <a:srcRect/>
          <a:stretch>
            <a:fillRect/>
          </a:stretch>
        </p:blipFill>
        <p:spPr bwMode="auto">
          <a:xfrm>
            <a:off x="1749425" y="3086101"/>
            <a:ext cx="6985000" cy="574675"/>
          </a:xfrm>
          <a:prstGeom prst="rect">
            <a:avLst/>
          </a:prstGeom>
          <a:noFill/>
          <a:ln w="9525">
            <a:noFill/>
            <a:miter lim="800000"/>
            <a:headEnd/>
            <a:tailEnd/>
          </a:ln>
        </p:spPr>
      </p:pic>
      <p:sp>
        <p:nvSpPr>
          <p:cNvPr id="13322" name="Text Box 15"/>
          <p:cNvSpPr txBox="1">
            <a:spLocks noChangeArrowheads="1"/>
          </p:cNvSpPr>
          <p:nvPr/>
        </p:nvSpPr>
        <p:spPr bwMode="auto">
          <a:xfrm>
            <a:off x="1966913" y="2725738"/>
            <a:ext cx="1253869" cy="369332"/>
          </a:xfrm>
          <a:prstGeom prst="rect">
            <a:avLst/>
          </a:prstGeom>
          <a:noFill/>
          <a:ln w="9525">
            <a:noFill/>
            <a:miter lim="800000"/>
            <a:headEnd/>
            <a:tailEnd/>
          </a:ln>
        </p:spPr>
        <p:txBody>
          <a:bodyPr wrap="none">
            <a:spAutoFit/>
          </a:bodyPr>
          <a:lstStyle/>
          <a:p>
            <a:r>
              <a:rPr lang="en-US" dirty="0" err="1">
                <a:latin typeface="Arial" panose="020B0604020202020204" pitchFamily="34" charset="0"/>
                <a:cs typeface="Arial" panose="020B0604020202020204" pitchFamily="34" charset="0"/>
              </a:rPr>
              <a:t>Ti</a:t>
            </a:r>
            <a:r>
              <a:rPr lang="en-US" dirty="0">
                <a:latin typeface="Arial" panose="020B0604020202020204" pitchFamily="34" charset="0"/>
                <a:cs typeface="Arial" panose="020B0604020202020204" pitchFamily="34" charset="0"/>
              </a:rPr>
              <a:t> Ly</a:t>
            </a:r>
            <a:r>
              <a:rPr lang="el-GR" baseline="-25000"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sat.</a:t>
            </a:r>
            <a:endParaRPr lang="ru-RU" dirty="0">
              <a:latin typeface="Arial" panose="020B0604020202020204" pitchFamily="34" charset="0"/>
              <a:cs typeface="Arial" panose="020B0604020202020204" pitchFamily="34" charset="0"/>
            </a:endParaRPr>
          </a:p>
        </p:txBody>
      </p:sp>
      <p:pic>
        <p:nvPicPr>
          <p:cNvPr id="13323" name="Picture 17"/>
          <p:cNvPicPr>
            <a:picLocks noChangeAspect="1" noChangeArrowheads="1"/>
          </p:cNvPicPr>
          <p:nvPr/>
        </p:nvPicPr>
        <p:blipFill>
          <a:blip r:embed="rId5" cstate="print">
            <a:lum bright="-6000" contrast="42000"/>
          </a:blip>
          <a:srcRect/>
          <a:stretch>
            <a:fillRect/>
          </a:stretch>
        </p:blipFill>
        <p:spPr bwMode="auto">
          <a:xfrm>
            <a:off x="1055687" y="3885645"/>
            <a:ext cx="5040313" cy="2803525"/>
          </a:xfrm>
          <a:prstGeom prst="rect">
            <a:avLst/>
          </a:prstGeom>
          <a:noFill/>
          <a:ln w="9525">
            <a:noFill/>
            <a:miter lim="800000"/>
            <a:headEnd/>
            <a:tailEnd/>
          </a:ln>
        </p:spPr>
      </p:pic>
      <p:sp>
        <p:nvSpPr>
          <p:cNvPr id="13324" name="Line 19"/>
          <p:cNvSpPr>
            <a:spLocks noChangeShapeType="1"/>
          </p:cNvSpPr>
          <p:nvPr/>
        </p:nvSpPr>
        <p:spPr bwMode="auto">
          <a:xfrm>
            <a:off x="3373436" y="4017407"/>
            <a:ext cx="0" cy="1104900"/>
          </a:xfrm>
          <a:prstGeom prst="line">
            <a:avLst/>
          </a:prstGeom>
          <a:noFill/>
          <a:ln w="38100">
            <a:solidFill>
              <a:srgbClr val="0000CC"/>
            </a:solidFill>
            <a:prstDash val="sysDot"/>
            <a:round/>
            <a:headEnd/>
            <a:tailEnd/>
          </a:ln>
        </p:spPr>
        <p:txBody>
          <a:bodyPr/>
          <a:lstStyle/>
          <a:p>
            <a:endParaRPr lang="en-US"/>
          </a:p>
        </p:txBody>
      </p:sp>
      <p:sp>
        <p:nvSpPr>
          <p:cNvPr id="13325" name="Line 20"/>
          <p:cNvSpPr>
            <a:spLocks noChangeShapeType="1"/>
          </p:cNvSpPr>
          <p:nvPr/>
        </p:nvSpPr>
        <p:spPr bwMode="auto">
          <a:xfrm flipV="1">
            <a:off x="5664199" y="4652408"/>
            <a:ext cx="0" cy="1804987"/>
          </a:xfrm>
          <a:prstGeom prst="line">
            <a:avLst/>
          </a:prstGeom>
          <a:noFill/>
          <a:ln w="38100">
            <a:solidFill>
              <a:srgbClr val="0000CC"/>
            </a:solidFill>
            <a:prstDash val="sysDot"/>
            <a:round/>
            <a:headEnd/>
            <a:tailEnd/>
          </a:ln>
        </p:spPr>
        <p:txBody>
          <a:bodyPr/>
          <a:lstStyle/>
          <a:p>
            <a:endParaRPr lang="en-US"/>
          </a:p>
        </p:txBody>
      </p:sp>
      <p:sp>
        <p:nvSpPr>
          <p:cNvPr id="13326" name="Line 21"/>
          <p:cNvSpPr>
            <a:spLocks noChangeShapeType="1"/>
          </p:cNvSpPr>
          <p:nvPr/>
        </p:nvSpPr>
        <p:spPr bwMode="auto">
          <a:xfrm flipH="1">
            <a:off x="1449386" y="4661933"/>
            <a:ext cx="393700" cy="41275"/>
          </a:xfrm>
          <a:prstGeom prst="line">
            <a:avLst/>
          </a:prstGeom>
          <a:noFill/>
          <a:ln w="38100">
            <a:solidFill>
              <a:srgbClr val="0000CC"/>
            </a:solidFill>
            <a:round/>
            <a:headEnd/>
            <a:tailEnd/>
          </a:ln>
        </p:spPr>
        <p:txBody>
          <a:bodyPr/>
          <a:lstStyle/>
          <a:p>
            <a:endParaRPr lang="en-US"/>
          </a:p>
        </p:txBody>
      </p:sp>
      <p:sp>
        <p:nvSpPr>
          <p:cNvPr id="13327" name="Line 22"/>
          <p:cNvSpPr>
            <a:spLocks noChangeShapeType="1"/>
          </p:cNvSpPr>
          <p:nvPr/>
        </p:nvSpPr>
        <p:spPr bwMode="auto">
          <a:xfrm flipH="1">
            <a:off x="1423986" y="4690507"/>
            <a:ext cx="38100" cy="754062"/>
          </a:xfrm>
          <a:prstGeom prst="line">
            <a:avLst/>
          </a:prstGeom>
          <a:noFill/>
          <a:ln w="38100">
            <a:solidFill>
              <a:srgbClr val="0000CC"/>
            </a:solidFill>
            <a:prstDash val="sysDot"/>
            <a:round/>
            <a:headEnd/>
            <a:tailEnd/>
          </a:ln>
        </p:spPr>
        <p:txBody>
          <a:bodyPr/>
          <a:lstStyle/>
          <a:p>
            <a:endParaRPr lang="en-US"/>
          </a:p>
        </p:txBody>
      </p:sp>
      <p:sp>
        <p:nvSpPr>
          <p:cNvPr id="13328" name="Line 23"/>
          <p:cNvSpPr>
            <a:spLocks noChangeShapeType="1"/>
          </p:cNvSpPr>
          <p:nvPr/>
        </p:nvSpPr>
        <p:spPr bwMode="auto">
          <a:xfrm flipH="1">
            <a:off x="1200150" y="5457269"/>
            <a:ext cx="249237" cy="12700"/>
          </a:xfrm>
          <a:prstGeom prst="line">
            <a:avLst/>
          </a:prstGeom>
          <a:noFill/>
          <a:ln w="38100">
            <a:solidFill>
              <a:srgbClr val="0000CC"/>
            </a:solidFill>
            <a:round/>
            <a:headEnd/>
            <a:tailEnd/>
          </a:ln>
        </p:spPr>
        <p:txBody>
          <a:bodyPr/>
          <a:lstStyle/>
          <a:p>
            <a:endParaRPr lang="en-US"/>
          </a:p>
        </p:txBody>
      </p:sp>
      <p:sp>
        <p:nvSpPr>
          <p:cNvPr id="13329" name="Text Box 25"/>
          <p:cNvSpPr txBox="1">
            <a:spLocks noChangeArrowheads="1"/>
          </p:cNvSpPr>
          <p:nvPr/>
        </p:nvSpPr>
        <p:spPr bwMode="auto">
          <a:xfrm>
            <a:off x="1200150" y="4277241"/>
            <a:ext cx="1149097" cy="369332"/>
          </a:xfrm>
          <a:prstGeom prst="rect">
            <a:avLst/>
          </a:prstGeom>
          <a:noFill/>
          <a:ln w="9525">
            <a:noFill/>
            <a:miter lim="800000"/>
            <a:headEnd/>
            <a:tailEnd/>
          </a:ln>
        </p:spPr>
        <p:txBody>
          <a:bodyPr wrap="none">
            <a:spAutoFit/>
          </a:bodyPr>
          <a:lstStyle/>
          <a:p>
            <a:r>
              <a:rPr lang="en-US" dirty="0" err="1">
                <a:solidFill>
                  <a:srgbClr val="0000CC"/>
                </a:solidFill>
                <a:latin typeface="Arial" panose="020B0604020202020204" pitchFamily="34" charset="0"/>
                <a:cs typeface="Arial" panose="020B0604020202020204" pitchFamily="34" charset="0"/>
              </a:rPr>
              <a:t>Ti</a:t>
            </a:r>
            <a:r>
              <a:rPr lang="en-US" dirty="0">
                <a:solidFill>
                  <a:srgbClr val="0000CC"/>
                </a:solidFill>
                <a:latin typeface="Arial" panose="020B0604020202020204" pitchFamily="34" charset="0"/>
                <a:cs typeface="Arial" panose="020B0604020202020204" pitchFamily="34" charset="0"/>
              </a:rPr>
              <a:t> K-</a:t>
            </a:r>
            <a:r>
              <a:rPr lang="ru-RU" dirty="0">
                <a:solidFill>
                  <a:srgbClr val="0000CC"/>
                </a:solidFill>
                <a:latin typeface="Arial" panose="020B0604020202020204" pitchFamily="34" charset="0"/>
                <a:cs typeface="Arial" panose="020B0604020202020204" pitchFamily="34" charset="0"/>
              </a:rPr>
              <a:t>край</a:t>
            </a:r>
          </a:p>
        </p:txBody>
      </p:sp>
      <p:sp>
        <p:nvSpPr>
          <p:cNvPr id="13330" name="Text Box 26"/>
          <p:cNvSpPr txBox="1">
            <a:spLocks noChangeArrowheads="1"/>
          </p:cNvSpPr>
          <p:nvPr/>
        </p:nvSpPr>
        <p:spPr bwMode="auto">
          <a:xfrm>
            <a:off x="5462595" y="6402517"/>
            <a:ext cx="633405" cy="646331"/>
          </a:xfrm>
          <a:prstGeom prst="rect">
            <a:avLst/>
          </a:prstGeom>
          <a:noFill/>
          <a:ln w="9525">
            <a:noFill/>
            <a:miter lim="800000"/>
            <a:headEnd/>
            <a:tailEnd/>
          </a:ln>
        </p:spPr>
        <p:txBody>
          <a:bodyPr wrap="square">
            <a:spAutoFit/>
          </a:bodyPr>
          <a:lstStyle/>
          <a:p>
            <a:r>
              <a:rPr lang="en-US" dirty="0">
                <a:solidFill>
                  <a:srgbClr val="0000CC"/>
                </a:solidFill>
                <a:latin typeface="Arial" panose="020B0604020202020204" pitchFamily="34" charset="0"/>
                <a:cs typeface="Arial" panose="020B0604020202020204" pitchFamily="34" charset="0"/>
              </a:rPr>
              <a:t>K</a:t>
            </a:r>
            <a:r>
              <a:rPr lang="en-US" baseline="-25000" dirty="0">
                <a:solidFill>
                  <a:srgbClr val="0000CC"/>
                </a:solidFill>
                <a:latin typeface="Symbol" pitchFamily="18" charset="2"/>
              </a:rPr>
              <a:t>a</a:t>
            </a:r>
            <a:r>
              <a:rPr lang="en-US" baseline="-40000" dirty="0">
                <a:solidFill>
                  <a:srgbClr val="0000CC"/>
                </a:solidFill>
              </a:rPr>
              <a:t>1</a:t>
            </a:r>
            <a:endParaRPr lang="ru-RU" baseline="-40000" dirty="0">
              <a:solidFill>
                <a:srgbClr val="0000CC"/>
              </a:solidFill>
            </a:endParaRPr>
          </a:p>
          <a:p>
            <a:endParaRPr lang="ru-RU" dirty="0">
              <a:solidFill>
                <a:srgbClr val="0000CC"/>
              </a:solidFill>
            </a:endParaRPr>
          </a:p>
        </p:txBody>
      </p:sp>
      <p:sp>
        <p:nvSpPr>
          <p:cNvPr id="13331" name="Text Box 27"/>
          <p:cNvSpPr txBox="1">
            <a:spLocks noChangeArrowheads="1"/>
          </p:cNvSpPr>
          <p:nvPr/>
        </p:nvSpPr>
        <p:spPr bwMode="auto">
          <a:xfrm>
            <a:off x="2798896" y="3975616"/>
            <a:ext cx="569387" cy="369332"/>
          </a:xfrm>
          <a:prstGeom prst="rect">
            <a:avLst/>
          </a:prstGeom>
          <a:noFill/>
          <a:ln w="9525">
            <a:noFill/>
            <a:miter lim="800000"/>
            <a:headEnd/>
            <a:tailEnd/>
          </a:ln>
        </p:spPr>
        <p:txBody>
          <a:bodyPr wrap="none">
            <a:spAutoFit/>
          </a:bodyPr>
          <a:lstStyle/>
          <a:p>
            <a:r>
              <a:rPr lang="en-US" dirty="0">
                <a:solidFill>
                  <a:srgbClr val="0000CC"/>
                </a:solidFill>
                <a:latin typeface="Arial" panose="020B0604020202020204" pitchFamily="34" charset="0"/>
                <a:cs typeface="Arial" panose="020B0604020202020204" pitchFamily="34" charset="0"/>
              </a:rPr>
              <a:t>He</a:t>
            </a:r>
            <a:r>
              <a:rPr lang="el-GR" baseline="-25000" dirty="0">
                <a:solidFill>
                  <a:srgbClr val="0000CC"/>
                </a:solidFill>
                <a:latin typeface="Arial" panose="020B0604020202020204" pitchFamily="34" charset="0"/>
                <a:cs typeface="Arial" panose="020B0604020202020204" pitchFamily="34" charset="0"/>
              </a:rPr>
              <a:t>α</a:t>
            </a:r>
            <a:endParaRPr lang="ru-RU" dirty="0">
              <a:solidFill>
                <a:srgbClr val="0000CC"/>
              </a:solidFill>
            </a:endParaRPr>
          </a:p>
        </p:txBody>
      </p:sp>
      <p:sp>
        <p:nvSpPr>
          <p:cNvPr id="13332" name="Text Box 28"/>
          <p:cNvSpPr txBox="1">
            <a:spLocks noChangeArrowheads="1"/>
          </p:cNvSpPr>
          <p:nvPr/>
        </p:nvSpPr>
        <p:spPr bwMode="auto">
          <a:xfrm>
            <a:off x="6509806" y="4344948"/>
            <a:ext cx="5682194" cy="2031325"/>
          </a:xfrm>
          <a:prstGeom prst="rect">
            <a:avLst/>
          </a:prstGeom>
          <a:noFill/>
          <a:ln w="9525">
            <a:noFill/>
            <a:miter lim="800000"/>
            <a:headEnd/>
            <a:tailEnd/>
          </a:ln>
        </p:spPr>
        <p:txBody>
          <a:bodyPr wrap="square">
            <a:spAutoFit/>
          </a:bodyPr>
          <a:lstStyle/>
          <a:p>
            <a:r>
              <a:rPr lang="ru-RU" i="1" dirty="0">
                <a:latin typeface="Arial" panose="020B0604020202020204" pitchFamily="34" charset="0"/>
                <a:cs typeface="Arial" panose="020B0604020202020204" pitchFamily="34" charset="0"/>
              </a:rPr>
              <a:t>Калибровочные линии, положение которых известно с высокой точностью:</a:t>
            </a:r>
          </a:p>
          <a:p>
            <a:pPr marL="285750" indent="-285750">
              <a:buFont typeface="Arial" panose="020B0604020202020204" pitchFamily="34" charset="0"/>
              <a:buChar char="•"/>
            </a:pPr>
            <a:r>
              <a:rPr lang="ru-RU" i="1" dirty="0">
                <a:latin typeface="Arial" panose="020B0604020202020204" pitchFamily="34" charset="0"/>
                <a:cs typeface="Arial" panose="020B0604020202020204" pitchFamily="34" charset="0"/>
              </a:rPr>
              <a:t>К-край поглощения</a:t>
            </a:r>
            <a:r>
              <a:rPr lang="en-US" i="1" dirty="0">
                <a:latin typeface="Arial" panose="020B0604020202020204" pitchFamily="34" charset="0"/>
                <a:cs typeface="Arial" panose="020B0604020202020204" pitchFamily="34" charset="0"/>
              </a:rPr>
              <a:t>, </a:t>
            </a:r>
            <a:endParaRPr lang="ru-RU"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i="1" dirty="0">
                <a:latin typeface="Arial" panose="020B0604020202020204" pitchFamily="34" charset="0"/>
                <a:cs typeface="Arial" panose="020B0604020202020204" pitchFamily="34" charset="0"/>
              </a:rPr>
              <a:t>«Холодная» </a:t>
            </a:r>
            <a:r>
              <a:rPr lang="en-US" dirty="0">
                <a:latin typeface="Arial" panose="020B0604020202020204" pitchFamily="34" charset="0"/>
                <a:cs typeface="Arial" panose="020B0604020202020204" pitchFamily="34" charset="0"/>
              </a:rPr>
              <a:t>K</a:t>
            </a:r>
            <a:r>
              <a:rPr lang="el-GR" baseline="-25000" dirty="0">
                <a:latin typeface="Arial" panose="020B0604020202020204" pitchFamily="34" charset="0"/>
                <a:cs typeface="Arial" panose="020B0604020202020204" pitchFamily="34" charset="0"/>
              </a:rPr>
              <a:t>α</a:t>
            </a:r>
            <a:r>
              <a:rPr lang="en-US" i="1" dirty="0">
                <a:latin typeface="Arial" panose="020B0604020202020204" pitchFamily="34" charset="0"/>
                <a:cs typeface="Arial" panose="020B0604020202020204" pitchFamily="34" charset="0"/>
              </a:rPr>
              <a:t>.</a:t>
            </a:r>
          </a:p>
          <a:p>
            <a:endParaRPr lang="ru-RU" i="1" dirty="0">
              <a:solidFill>
                <a:srgbClr val="5A0DAF"/>
              </a:solidFill>
              <a:latin typeface="Arial" panose="020B0604020202020204" pitchFamily="34" charset="0"/>
              <a:cs typeface="Arial" panose="020B0604020202020204" pitchFamily="34" charset="0"/>
            </a:endParaRPr>
          </a:p>
          <a:p>
            <a:r>
              <a:rPr lang="ru-RU" i="1" dirty="0">
                <a:solidFill>
                  <a:srgbClr val="5A0DAF"/>
                </a:solidFill>
                <a:latin typeface="Arial" panose="020B0604020202020204" pitchFamily="34" charset="0"/>
                <a:cs typeface="Arial" panose="020B0604020202020204" pitchFamily="34" charset="0"/>
              </a:rPr>
              <a:t>Положение линий сателлитной группы может быть определено с точностью до </a:t>
            </a:r>
            <a:r>
              <a:rPr lang="ru-RU" b="1" i="1" dirty="0">
                <a:solidFill>
                  <a:srgbClr val="FF0000"/>
                </a:solidFill>
                <a:latin typeface="Arial" panose="020B0604020202020204" pitchFamily="34" charset="0"/>
                <a:cs typeface="Arial" panose="020B0604020202020204" pitchFamily="34" charset="0"/>
              </a:rPr>
              <a:t>1 м</a:t>
            </a:r>
            <a:r>
              <a:rPr lang="fr-FR" b="1" i="1" dirty="0">
                <a:solidFill>
                  <a:srgbClr val="FF0000"/>
                </a:solidFill>
                <a:latin typeface="Arial" panose="020B0604020202020204" pitchFamily="34" charset="0"/>
                <a:cs typeface="Arial" panose="020B0604020202020204" pitchFamily="34" charset="0"/>
              </a:rPr>
              <a:t>Å</a:t>
            </a:r>
            <a:endParaRPr lang="ru-RU" b="1" i="1" dirty="0">
              <a:solidFill>
                <a:srgbClr val="FF0000"/>
              </a:solidFill>
              <a:latin typeface="Arial" panose="020B0604020202020204" pitchFamily="34" charset="0"/>
              <a:cs typeface="Arial" panose="020B0604020202020204" pitchFamily="34" charset="0"/>
            </a:endParaRPr>
          </a:p>
        </p:txBody>
      </p:sp>
      <p:sp>
        <p:nvSpPr>
          <p:cNvPr id="19485" name="Oval 29"/>
          <p:cNvSpPr>
            <a:spLocks noChangeArrowheads="1"/>
          </p:cNvSpPr>
          <p:nvPr/>
        </p:nvSpPr>
        <p:spPr bwMode="auto">
          <a:xfrm>
            <a:off x="4368800" y="2697163"/>
            <a:ext cx="2006600" cy="1143000"/>
          </a:xfrm>
          <a:prstGeom prst="ellipse">
            <a:avLst/>
          </a:prstGeom>
          <a:noFill/>
          <a:ln w="38100">
            <a:solidFill>
              <a:srgbClr val="FF9900"/>
            </a:solidFill>
            <a:round/>
            <a:headEnd/>
            <a:tailEnd/>
          </a:ln>
        </p:spPr>
        <p:txBody>
          <a:bodyPr wrap="none" anchor="ctr"/>
          <a:lstStyle/>
          <a:p>
            <a:endParaRPr lang="en-US"/>
          </a:p>
        </p:txBody>
      </p:sp>
      <p:sp>
        <p:nvSpPr>
          <p:cNvPr id="19486" name="Oval 30"/>
          <p:cNvSpPr>
            <a:spLocks noChangeArrowheads="1"/>
          </p:cNvSpPr>
          <p:nvPr/>
        </p:nvSpPr>
        <p:spPr bwMode="auto">
          <a:xfrm>
            <a:off x="7023100" y="2709863"/>
            <a:ext cx="2006600" cy="1143000"/>
          </a:xfrm>
          <a:prstGeom prst="ellipse">
            <a:avLst/>
          </a:prstGeom>
          <a:noFill/>
          <a:ln w="38100">
            <a:solidFill>
              <a:srgbClr val="FF9900"/>
            </a:solidFill>
            <a:round/>
            <a:headEnd/>
            <a:tailEnd/>
          </a:ln>
        </p:spPr>
        <p:txBody>
          <a:bodyPr wrap="none" anchor="ctr"/>
          <a:lstStyle/>
          <a:p>
            <a:endParaRPr lang="en-US"/>
          </a:p>
        </p:txBody>
      </p:sp>
      <p:grpSp>
        <p:nvGrpSpPr>
          <p:cNvPr id="2" name="Group 34"/>
          <p:cNvGrpSpPr>
            <a:grpSpLocks/>
          </p:cNvGrpSpPr>
          <p:nvPr/>
        </p:nvGrpSpPr>
        <p:grpSpPr bwMode="auto">
          <a:xfrm>
            <a:off x="1690688" y="1135064"/>
            <a:ext cx="8621712" cy="1158875"/>
            <a:chOff x="97" y="523"/>
            <a:chExt cx="5431" cy="730"/>
          </a:xfrm>
        </p:grpSpPr>
        <p:pic>
          <p:nvPicPr>
            <p:cNvPr id="13344" name="Picture 32"/>
            <p:cNvPicPr>
              <a:picLocks noChangeAspect="1" noChangeArrowheads="1"/>
            </p:cNvPicPr>
            <p:nvPr/>
          </p:nvPicPr>
          <p:blipFill>
            <a:blip r:embed="rId6" cstate="print"/>
            <a:srcRect/>
            <a:stretch>
              <a:fillRect/>
            </a:stretch>
          </p:blipFill>
          <p:spPr bwMode="auto">
            <a:xfrm>
              <a:off x="97" y="523"/>
              <a:ext cx="3271" cy="730"/>
            </a:xfrm>
            <a:prstGeom prst="rect">
              <a:avLst/>
            </a:prstGeom>
            <a:noFill/>
            <a:ln w="9525">
              <a:noFill/>
              <a:miter lim="800000"/>
              <a:headEnd/>
              <a:tailEnd/>
            </a:ln>
          </p:spPr>
        </p:pic>
        <p:pic>
          <p:nvPicPr>
            <p:cNvPr id="13345" name="Picture 33"/>
            <p:cNvPicPr>
              <a:picLocks noChangeAspect="1" noChangeArrowheads="1"/>
            </p:cNvPicPr>
            <p:nvPr/>
          </p:nvPicPr>
          <p:blipFill>
            <a:blip r:embed="rId7" cstate="print"/>
            <a:srcRect/>
            <a:stretch>
              <a:fillRect/>
            </a:stretch>
          </p:blipFill>
          <p:spPr bwMode="auto">
            <a:xfrm>
              <a:off x="3408" y="523"/>
              <a:ext cx="2120" cy="730"/>
            </a:xfrm>
            <a:prstGeom prst="rect">
              <a:avLst/>
            </a:prstGeom>
            <a:noFill/>
            <a:ln w="9525">
              <a:noFill/>
              <a:miter lim="800000"/>
              <a:headEnd/>
              <a:tailEnd/>
            </a:ln>
          </p:spPr>
        </p:pic>
      </p:grpSp>
      <p:grpSp>
        <p:nvGrpSpPr>
          <p:cNvPr id="3" name="Group 38"/>
          <p:cNvGrpSpPr>
            <a:grpSpLocks/>
          </p:cNvGrpSpPr>
          <p:nvPr/>
        </p:nvGrpSpPr>
        <p:grpSpPr bwMode="auto">
          <a:xfrm>
            <a:off x="9442450" y="914400"/>
            <a:ext cx="0" cy="1714500"/>
            <a:chOff x="4988" y="384"/>
            <a:chExt cx="0" cy="1080"/>
          </a:xfrm>
        </p:grpSpPr>
        <p:sp>
          <p:nvSpPr>
            <p:cNvPr id="13342" name="Line 36"/>
            <p:cNvSpPr>
              <a:spLocks noChangeShapeType="1"/>
            </p:cNvSpPr>
            <p:nvPr/>
          </p:nvSpPr>
          <p:spPr bwMode="auto">
            <a:xfrm>
              <a:off x="4988" y="1040"/>
              <a:ext cx="0" cy="424"/>
            </a:xfrm>
            <a:prstGeom prst="line">
              <a:avLst/>
            </a:prstGeom>
            <a:noFill/>
            <a:ln w="57150">
              <a:solidFill>
                <a:srgbClr val="FF9900"/>
              </a:solidFill>
              <a:prstDash val="sysDot"/>
              <a:round/>
              <a:headEnd/>
              <a:tailEnd/>
            </a:ln>
          </p:spPr>
          <p:txBody>
            <a:bodyPr/>
            <a:lstStyle/>
            <a:p>
              <a:endParaRPr lang="en-US"/>
            </a:p>
          </p:txBody>
        </p:sp>
        <p:sp>
          <p:nvSpPr>
            <p:cNvPr id="13343" name="Line 37"/>
            <p:cNvSpPr>
              <a:spLocks noChangeShapeType="1"/>
            </p:cNvSpPr>
            <p:nvPr/>
          </p:nvSpPr>
          <p:spPr bwMode="auto">
            <a:xfrm>
              <a:off x="4988" y="384"/>
              <a:ext cx="0" cy="256"/>
            </a:xfrm>
            <a:prstGeom prst="line">
              <a:avLst/>
            </a:prstGeom>
            <a:noFill/>
            <a:ln w="57150">
              <a:solidFill>
                <a:srgbClr val="FF9900"/>
              </a:solidFill>
              <a:prstDash val="sysDot"/>
              <a:round/>
              <a:headEnd/>
              <a:tailEnd/>
            </a:ln>
          </p:spPr>
          <p:txBody>
            <a:bodyPr/>
            <a:lstStyle/>
            <a:p>
              <a:endParaRPr lang="en-US"/>
            </a:p>
          </p:txBody>
        </p:sp>
      </p:grpSp>
      <p:sp>
        <p:nvSpPr>
          <p:cNvPr id="19495" name="Text Box 39"/>
          <p:cNvSpPr txBox="1">
            <a:spLocks noChangeArrowheads="1"/>
          </p:cNvSpPr>
          <p:nvPr/>
        </p:nvSpPr>
        <p:spPr bwMode="auto">
          <a:xfrm>
            <a:off x="9445625" y="2343150"/>
            <a:ext cx="514885" cy="369332"/>
          </a:xfrm>
          <a:prstGeom prst="rect">
            <a:avLst/>
          </a:prstGeom>
          <a:noFill/>
          <a:ln w="9525">
            <a:noFill/>
            <a:miter lim="800000"/>
            <a:headEnd/>
            <a:tailEnd/>
          </a:ln>
        </p:spPr>
        <p:txBody>
          <a:bodyPr wrap="none">
            <a:spAutoFit/>
          </a:bodyPr>
          <a:lstStyle/>
          <a:p>
            <a:r>
              <a:rPr lang="en-US" dirty="0">
                <a:solidFill>
                  <a:srgbClr val="CC6600"/>
                </a:solidFill>
                <a:latin typeface="Arial" panose="020B0604020202020204" pitchFamily="34" charset="0"/>
                <a:cs typeface="Arial" panose="020B0604020202020204" pitchFamily="34" charset="0"/>
              </a:rPr>
              <a:t>K</a:t>
            </a:r>
            <a:r>
              <a:rPr lang="en-US" baseline="-25000" dirty="0">
                <a:solidFill>
                  <a:srgbClr val="CC6600"/>
                </a:solidFill>
                <a:latin typeface="Symbol" pitchFamily="18" charset="2"/>
              </a:rPr>
              <a:t>a</a:t>
            </a:r>
            <a:r>
              <a:rPr lang="en-US" baseline="-40000" dirty="0">
                <a:solidFill>
                  <a:srgbClr val="CC6600"/>
                </a:solidFill>
              </a:rPr>
              <a:t>1</a:t>
            </a:r>
            <a:endParaRPr lang="ru-RU" baseline="-40000" dirty="0">
              <a:solidFill>
                <a:srgbClr val="CC6600"/>
              </a:solidFill>
            </a:endParaRPr>
          </a:p>
        </p:txBody>
      </p:sp>
      <p:grpSp>
        <p:nvGrpSpPr>
          <p:cNvPr id="4" name="Group 44"/>
          <p:cNvGrpSpPr>
            <a:grpSpLocks/>
          </p:cNvGrpSpPr>
          <p:nvPr/>
        </p:nvGrpSpPr>
        <p:grpSpPr bwMode="auto">
          <a:xfrm>
            <a:off x="3689350" y="876300"/>
            <a:ext cx="0" cy="1714500"/>
            <a:chOff x="4988" y="384"/>
            <a:chExt cx="0" cy="1080"/>
          </a:xfrm>
        </p:grpSpPr>
        <p:sp>
          <p:nvSpPr>
            <p:cNvPr id="13340" name="Line 45"/>
            <p:cNvSpPr>
              <a:spLocks noChangeShapeType="1"/>
            </p:cNvSpPr>
            <p:nvPr/>
          </p:nvSpPr>
          <p:spPr bwMode="auto">
            <a:xfrm>
              <a:off x="4988" y="1040"/>
              <a:ext cx="0" cy="424"/>
            </a:xfrm>
            <a:prstGeom prst="line">
              <a:avLst/>
            </a:prstGeom>
            <a:noFill/>
            <a:ln w="57150">
              <a:solidFill>
                <a:srgbClr val="FF9900"/>
              </a:solidFill>
              <a:prstDash val="sysDot"/>
              <a:round/>
              <a:headEnd/>
              <a:tailEnd/>
            </a:ln>
          </p:spPr>
          <p:txBody>
            <a:bodyPr/>
            <a:lstStyle/>
            <a:p>
              <a:endParaRPr lang="en-US"/>
            </a:p>
          </p:txBody>
        </p:sp>
        <p:sp>
          <p:nvSpPr>
            <p:cNvPr id="13341" name="Line 46"/>
            <p:cNvSpPr>
              <a:spLocks noChangeShapeType="1"/>
            </p:cNvSpPr>
            <p:nvPr/>
          </p:nvSpPr>
          <p:spPr bwMode="auto">
            <a:xfrm>
              <a:off x="4988" y="384"/>
              <a:ext cx="0" cy="256"/>
            </a:xfrm>
            <a:prstGeom prst="line">
              <a:avLst/>
            </a:prstGeom>
            <a:noFill/>
            <a:ln w="57150">
              <a:solidFill>
                <a:srgbClr val="FF9900"/>
              </a:solidFill>
              <a:prstDash val="sysDot"/>
              <a:round/>
              <a:headEnd/>
              <a:tailEnd/>
            </a:ln>
          </p:spPr>
          <p:txBody>
            <a:bodyPr/>
            <a:lstStyle/>
            <a:p>
              <a:endParaRPr lang="en-US"/>
            </a:p>
          </p:txBody>
        </p:sp>
      </p:grpSp>
      <p:sp>
        <p:nvSpPr>
          <p:cNvPr id="19503" name="Text Box 47"/>
          <p:cNvSpPr txBox="1">
            <a:spLocks noChangeArrowheads="1"/>
          </p:cNvSpPr>
          <p:nvPr/>
        </p:nvSpPr>
        <p:spPr bwMode="auto">
          <a:xfrm>
            <a:off x="3679825" y="2317750"/>
            <a:ext cx="569387" cy="369332"/>
          </a:xfrm>
          <a:prstGeom prst="rect">
            <a:avLst/>
          </a:prstGeom>
          <a:noFill/>
          <a:ln w="9525">
            <a:noFill/>
            <a:miter lim="800000"/>
            <a:headEnd/>
            <a:tailEnd/>
          </a:ln>
        </p:spPr>
        <p:txBody>
          <a:bodyPr wrap="none">
            <a:spAutoFit/>
          </a:bodyPr>
          <a:lstStyle/>
          <a:p>
            <a:r>
              <a:rPr lang="en-US" dirty="0">
                <a:solidFill>
                  <a:srgbClr val="CC6600"/>
                </a:solidFill>
                <a:latin typeface="Arial" panose="020B0604020202020204" pitchFamily="34" charset="0"/>
                <a:cs typeface="Arial" panose="020B0604020202020204" pitchFamily="34" charset="0"/>
              </a:rPr>
              <a:t>He</a:t>
            </a:r>
            <a:r>
              <a:rPr lang="el-GR" baseline="-25000" dirty="0">
                <a:solidFill>
                  <a:srgbClr val="CC6600"/>
                </a:solidFill>
                <a:latin typeface="Arial" panose="020B0604020202020204" pitchFamily="34" charset="0"/>
                <a:cs typeface="Arial" panose="020B0604020202020204" pitchFamily="34" charset="0"/>
              </a:rPr>
              <a:t>α</a:t>
            </a:r>
            <a:endParaRPr lang="ru-RU" baseline="-25000" dirty="0">
              <a:solidFill>
                <a:srgbClr val="CC6600"/>
              </a:solidFill>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id="{977B1240-B095-4635-AC3A-4E7B1C741417}"/>
              </a:ext>
            </a:extLst>
          </p:cNvPr>
          <p:cNvSpPr/>
          <p:nvPr/>
        </p:nvSpPr>
        <p:spPr>
          <a:xfrm>
            <a:off x="1" y="3236"/>
            <a:ext cx="12191999"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Экспериментальные результаты. </a:t>
            </a:r>
          </a:p>
          <a:p>
            <a:pPr algn="ctr"/>
            <a:r>
              <a:rPr lang="ru-RU" sz="2800" b="1" dirty="0">
                <a:latin typeface="Arial" panose="020B0604020202020204" pitchFamily="34" charset="0"/>
                <a:cs typeface="Arial" panose="020B0604020202020204" pitchFamily="34" charset="0"/>
              </a:rPr>
              <a:t>Калибровочные спектральные линии.</a:t>
            </a:r>
          </a:p>
        </p:txBody>
      </p:sp>
      <p:sp>
        <p:nvSpPr>
          <p:cNvPr id="5" name="Номер слайда 4">
            <a:extLst>
              <a:ext uri="{FF2B5EF4-FFF2-40B4-BE49-F238E27FC236}">
                <a16:creationId xmlns:a16="http://schemas.microsoft.com/office/drawing/2014/main" id="{6264C330-B8F3-4CDC-9323-1474B95B1F88}"/>
              </a:ext>
            </a:extLst>
          </p:cNvPr>
          <p:cNvSpPr>
            <a:spLocks noGrp="1"/>
          </p:cNvSpPr>
          <p:nvPr>
            <p:ph type="sldNum" sz="quarter" idx="12"/>
          </p:nvPr>
        </p:nvSpPr>
        <p:spPr/>
        <p:txBody>
          <a:bodyPr/>
          <a:lstStyle/>
          <a:p>
            <a:fld id="{BB511590-5F22-407D-B11A-C88EF41F368D}" type="slidenum">
              <a:rPr lang="ru-RU" smtClean="0"/>
              <a:t>12</a:t>
            </a:fld>
            <a:endParaRPr lang="ru-RU"/>
          </a:p>
        </p:txBody>
      </p:sp>
    </p:spTree>
    <p:extLst>
      <p:ext uri="{BB962C8B-B14F-4D97-AF65-F5344CB8AC3E}">
        <p14:creationId xmlns:p14="http://schemas.microsoft.com/office/powerpoint/2010/main" val="283199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blinds(horizontal)">
                                      <p:cBhvr>
                                        <p:cTn id="7" dur="500"/>
                                        <p:tgtEl>
                                          <p:spTgt spid="194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86"/>
                                        </p:tgtEl>
                                        <p:attrNameLst>
                                          <p:attrName>style.visibility</p:attrName>
                                        </p:attrNameLst>
                                      </p:cBhvr>
                                      <p:to>
                                        <p:strVal val="visible"/>
                                      </p:to>
                                    </p:set>
                                    <p:animEffect transition="in" filter="blinds(horizontal)">
                                      <p:cBhvr>
                                        <p:cTn id="10" dur="500"/>
                                        <p:tgtEl>
                                          <p:spTgt spid="19486"/>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495"/>
                                        </p:tgtEl>
                                        <p:attrNameLst>
                                          <p:attrName>style.visibility</p:attrName>
                                        </p:attrNameLst>
                                      </p:cBhvr>
                                      <p:to>
                                        <p:strVal val="visible"/>
                                      </p:to>
                                    </p:set>
                                    <p:animEffect transition="in" filter="blinds(horizontal)">
                                      <p:cBhvr>
                                        <p:cTn id="16" dur="500"/>
                                        <p:tgtEl>
                                          <p:spTgt spid="19495"/>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503"/>
                                        </p:tgtEl>
                                        <p:attrNameLst>
                                          <p:attrName>style.visibility</p:attrName>
                                        </p:attrNameLst>
                                      </p:cBhvr>
                                      <p:to>
                                        <p:strVal val="visible"/>
                                      </p:to>
                                    </p:set>
                                    <p:animEffect transition="in" filter="blinds(horizontal)">
                                      <p:cBhvr>
                                        <p:cTn id="22" dur="500"/>
                                        <p:tgtEl>
                                          <p:spTgt spid="19503"/>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5" grpId="0" animBg="1"/>
      <p:bldP spid="19486" grpId="0" animBg="1"/>
      <p:bldP spid="19495" grpId="0"/>
      <p:bldP spid="195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89" name="Picture 37" descr="depth-referene"/>
          <p:cNvPicPr>
            <a:picLocks noChangeAspect="1" noChangeArrowheads="1"/>
          </p:cNvPicPr>
          <p:nvPr/>
        </p:nvPicPr>
        <p:blipFill rotWithShape="1">
          <a:blip r:embed="rId3" cstate="print">
            <a:lum bright="-12000" contrast="24000"/>
          </a:blip>
          <a:srcRect b="8045"/>
          <a:stretch/>
        </p:blipFill>
        <p:spPr bwMode="auto">
          <a:xfrm>
            <a:off x="268421" y="2720338"/>
            <a:ext cx="3517900" cy="3726865"/>
          </a:xfrm>
          <a:prstGeom prst="rect">
            <a:avLst/>
          </a:prstGeom>
          <a:noFill/>
          <a:ln w="9525">
            <a:noFill/>
            <a:miter lim="800000"/>
            <a:headEnd/>
            <a:tailEnd/>
          </a:ln>
        </p:spPr>
      </p:pic>
      <p:grpSp>
        <p:nvGrpSpPr>
          <p:cNvPr id="2" name="Group 48"/>
          <p:cNvGrpSpPr>
            <a:grpSpLocks/>
          </p:cNvGrpSpPr>
          <p:nvPr/>
        </p:nvGrpSpPr>
        <p:grpSpPr bwMode="auto">
          <a:xfrm>
            <a:off x="3084720" y="2756266"/>
            <a:ext cx="5734051" cy="3690938"/>
            <a:chOff x="1868" y="1471"/>
            <a:chExt cx="3612" cy="2325"/>
          </a:xfrm>
        </p:grpSpPr>
        <p:pic>
          <p:nvPicPr>
            <p:cNvPr id="14356" name="Picture 38" descr="hea-ka-spect"/>
            <p:cNvPicPr>
              <a:picLocks noChangeAspect="1" noChangeArrowheads="1"/>
            </p:cNvPicPr>
            <p:nvPr/>
          </p:nvPicPr>
          <p:blipFill>
            <a:blip r:embed="rId4" cstate="print"/>
            <a:srcRect/>
            <a:stretch>
              <a:fillRect/>
            </a:stretch>
          </p:blipFill>
          <p:spPr bwMode="auto">
            <a:xfrm>
              <a:off x="2808" y="1540"/>
              <a:ext cx="2672" cy="2256"/>
            </a:xfrm>
            <a:prstGeom prst="rect">
              <a:avLst/>
            </a:prstGeom>
            <a:noFill/>
            <a:ln w="9525">
              <a:noFill/>
              <a:miter lim="800000"/>
              <a:headEnd/>
              <a:tailEnd/>
            </a:ln>
          </p:spPr>
        </p:pic>
        <p:sp>
          <p:nvSpPr>
            <p:cNvPr id="14357" name="Line 40"/>
            <p:cNvSpPr>
              <a:spLocks noChangeShapeType="1"/>
            </p:cNvSpPr>
            <p:nvPr/>
          </p:nvSpPr>
          <p:spPr bwMode="auto">
            <a:xfrm>
              <a:off x="2256" y="2104"/>
              <a:ext cx="832" cy="0"/>
            </a:xfrm>
            <a:prstGeom prst="line">
              <a:avLst/>
            </a:prstGeom>
            <a:noFill/>
            <a:ln w="28575">
              <a:solidFill>
                <a:srgbClr val="CC6600"/>
              </a:solidFill>
              <a:round/>
              <a:headEnd/>
              <a:tailEnd type="triangle" w="med" len="med"/>
            </a:ln>
          </p:spPr>
          <p:txBody>
            <a:bodyPr/>
            <a:lstStyle/>
            <a:p>
              <a:endParaRPr lang="en-US"/>
            </a:p>
          </p:txBody>
        </p:sp>
        <p:sp>
          <p:nvSpPr>
            <p:cNvPr id="14359" name="Text Box 44"/>
            <p:cNvSpPr txBox="1">
              <a:spLocks noChangeArrowheads="1"/>
            </p:cNvSpPr>
            <p:nvPr/>
          </p:nvSpPr>
          <p:spPr bwMode="auto">
            <a:xfrm>
              <a:off x="3014" y="1559"/>
              <a:ext cx="359" cy="233"/>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He</a:t>
              </a:r>
              <a:r>
                <a:rPr lang="el-GR" baseline="-25000" dirty="0">
                  <a:latin typeface="Arial" panose="020B0604020202020204" pitchFamily="34" charset="0"/>
                  <a:cs typeface="Arial" panose="020B0604020202020204" pitchFamily="34" charset="0"/>
                </a:rPr>
                <a:t>α</a:t>
              </a:r>
              <a:endParaRPr lang="ru-RU" baseline="-25000" dirty="0">
                <a:latin typeface="Arial" panose="020B0604020202020204" pitchFamily="34" charset="0"/>
                <a:cs typeface="Arial" panose="020B0604020202020204" pitchFamily="34" charset="0"/>
              </a:endParaRPr>
            </a:p>
          </p:txBody>
        </p:sp>
        <p:sp>
          <p:nvSpPr>
            <p:cNvPr id="14360" name="Text Box 45"/>
            <p:cNvSpPr txBox="1">
              <a:spLocks noChangeArrowheads="1"/>
            </p:cNvSpPr>
            <p:nvPr/>
          </p:nvSpPr>
          <p:spPr bwMode="auto">
            <a:xfrm>
              <a:off x="3678" y="1567"/>
              <a:ext cx="778" cy="233"/>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Li-like </a:t>
              </a:r>
              <a:r>
                <a:rPr lang="ru-RU" dirty="0" err="1">
                  <a:latin typeface="Arial" panose="020B0604020202020204" pitchFamily="34" charset="0"/>
                  <a:cs typeface="Arial" panose="020B0604020202020204" pitchFamily="34" charset="0"/>
                </a:rPr>
                <a:t>сат</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14361" name="Text Box 46"/>
            <p:cNvSpPr txBox="1">
              <a:spLocks noChangeArrowheads="1"/>
            </p:cNvSpPr>
            <p:nvPr/>
          </p:nvSpPr>
          <p:spPr bwMode="auto">
            <a:xfrm>
              <a:off x="3700" y="1863"/>
              <a:ext cx="835" cy="233"/>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Be-like sat.</a:t>
              </a:r>
              <a:endParaRPr lang="ru-RU" dirty="0">
                <a:latin typeface="Arial" panose="020B0604020202020204" pitchFamily="34" charset="0"/>
                <a:cs typeface="Arial" panose="020B0604020202020204" pitchFamily="34" charset="0"/>
              </a:endParaRPr>
            </a:p>
          </p:txBody>
        </p:sp>
        <p:sp>
          <p:nvSpPr>
            <p:cNvPr id="14362" name="Text Box 47"/>
            <p:cNvSpPr txBox="1">
              <a:spLocks noChangeArrowheads="1"/>
            </p:cNvSpPr>
            <p:nvPr/>
          </p:nvSpPr>
          <p:spPr bwMode="auto">
            <a:xfrm>
              <a:off x="3326" y="1471"/>
              <a:ext cx="439" cy="233"/>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Inter.</a:t>
              </a:r>
              <a:endParaRPr lang="ru-RU" dirty="0">
                <a:latin typeface="Arial" panose="020B0604020202020204" pitchFamily="34" charset="0"/>
                <a:cs typeface="Arial" panose="020B0604020202020204" pitchFamily="34" charset="0"/>
              </a:endParaRPr>
            </a:p>
          </p:txBody>
        </p:sp>
        <p:sp>
          <p:nvSpPr>
            <p:cNvPr id="14358" name="Line 41"/>
            <p:cNvSpPr>
              <a:spLocks noChangeShapeType="1"/>
            </p:cNvSpPr>
            <p:nvPr/>
          </p:nvSpPr>
          <p:spPr bwMode="auto">
            <a:xfrm>
              <a:off x="1868" y="2383"/>
              <a:ext cx="1440" cy="664"/>
            </a:xfrm>
            <a:prstGeom prst="line">
              <a:avLst/>
            </a:prstGeom>
            <a:noFill/>
            <a:ln w="28575">
              <a:solidFill>
                <a:srgbClr val="CC6600"/>
              </a:solidFill>
              <a:round/>
              <a:headEnd/>
              <a:tailEnd type="triangle" w="med" len="med"/>
            </a:ln>
          </p:spPr>
          <p:txBody>
            <a:bodyPr/>
            <a:lstStyle/>
            <a:p>
              <a:endParaRPr lang="en-US"/>
            </a:p>
          </p:txBody>
        </p:sp>
      </p:grpSp>
      <p:grpSp>
        <p:nvGrpSpPr>
          <p:cNvPr id="14340" name="Group 23"/>
          <p:cNvGrpSpPr>
            <a:grpSpLocks/>
          </p:cNvGrpSpPr>
          <p:nvPr/>
        </p:nvGrpSpPr>
        <p:grpSpPr bwMode="auto">
          <a:xfrm>
            <a:off x="1785144" y="1213803"/>
            <a:ext cx="8621712" cy="1158875"/>
            <a:chOff x="97" y="523"/>
            <a:chExt cx="5431" cy="730"/>
          </a:xfrm>
        </p:grpSpPr>
        <p:pic>
          <p:nvPicPr>
            <p:cNvPr id="14354" name="Picture 24"/>
            <p:cNvPicPr>
              <a:picLocks noChangeAspect="1" noChangeArrowheads="1"/>
            </p:cNvPicPr>
            <p:nvPr/>
          </p:nvPicPr>
          <p:blipFill>
            <a:blip r:embed="rId5" cstate="print"/>
            <a:srcRect/>
            <a:stretch>
              <a:fillRect/>
            </a:stretch>
          </p:blipFill>
          <p:spPr bwMode="auto">
            <a:xfrm>
              <a:off x="97" y="523"/>
              <a:ext cx="3271" cy="730"/>
            </a:xfrm>
            <a:prstGeom prst="rect">
              <a:avLst/>
            </a:prstGeom>
            <a:noFill/>
            <a:ln w="9525">
              <a:noFill/>
              <a:miter lim="800000"/>
              <a:headEnd/>
              <a:tailEnd/>
            </a:ln>
          </p:spPr>
        </p:pic>
        <p:pic>
          <p:nvPicPr>
            <p:cNvPr id="14355" name="Picture 25"/>
            <p:cNvPicPr>
              <a:picLocks noChangeAspect="1" noChangeArrowheads="1"/>
            </p:cNvPicPr>
            <p:nvPr/>
          </p:nvPicPr>
          <p:blipFill>
            <a:blip r:embed="rId6" cstate="print"/>
            <a:srcRect/>
            <a:stretch>
              <a:fillRect/>
            </a:stretch>
          </p:blipFill>
          <p:spPr bwMode="auto">
            <a:xfrm>
              <a:off x="3408" y="523"/>
              <a:ext cx="2120" cy="730"/>
            </a:xfrm>
            <a:prstGeom prst="rect">
              <a:avLst/>
            </a:prstGeom>
            <a:noFill/>
            <a:ln w="9525">
              <a:noFill/>
              <a:miter lim="800000"/>
              <a:headEnd/>
              <a:tailEnd/>
            </a:ln>
          </p:spPr>
        </p:pic>
      </p:grpSp>
      <p:grpSp>
        <p:nvGrpSpPr>
          <p:cNvPr id="14341" name="Group 26"/>
          <p:cNvGrpSpPr>
            <a:grpSpLocks/>
          </p:cNvGrpSpPr>
          <p:nvPr/>
        </p:nvGrpSpPr>
        <p:grpSpPr bwMode="auto">
          <a:xfrm>
            <a:off x="9549606" y="993139"/>
            <a:ext cx="0" cy="1714500"/>
            <a:chOff x="4988" y="384"/>
            <a:chExt cx="0" cy="1080"/>
          </a:xfrm>
        </p:grpSpPr>
        <p:sp>
          <p:nvSpPr>
            <p:cNvPr id="14352" name="Line 27"/>
            <p:cNvSpPr>
              <a:spLocks noChangeShapeType="1"/>
            </p:cNvSpPr>
            <p:nvPr/>
          </p:nvSpPr>
          <p:spPr bwMode="auto">
            <a:xfrm>
              <a:off x="4988" y="1040"/>
              <a:ext cx="0" cy="424"/>
            </a:xfrm>
            <a:prstGeom prst="line">
              <a:avLst/>
            </a:prstGeom>
            <a:noFill/>
            <a:ln w="57150">
              <a:solidFill>
                <a:srgbClr val="FF9900"/>
              </a:solidFill>
              <a:prstDash val="sysDot"/>
              <a:round/>
              <a:headEnd/>
              <a:tailEnd/>
            </a:ln>
          </p:spPr>
          <p:txBody>
            <a:bodyPr/>
            <a:lstStyle/>
            <a:p>
              <a:endParaRPr lang="en-US"/>
            </a:p>
          </p:txBody>
        </p:sp>
        <p:sp>
          <p:nvSpPr>
            <p:cNvPr id="14353" name="Line 28"/>
            <p:cNvSpPr>
              <a:spLocks noChangeShapeType="1"/>
            </p:cNvSpPr>
            <p:nvPr/>
          </p:nvSpPr>
          <p:spPr bwMode="auto">
            <a:xfrm>
              <a:off x="4988" y="384"/>
              <a:ext cx="0" cy="256"/>
            </a:xfrm>
            <a:prstGeom prst="line">
              <a:avLst/>
            </a:prstGeom>
            <a:noFill/>
            <a:ln w="57150">
              <a:solidFill>
                <a:srgbClr val="FF9900"/>
              </a:solidFill>
              <a:prstDash val="sysDot"/>
              <a:round/>
              <a:headEnd/>
              <a:tailEnd/>
            </a:ln>
          </p:spPr>
          <p:txBody>
            <a:bodyPr/>
            <a:lstStyle/>
            <a:p>
              <a:endParaRPr lang="en-US"/>
            </a:p>
          </p:txBody>
        </p:sp>
      </p:grpSp>
      <p:sp>
        <p:nvSpPr>
          <p:cNvPr id="14342" name="Text Box 29"/>
          <p:cNvSpPr txBox="1">
            <a:spLocks noChangeArrowheads="1"/>
          </p:cNvSpPr>
          <p:nvPr/>
        </p:nvSpPr>
        <p:spPr bwMode="auto">
          <a:xfrm>
            <a:off x="9549606" y="2461356"/>
            <a:ext cx="514885" cy="369332"/>
          </a:xfrm>
          <a:prstGeom prst="rect">
            <a:avLst/>
          </a:prstGeom>
          <a:noFill/>
          <a:ln w="9525">
            <a:noFill/>
            <a:miter lim="800000"/>
            <a:headEnd/>
            <a:tailEnd/>
          </a:ln>
        </p:spPr>
        <p:txBody>
          <a:bodyPr wrap="none">
            <a:spAutoFit/>
          </a:bodyPr>
          <a:lstStyle/>
          <a:p>
            <a:r>
              <a:rPr lang="en-US" dirty="0">
                <a:solidFill>
                  <a:srgbClr val="CC6600"/>
                </a:solidFill>
                <a:latin typeface="Arial" panose="020B0604020202020204" pitchFamily="34" charset="0"/>
                <a:cs typeface="Arial" panose="020B0604020202020204" pitchFamily="34" charset="0"/>
              </a:rPr>
              <a:t>K</a:t>
            </a:r>
            <a:r>
              <a:rPr lang="en-US" baseline="-25000" dirty="0">
                <a:solidFill>
                  <a:srgbClr val="CC6600"/>
                </a:solidFill>
                <a:latin typeface="Symbol" pitchFamily="18" charset="2"/>
              </a:rPr>
              <a:t>a</a:t>
            </a:r>
            <a:r>
              <a:rPr lang="en-US" baseline="-40000" dirty="0">
                <a:solidFill>
                  <a:srgbClr val="CC6600"/>
                </a:solidFill>
              </a:rPr>
              <a:t>1</a:t>
            </a:r>
            <a:endParaRPr lang="ru-RU" baseline="-40000" dirty="0">
              <a:solidFill>
                <a:srgbClr val="CC6600"/>
              </a:solidFill>
            </a:endParaRPr>
          </a:p>
        </p:txBody>
      </p:sp>
      <p:grpSp>
        <p:nvGrpSpPr>
          <p:cNvPr id="14343" name="Group 30"/>
          <p:cNvGrpSpPr>
            <a:grpSpLocks/>
          </p:cNvGrpSpPr>
          <p:nvPr/>
        </p:nvGrpSpPr>
        <p:grpSpPr bwMode="auto">
          <a:xfrm>
            <a:off x="3796506" y="1005839"/>
            <a:ext cx="0" cy="1714500"/>
            <a:chOff x="4988" y="384"/>
            <a:chExt cx="0" cy="1080"/>
          </a:xfrm>
        </p:grpSpPr>
        <p:sp>
          <p:nvSpPr>
            <p:cNvPr id="14350" name="Line 31"/>
            <p:cNvSpPr>
              <a:spLocks noChangeShapeType="1"/>
            </p:cNvSpPr>
            <p:nvPr/>
          </p:nvSpPr>
          <p:spPr bwMode="auto">
            <a:xfrm>
              <a:off x="4988" y="1040"/>
              <a:ext cx="0" cy="424"/>
            </a:xfrm>
            <a:prstGeom prst="line">
              <a:avLst/>
            </a:prstGeom>
            <a:noFill/>
            <a:ln w="57150">
              <a:solidFill>
                <a:srgbClr val="FF9900"/>
              </a:solidFill>
              <a:prstDash val="sysDot"/>
              <a:round/>
              <a:headEnd/>
              <a:tailEnd/>
            </a:ln>
          </p:spPr>
          <p:txBody>
            <a:bodyPr/>
            <a:lstStyle/>
            <a:p>
              <a:endParaRPr lang="en-US"/>
            </a:p>
          </p:txBody>
        </p:sp>
        <p:sp>
          <p:nvSpPr>
            <p:cNvPr id="14351" name="Line 32"/>
            <p:cNvSpPr>
              <a:spLocks noChangeShapeType="1"/>
            </p:cNvSpPr>
            <p:nvPr/>
          </p:nvSpPr>
          <p:spPr bwMode="auto">
            <a:xfrm>
              <a:off x="4988" y="384"/>
              <a:ext cx="0" cy="256"/>
            </a:xfrm>
            <a:prstGeom prst="line">
              <a:avLst/>
            </a:prstGeom>
            <a:noFill/>
            <a:ln w="57150">
              <a:solidFill>
                <a:srgbClr val="FF9900"/>
              </a:solidFill>
              <a:prstDash val="sysDot"/>
              <a:round/>
              <a:headEnd/>
              <a:tailEnd/>
            </a:ln>
          </p:spPr>
          <p:txBody>
            <a:bodyPr/>
            <a:lstStyle/>
            <a:p>
              <a:endParaRPr lang="en-US"/>
            </a:p>
          </p:txBody>
        </p:sp>
      </p:grpSp>
      <p:sp>
        <p:nvSpPr>
          <p:cNvPr id="14344" name="Text Box 33"/>
          <p:cNvSpPr txBox="1">
            <a:spLocks noChangeArrowheads="1"/>
          </p:cNvSpPr>
          <p:nvPr/>
        </p:nvSpPr>
        <p:spPr bwMode="auto">
          <a:xfrm>
            <a:off x="3782219" y="2380699"/>
            <a:ext cx="569387" cy="369332"/>
          </a:xfrm>
          <a:prstGeom prst="rect">
            <a:avLst/>
          </a:prstGeom>
          <a:noFill/>
          <a:ln w="9525">
            <a:noFill/>
            <a:miter lim="800000"/>
            <a:headEnd/>
            <a:tailEnd/>
          </a:ln>
        </p:spPr>
        <p:txBody>
          <a:bodyPr wrap="none">
            <a:spAutoFit/>
          </a:bodyPr>
          <a:lstStyle/>
          <a:p>
            <a:r>
              <a:rPr lang="en-US" dirty="0">
                <a:solidFill>
                  <a:srgbClr val="CC6600"/>
                </a:solidFill>
                <a:latin typeface="Arial" panose="020B0604020202020204" pitchFamily="34" charset="0"/>
                <a:cs typeface="Arial" panose="020B0604020202020204" pitchFamily="34" charset="0"/>
              </a:rPr>
              <a:t>He</a:t>
            </a:r>
            <a:r>
              <a:rPr lang="el-GR" baseline="-25000" dirty="0">
                <a:solidFill>
                  <a:srgbClr val="CC6600"/>
                </a:solidFill>
                <a:latin typeface="Arial" panose="020B0604020202020204" pitchFamily="34" charset="0"/>
                <a:cs typeface="Arial" panose="020B0604020202020204" pitchFamily="34" charset="0"/>
              </a:rPr>
              <a:t>α</a:t>
            </a:r>
            <a:endParaRPr lang="ru-RU" baseline="-25000" dirty="0">
              <a:solidFill>
                <a:srgbClr val="CC6600"/>
              </a:solidFill>
              <a:latin typeface="Arial" panose="020B0604020202020204" pitchFamily="34" charset="0"/>
              <a:cs typeface="Arial" panose="020B0604020202020204" pitchFamily="34" charset="0"/>
            </a:endParaRPr>
          </a:p>
        </p:txBody>
      </p:sp>
      <p:sp>
        <p:nvSpPr>
          <p:cNvPr id="23591" name="Text Box 39"/>
          <p:cNvSpPr txBox="1">
            <a:spLocks noChangeArrowheads="1"/>
          </p:cNvSpPr>
          <p:nvPr/>
        </p:nvSpPr>
        <p:spPr bwMode="auto">
          <a:xfrm>
            <a:off x="8899114" y="3160441"/>
            <a:ext cx="3297030" cy="2862322"/>
          </a:xfrm>
          <a:prstGeom prst="rect">
            <a:avLst/>
          </a:prstGeom>
          <a:noFill/>
          <a:ln w="9525">
            <a:noFill/>
            <a:miter lim="800000"/>
            <a:headEnd/>
            <a:tailEnd/>
          </a:ln>
        </p:spPr>
        <p:txBody>
          <a:bodyPr wrap="square">
            <a:spAutoFit/>
          </a:bodyPr>
          <a:lstStyle/>
          <a:p>
            <a:r>
              <a:rPr lang="ru-RU" sz="2000" dirty="0">
                <a:latin typeface="Arial" panose="020B0604020202020204" pitchFamily="34" charset="0"/>
                <a:cs typeface="Arial" panose="020B0604020202020204" pitchFamily="34" charset="0"/>
              </a:rPr>
              <a:t>Область существования </a:t>
            </a:r>
            <a:r>
              <a:rPr lang="ru-RU" sz="2000" b="1" dirty="0">
                <a:solidFill>
                  <a:srgbClr val="FF0000"/>
                </a:solidFill>
                <a:latin typeface="Arial" panose="020B0604020202020204" pitchFamily="34" charset="0"/>
                <a:cs typeface="Arial" panose="020B0604020202020204" pitchFamily="34" charset="0"/>
              </a:rPr>
              <a:t>плотного нагретого вещества,</a:t>
            </a:r>
            <a:r>
              <a:rPr lang="ru-RU" sz="2000" dirty="0">
                <a:solidFill>
                  <a:srgbClr val="FF0000"/>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создаваемого потоком горячих электронов, </a:t>
            </a:r>
            <a:r>
              <a:rPr lang="ru-RU" sz="2000" b="1" dirty="0" err="1">
                <a:solidFill>
                  <a:srgbClr val="FF0000"/>
                </a:solidFill>
                <a:latin typeface="Arial" panose="020B0604020202020204" pitchFamily="34" charset="0"/>
                <a:cs typeface="Arial" panose="020B0604020202020204" pitchFamily="34" charset="0"/>
              </a:rPr>
              <a:t>пространственно</a:t>
            </a:r>
            <a:r>
              <a:rPr lang="ru-RU" sz="2000" b="1" dirty="0">
                <a:solidFill>
                  <a:srgbClr val="FF0000"/>
                </a:solidFill>
                <a:latin typeface="Arial" panose="020B0604020202020204" pitchFamily="34" charset="0"/>
                <a:cs typeface="Arial" panose="020B0604020202020204" pitchFamily="34" charset="0"/>
              </a:rPr>
              <a:t> отделена от области мишени</a:t>
            </a:r>
            <a:r>
              <a:rPr lang="ru-RU" sz="2000" dirty="0">
                <a:solidFill>
                  <a:srgbClr val="FF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которая напрямую прогревается лазерным излучением.</a:t>
            </a:r>
          </a:p>
        </p:txBody>
      </p:sp>
      <p:grpSp>
        <p:nvGrpSpPr>
          <p:cNvPr id="6" name="Group 49"/>
          <p:cNvGrpSpPr>
            <a:grpSpLocks/>
          </p:cNvGrpSpPr>
          <p:nvPr/>
        </p:nvGrpSpPr>
        <p:grpSpPr bwMode="auto">
          <a:xfrm>
            <a:off x="6844001" y="3200763"/>
            <a:ext cx="1346200" cy="1987549"/>
            <a:chOff x="3912" y="1719"/>
            <a:chExt cx="848" cy="1252"/>
          </a:xfrm>
        </p:grpSpPr>
        <p:sp>
          <p:nvSpPr>
            <p:cNvPr id="14348" name="Text Box 42"/>
            <p:cNvSpPr txBox="1">
              <a:spLocks noChangeArrowheads="1"/>
            </p:cNvSpPr>
            <p:nvPr/>
          </p:nvSpPr>
          <p:spPr bwMode="auto">
            <a:xfrm>
              <a:off x="4062" y="1719"/>
              <a:ext cx="698" cy="233"/>
            </a:xfrm>
            <a:prstGeom prst="rect">
              <a:avLst/>
            </a:prstGeom>
            <a:noFill/>
            <a:ln w="9525">
              <a:noFill/>
              <a:miter lim="800000"/>
              <a:headEnd/>
              <a:tailEnd/>
            </a:ln>
          </p:spPr>
          <p:txBody>
            <a:bodyPr wrap="none">
              <a:spAutoFit/>
            </a:bodyPr>
            <a:lstStyle/>
            <a:p>
              <a:r>
                <a:rPr lang="ru-RU" dirty="0">
                  <a:solidFill>
                    <a:srgbClr val="CC6600"/>
                  </a:solidFill>
                  <a:latin typeface="Arial" panose="020B0604020202020204" pitchFamily="34" charset="0"/>
                  <a:cs typeface="Arial" panose="020B0604020202020204" pitchFamily="34" charset="0"/>
                </a:rPr>
                <a:t>1</a:t>
              </a:r>
              <a:r>
                <a:rPr lang="en-US" dirty="0">
                  <a:solidFill>
                    <a:srgbClr val="CC6600"/>
                  </a:solidFill>
                  <a:latin typeface="Arial" panose="020B0604020202020204" pitchFamily="34" charset="0"/>
                  <a:cs typeface="Arial" panose="020B0604020202020204" pitchFamily="34" charset="0"/>
                </a:rPr>
                <a:t>000 eV </a:t>
              </a:r>
              <a:endParaRPr lang="ru-RU" dirty="0">
                <a:solidFill>
                  <a:srgbClr val="CC6600"/>
                </a:solidFill>
                <a:latin typeface="Arial" panose="020B0604020202020204" pitchFamily="34" charset="0"/>
                <a:cs typeface="Arial" panose="020B0604020202020204" pitchFamily="34" charset="0"/>
              </a:endParaRPr>
            </a:p>
          </p:txBody>
        </p:sp>
        <p:sp>
          <p:nvSpPr>
            <p:cNvPr id="14349" name="Text Box 43"/>
            <p:cNvSpPr txBox="1">
              <a:spLocks noChangeArrowheads="1"/>
            </p:cNvSpPr>
            <p:nvPr/>
          </p:nvSpPr>
          <p:spPr bwMode="auto">
            <a:xfrm>
              <a:off x="3912" y="2738"/>
              <a:ext cx="746" cy="233"/>
            </a:xfrm>
            <a:prstGeom prst="rect">
              <a:avLst/>
            </a:prstGeom>
            <a:noFill/>
            <a:ln w="9525">
              <a:noFill/>
              <a:miter lim="800000"/>
              <a:headEnd/>
              <a:tailEnd/>
            </a:ln>
          </p:spPr>
          <p:txBody>
            <a:bodyPr wrap="none">
              <a:spAutoFit/>
            </a:bodyPr>
            <a:lstStyle/>
            <a:p>
              <a:r>
                <a:rPr lang="en-US" dirty="0">
                  <a:solidFill>
                    <a:srgbClr val="CC6600"/>
                  </a:solidFill>
                  <a:latin typeface="Arial" panose="020B0604020202020204" pitchFamily="34" charset="0"/>
                  <a:cs typeface="Arial" panose="020B0604020202020204" pitchFamily="34" charset="0"/>
                </a:rPr>
                <a:t>10-50 eV </a:t>
              </a:r>
              <a:endParaRPr lang="ru-RU" dirty="0">
                <a:solidFill>
                  <a:srgbClr val="CC6600"/>
                </a:solidFill>
                <a:latin typeface="Arial" panose="020B0604020202020204" pitchFamily="34" charset="0"/>
                <a:cs typeface="Arial" panose="020B0604020202020204" pitchFamily="34" charset="0"/>
              </a:endParaRPr>
            </a:p>
          </p:txBody>
        </p:sp>
      </p:grpSp>
      <p:sp>
        <p:nvSpPr>
          <p:cNvPr id="27" name="Прямоугольник 26">
            <a:extLst>
              <a:ext uri="{FF2B5EF4-FFF2-40B4-BE49-F238E27FC236}">
                <a16:creationId xmlns:a16="http://schemas.microsoft.com/office/drawing/2014/main" id="{1C8EFBBA-3DA6-4DB8-8A78-084B9761686A}"/>
              </a:ext>
            </a:extLst>
          </p:cNvPr>
          <p:cNvSpPr/>
          <p:nvPr/>
        </p:nvSpPr>
        <p:spPr>
          <a:xfrm>
            <a:off x="1" y="3236"/>
            <a:ext cx="12191999"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Экспериментальные результаты. </a:t>
            </a:r>
          </a:p>
          <a:p>
            <a:pPr algn="ctr"/>
            <a:r>
              <a:rPr lang="ru-RU" sz="2800" b="1" dirty="0">
                <a:latin typeface="Arial" panose="020B0604020202020204" pitchFamily="34" charset="0"/>
                <a:cs typeface="Arial" panose="020B0604020202020204" pitchFamily="34" charset="0"/>
              </a:rPr>
              <a:t>Калибровочные спектральные линии.</a:t>
            </a:r>
          </a:p>
        </p:txBody>
      </p:sp>
      <p:sp>
        <p:nvSpPr>
          <p:cNvPr id="3" name="Номер слайда 2">
            <a:extLst>
              <a:ext uri="{FF2B5EF4-FFF2-40B4-BE49-F238E27FC236}">
                <a16:creationId xmlns:a16="http://schemas.microsoft.com/office/drawing/2014/main" id="{DACE784D-A88E-4FA1-B9D9-5DA83EED99F2}"/>
              </a:ext>
            </a:extLst>
          </p:cNvPr>
          <p:cNvSpPr>
            <a:spLocks noGrp="1"/>
          </p:cNvSpPr>
          <p:nvPr>
            <p:ph type="sldNum" sz="quarter" idx="12"/>
          </p:nvPr>
        </p:nvSpPr>
        <p:spPr/>
        <p:txBody>
          <a:bodyPr/>
          <a:lstStyle/>
          <a:p>
            <a:fld id="{BB511590-5F22-407D-B11A-C88EF41F368D}" type="slidenum">
              <a:rPr lang="ru-RU" smtClean="0"/>
              <a:t>13</a:t>
            </a:fld>
            <a:endParaRPr lang="ru-RU" dirty="0"/>
          </a:p>
        </p:txBody>
      </p:sp>
    </p:spTree>
    <p:extLst>
      <p:ext uri="{BB962C8B-B14F-4D97-AF65-F5344CB8AC3E}">
        <p14:creationId xmlns:p14="http://schemas.microsoft.com/office/powerpoint/2010/main" val="34997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3591"/>
                                        </p:tgtEl>
                                        <p:attrNameLst>
                                          <p:attrName>style.visibility</p:attrName>
                                        </p:attrNameLst>
                                      </p:cBhvr>
                                      <p:to>
                                        <p:strVal val="visible"/>
                                      </p:to>
                                    </p:set>
                                    <p:animEffect transition="in" filter="blinds(horizontal)">
                                      <p:cBhvr>
                                        <p:cTn id="16" dur="500"/>
                                        <p:tgtEl>
                                          <p:spTgt spid="23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3" name="Picture 15" descr="exp21-full"/>
          <p:cNvPicPr>
            <a:picLocks noChangeAspect="1" noChangeArrowheads="1"/>
          </p:cNvPicPr>
          <p:nvPr/>
        </p:nvPicPr>
        <p:blipFill>
          <a:blip r:embed="rId3" cstate="print">
            <a:lum bright="-6000" contrast="12000"/>
          </a:blip>
          <a:srcRect/>
          <a:stretch>
            <a:fillRect/>
          </a:stretch>
        </p:blipFill>
        <p:spPr bwMode="auto">
          <a:xfrm>
            <a:off x="6076950" y="1549401"/>
            <a:ext cx="4725988" cy="3681413"/>
          </a:xfrm>
          <a:prstGeom prst="rect">
            <a:avLst/>
          </a:prstGeom>
          <a:noFill/>
          <a:ln w="9525">
            <a:noFill/>
            <a:miter lim="800000"/>
            <a:headEnd/>
            <a:tailEnd/>
          </a:ln>
        </p:spPr>
      </p:pic>
      <p:sp>
        <p:nvSpPr>
          <p:cNvPr id="16388" name="Text Box 8"/>
          <p:cNvSpPr txBox="1">
            <a:spLocks noChangeArrowheads="1"/>
          </p:cNvSpPr>
          <p:nvPr/>
        </p:nvSpPr>
        <p:spPr bwMode="auto">
          <a:xfrm>
            <a:off x="1703208" y="940140"/>
            <a:ext cx="4297542" cy="646331"/>
          </a:xfrm>
          <a:prstGeom prst="rect">
            <a:avLst/>
          </a:prstGeom>
          <a:noFill/>
          <a:ln w="9525">
            <a:noFill/>
            <a:miter lim="800000"/>
            <a:headEnd/>
            <a:tailEnd/>
          </a:ln>
        </p:spPr>
        <p:txBody>
          <a:bodyPr wrap="square">
            <a:spAutoFit/>
          </a:bodyPr>
          <a:lstStyle/>
          <a:p>
            <a:r>
              <a:rPr lang="en-US" dirty="0">
                <a:latin typeface="Arial" panose="020B0604020202020204" pitchFamily="34" charset="0"/>
                <a:cs typeface="Arial" panose="020B0604020202020204" pitchFamily="34" charset="0"/>
              </a:rPr>
              <a:t>0.5 </a:t>
            </a:r>
            <a:r>
              <a:rPr lang="ru-RU" dirty="0">
                <a:latin typeface="Arial" panose="020B0604020202020204" pitchFamily="34" charset="0"/>
                <a:cs typeface="Arial" panose="020B0604020202020204" pitchFamily="34" charset="0"/>
              </a:rPr>
              <a:t>пс</a:t>
            </a:r>
            <a:r>
              <a:rPr lang="en-US" dirty="0">
                <a:latin typeface="Arial" panose="020B0604020202020204" pitchFamily="34" charset="0"/>
                <a:cs typeface="Arial" panose="020B0604020202020204" pitchFamily="34" charset="0"/>
              </a:rPr>
              <a:t>, 200 </a:t>
            </a:r>
            <a:r>
              <a:rPr lang="ru-RU" dirty="0">
                <a:latin typeface="Arial" panose="020B0604020202020204" pitchFamily="34" charset="0"/>
                <a:cs typeface="Arial" panose="020B0604020202020204" pitchFamily="34" charset="0"/>
              </a:rPr>
              <a:t>Дж</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5 μ</a:t>
            </a:r>
            <a:r>
              <a:rPr lang="ru-RU" u="sng" dirty="0">
                <a:latin typeface="Arial" panose="020B0604020202020204" pitchFamily="34" charset="0"/>
                <a:cs typeface="Arial" panose="020B0604020202020204" pitchFamily="34" charset="0"/>
              </a:rPr>
              <a:t>м</a:t>
            </a:r>
            <a:r>
              <a:rPr lang="en-US" u="sng" dirty="0">
                <a:latin typeface="Arial" panose="020B0604020202020204" pitchFamily="34" charset="0"/>
                <a:cs typeface="Arial" panose="020B0604020202020204" pitchFamily="34" charset="0"/>
              </a:rPr>
              <a:t> Ø</a:t>
            </a:r>
            <a:r>
              <a:rPr lang="ru-RU" u="sng" dirty="0">
                <a:latin typeface="Arial" panose="020B0604020202020204" pitchFamily="34" charset="0"/>
                <a:cs typeface="Arial" panose="020B0604020202020204" pitchFamily="34" charset="0"/>
              </a:rPr>
              <a:t>, </a:t>
            </a:r>
          </a:p>
          <a:p>
            <a:r>
              <a:rPr lang="en-US" b="1" dirty="0">
                <a:solidFill>
                  <a:srgbClr val="0000CC"/>
                </a:solidFill>
                <a:latin typeface="Arial" panose="020B0604020202020204" pitchFamily="34" charset="0"/>
                <a:cs typeface="Arial" panose="020B0604020202020204" pitchFamily="34" charset="0"/>
              </a:rPr>
              <a:t>I ~ 5×</a:t>
            </a:r>
            <a:r>
              <a:rPr lang="ru-RU" b="1" dirty="0">
                <a:solidFill>
                  <a:srgbClr val="0000CC"/>
                </a:solidFill>
                <a:latin typeface="Arial" panose="020B0604020202020204" pitchFamily="34" charset="0"/>
                <a:cs typeface="Arial" panose="020B0604020202020204" pitchFamily="34" charset="0"/>
              </a:rPr>
              <a:t>10</a:t>
            </a:r>
            <a:r>
              <a:rPr lang="en-US" b="1" baseline="30000" dirty="0">
                <a:solidFill>
                  <a:srgbClr val="0000CC"/>
                </a:solidFill>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Вт</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см</a:t>
            </a:r>
            <a:r>
              <a:rPr lang="en-US" baseline="30000" dirty="0">
                <a:latin typeface="Arial" panose="020B0604020202020204" pitchFamily="34" charset="0"/>
                <a:cs typeface="Arial" panose="020B0604020202020204" pitchFamily="34" charset="0"/>
              </a:rPr>
              <a:t>2</a:t>
            </a:r>
          </a:p>
        </p:txBody>
      </p:sp>
      <p:sp>
        <p:nvSpPr>
          <p:cNvPr id="22537" name="Text Box 9"/>
          <p:cNvSpPr txBox="1">
            <a:spLocks noChangeArrowheads="1"/>
          </p:cNvSpPr>
          <p:nvPr/>
        </p:nvSpPr>
        <p:spPr bwMode="auto">
          <a:xfrm>
            <a:off x="6902450" y="920751"/>
            <a:ext cx="3460750" cy="646331"/>
          </a:xfrm>
          <a:prstGeom prst="rect">
            <a:avLst/>
          </a:prstGeom>
          <a:noFill/>
          <a:ln w="9525">
            <a:noFill/>
            <a:miter lim="800000"/>
            <a:headEnd/>
            <a:tailEnd/>
          </a:ln>
        </p:spPr>
        <p:txBody>
          <a:bodyPr wrap="square">
            <a:spAutoFit/>
          </a:bodyPr>
          <a:lstStyle/>
          <a:p>
            <a:r>
              <a:rPr lang="en-US" dirty="0">
                <a:latin typeface="Arial" panose="020B0604020202020204" pitchFamily="34" charset="0"/>
                <a:cs typeface="Arial" panose="020B0604020202020204" pitchFamily="34" charset="0"/>
              </a:rPr>
              <a:t>0.7 </a:t>
            </a:r>
            <a:r>
              <a:rPr lang="ru-RU" dirty="0">
                <a:latin typeface="Arial" panose="020B0604020202020204" pitchFamily="34" charset="0"/>
                <a:cs typeface="Arial" panose="020B0604020202020204" pitchFamily="34" charset="0"/>
              </a:rPr>
              <a:t>пс</a:t>
            </a:r>
            <a:r>
              <a:rPr lang="en-US" dirty="0">
                <a:latin typeface="Arial" panose="020B0604020202020204" pitchFamily="34" charset="0"/>
                <a:cs typeface="Arial" panose="020B0604020202020204" pitchFamily="34" charset="0"/>
              </a:rPr>
              <a:t>, 200 </a:t>
            </a:r>
            <a:r>
              <a:rPr lang="ru-RU" dirty="0">
                <a:latin typeface="Arial" panose="020B0604020202020204" pitchFamily="34" charset="0"/>
                <a:cs typeface="Arial" panose="020B0604020202020204" pitchFamily="34" charset="0"/>
              </a:rPr>
              <a:t>Дж</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15 μ</a:t>
            </a:r>
            <a:r>
              <a:rPr lang="ru-RU" u="sng" dirty="0">
                <a:latin typeface="Arial" panose="020B0604020202020204" pitchFamily="34" charset="0"/>
                <a:cs typeface="Arial" panose="020B0604020202020204" pitchFamily="34" charset="0"/>
              </a:rPr>
              <a:t>м</a:t>
            </a:r>
            <a:r>
              <a:rPr lang="en-US" u="sng" dirty="0">
                <a:latin typeface="Arial" panose="020B0604020202020204" pitchFamily="34" charset="0"/>
                <a:cs typeface="Arial" panose="020B0604020202020204" pitchFamily="34" charset="0"/>
              </a:rPr>
              <a:t> Ø</a:t>
            </a:r>
          </a:p>
          <a:p>
            <a:r>
              <a:rPr lang="en-US" b="1" dirty="0">
                <a:solidFill>
                  <a:srgbClr val="0000CC"/>
                </a:solidFill>
                <a:latin typeface="Arial" panose="020B0604020202020204" pitchFamily="34" charset="0"/>
                <a:cs typeface="Arial" panose="020B0604020202020204" pitchFamily="34" charset="0"/>
              </a:rPr>
              <a:t>I ~ 4×</a:t>
            </a:r>
            <a:r>
              <a:rPr lang="ru-RU" b="1" dirty="0">
                <a:solidFill>
                  <a:srgbClr val="0000CC"/>
                </a:solidFill>
                <a:latin typeface="Arial" panose="020B0604020202020204" pitchFamily="34" charset="0"/>
                <a:cs typeface="Arial" panose="020B0604020202020204" pitchFamily="34" charset="0"/>
              </a:rPr>
              <a:t>10</a:t>
            </a:r>
            <a:r>
              <a:rPr lang="en-US" b="1" baseline="30000" dirty="0">
                <a:solidFill>
                  <a:srgbClr val="0000CC"/>
                </a:solidFill>
                <a:latin typeface="Arial" panose="020B0604020202020204" pitchFamily="34" charset="0"/>
                <a:cs typeface="Arial" panose="020B0604020202020204" pitchFamily="34" charset="0"/>
              </a:rPr>
              <a:t>19</a:t>
            </a:r>
            <a:r>
              <a:rPr lang="en-US"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Вт</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см</a:t>
            </a:r>
            <a:r>
              <a:rPr lang="en-US" baseline="30000" dirty="0">
                <a:latin typeface="Arial" panose="020B0604020202020204" pitchFamily="34" charset="0"/>
                <a:cs typeface="Arial" panose="020B0604020202020204" pitchFamily="34" charset="0"/>
              </a:rPr>
              <a:t>2</a:t>
            </a:r>
          </a:p>
        </p:txBody>
      </p:sp>
      <p:sp>
        <p:nvSpPr>
          <p:cNvPr id="22538" name="Text Box 10"/>
          <p:cNvSpPr txBox="1">
            <a:spLocks noChangeArrowheads="1"/>
          </p:cNvSpPr>
          <p:nvPr/>
        </p:nvSpPr>
        <p:spPr bwMode="auto">
          <a:xfrm>
            <a:off x="636104" y="5422900"/>
            <a:ext cx="10999305" cy="369332"/>
          </a:xfrm>
          <a:prstGeom prst="rect">
            <a:avLst/>
          </a:prstGeom>
          <a:noFill/>
          <a:ln w="9525">
            <a:noFill/>
            <a:miter lim="800000"/>
            <a:headEnd/>
            <a:tailEnd/>
          </a:ln>
        </p:spPr>
        <p:txBody>
          <a:bodyPr wrap="square">
            <a:spAutoFit/>
          </a:bodyPr>
          <a:lstStyle/>
          <a:p>
            <a:r>
              <a:rPr lang="ru-RU" dirty="0">
                <a:solidFill>
                  <a:srgbClr val="CC0000"/>
                </a:solidFill>
                <a:latin typeface="Arial" panose="020B0604020202020204" pitchFamily="34" charset="0"/>
                <a:cs typeface="Arial" panose="020B0604020202020204" pitchFamily="34" charset="0"/>
              </a:rPr>
              <a:t>В обоих случаях </a:t>
            </a:r>
            <a:r>
              <a:rPr lang="ru-RU" b="1" dirty="0">
                <a:solidFill>
                  <a:srgbClr val="0000CC"/>
                </a:solidFill>
                <a:latin typeface="Arial" panose="020B0604020202020204" pitchFamily="34" charset="0"/>
                <a:cs typeface="Arial" panose="020B0604020202020204" pitchFamily="34" charset="0"/>
              </a:rPr>
              <a:t>наибольшее значение электронной температуры</a:t>
            </a:r>
            <a:r>
              <a:rPr lang="ru-RU" dirty="0">
                <a:solidFill>
                  <a:srgbClr val="0000CC"/>
                </a:solidFill>
                <a:latin typeface="Arial" panose="020B0604020202020204" pitchFamily="34" charset="0"/>
                <a:cs typeface="Arial" panose="020B0604020202020204" pitchFamily="34" charset="0"/>
              </a:rPr>
              <a:t> </a:t>
            </a:r>
            <a:r>
              <a:rPr lang="ru-RU" dirty="0">
                <a:solidFill>
                  <a:srgbClr val="CC0000"/>
                </a:solidFill>
                <a:latin typeface="Arial" panose="020B0604020202020204" pitchFamily="34" charset="0"/>
                <a:cs typeface="Arial" panose="020B0604020202020204" pitchFamily="34" charset="0"/>
              </a:rPr>
              <a:t>находится на уровне</a:t>
            </a:r>
            <a:r>
              <a:rPr lang="en-US" dirty="0">
                <a:solidFill>
                  <a:srgbClr val="CC0000"/>
                </a:solidFill>
                <a:latin typeface="Arial" panose="020B0604020202020204" pitchFamily="34" charset="0"/>
                <a:cs typeface="Arial" panose="020B0604020202020204" pitchFamily="34" charset="0"/>
              </a:rPr>
              <a:t> </a:t>
            </a:r>
            <a:r>
              <a:rPr lang="en-US" b="1" dirty="0">
                <a:solidFill>
                  <a:srgbClr val="0000CC"/>
                </a:solidFill>
                <a:latin typeface="Arial" panose="020B0604020202020204" pitchFamily="34" charset="0"/>
                <a:cs typeface="Arial" panose="020B0604020202020204" pitchFamily="34" charset="0"/>
              </a:rPr>
              <a:t>~50 eV</a:t>
            </a:r>
            <a:endParaRPr lang="ru-RU" b="1" dirty="0">
              <a:solidFill>
                <a:srgbClr val="0000CC"/>
              </a:solidFill>
              <a:latin typeface="Arial" panose="020B0604020202020204" pitchFamily="34" charset="0"/>
              <a:cs typeface="Arial" panose="020B0604020202020204" pitchFamily="34" charset="0"/>
            </a:endParaRPr>
          </a:p>
        </p:txBody>
      </p:sp>
      <p:sp>
        <p:nvSpPr>
          <p:cNvPr id="22540" name="Text Box 12"/>
          <p:cNvSpPr txBox="1">
            <a:spLocks noChangeArrowheads="1"/>
          </p:cNvSpPr>
          <p:nvPr/>
        </p:nvSpPr>
        <p:spPr bwMode="auto">
          <a:xfrm>
            <a:off x="636104" y="5848451"/>
            <a:ext cx="10582356" cy="923330"/>
          </a:xfrm>
          <a:prstGeom prst="rect">
            <a:avLst/>
          </a:prstGeom>
          <a:noFill/>
          <a:ln w="9525">
            <a:noFill/>
            <a:miter lim="800000"/>
            <a:headEnd/>
            <a:tailEnd/>
          </a:ln>
        </p:spPr>
        <p:txBody>
          <a:bodyPr wrap="square">
            <a:spAutoFit/>
          </a:bodyPr>
          <a:lstStyle/>
          <a:p>
            <a:pPr algn="just"/>
            <a:r>
              <a:rPr lang="ru-RU" b="1" dirty="0">
                <a:solidFill>
                  <a:srgbClr val="0000CC"/>
                </a:solidFill>
                <a:latin typeface="Arial" panose="020B0604020202020204" pitchFamily="34" charset="0"/>
                <a:cs typeface="Arial" panose="020B0604020202020204" pitchFamily="34" charset="0"/>
              </a:rPr>
              <a:t>Энергия лазерного импульса</a:t>
            </a:r>
            <a:r>
              <a:rPr lang="ru-RU" dirty="0">
                <a:latin typeface="Arial" panose="020B0604020202020204" pitchFamily="34" charset="0"/>
                <a:cs typeface="Arial" panose="020B0604020202020204" pitchFamily="34" charset="0"/>
              </a:rPr>
              <a:t>, доставляемая на переднюю поверхность мишени </a:t>
            </a:r>
            <a:r>
              <a:rPr lang="ru-RU" b="1" dirty="0">
                <a:solidFill>
                  <a:srgbClr val="0000CC"/>
                </a:solidFill>
                <a:latin typeface="Arial" panose="020B0604020202020204" pitchFamily="34" charset="0"/>
                <a:cs typeface="Arial" panose="020B0604020202020204" pitchFamily="34" charset="0"/>
              </a:rPr>
              <a:t>имеет гораздо более принципиальное значение</a:t>
            </a:r>
            <a:r>
              <a:rPr lang="ru-RU" dirty="0">
                <a:latin typeface="Arial" panose="020B0604020202020204" pitchFamily="34" charset="0"/>
                <a:cs typeface="Arial" panose="020B0604020202020204" pitchFamily="34" charset="0"/>
              </a:rPr>
              <a:t> для прогрева глубинных слоев, нежели интенсивность излучения, определяемая площадью пятна фокусировки лазерного импульса.</a:t>
            </a:r>
          </a:p>
        </p:txBody>
      </p:sp>
      <p:pic>
        <p:nvPicPr>
          <p:cNvPr id="16392" name="Picture 13" descr="exp17-nosimul"/>
          <p:cNvPicPr>
            <a:picLocks noChangeAspect="1" noChangeArrowheads="1"/>
          </p:cNvPicPr>
          <p:nvPr/>
        </p:nvPicPr>
        <p:blipFill>
          <a:blip r:embed="rId4" cstate="print">
            <a:lum bright="-6000" contrast="12000"/>
          </a:blip>
          <a:srcRect/>
          <a:stretch>
            <a:fillRect/>
          </a:stretch>
        </p:blipFill>
        <p:spPr bwMode="auto">
          <a:xfrm>
            <a:off x="1524001" y="1554164"/>
            <a:ext cx="4587875" cy="3679825"/>
          </a:xfrm>
          <a:prstGeom prst="rect">
            <a:avLst/>
          </a:prstGeom>
          <a:noFill/>
          <a:ln w="9525">
            <a:noFill/>
            <a:miter lim="800000"/>
            <a:headEnd/>
            <a:tailEnd/>
          </a:ln>
        </p:spPr>
      </p:pic>
      <p:pic>
        <p:nvPicPr>
          <p:cNvPr id="22542" name="Picture 14" descr="exp17-full"/>
          <p:cNvPicPr>
            <a:picLocks noChangeAspect="1" noChangeArrowheads="1"/>
          </p:cNvPicPr>
          <p:nvPr/>
        </p:nvPicPr>
        <p:blipFill>
          <a:blip r:embed="rId5" cstate="print">
            <a:lum bright="-6000" contrast="12000"/>
          </a:blip>
          <a:srcRect/>
          <a:stretch>
            <a:fillRect/>
          </a:stretch>
        </p:blipFill>
        <p:spPr bwMode="auto">
          <a:xfrm>
            <a:off x="1524001" y="1552576"/>
            <a:ext cx="4664075" cy="3681413"/>
          </a:xfrm>
          <a:prstGeom prst="rect">
            <a:avLst/>
          </a:prstGeom>
          <a:noFill/>
          <a:ln w="9525">
            <a:noFill/>
            <a:miter lim="800000"/>
            <a:headEnd/>
            <a:tailEnd/>
          </a:ln>
        </p:spPr>
      </p:pic>
      <p:sp>
        <p:nvSpPr>
          <p:cNvPr id="11" name="Прямоугольник 10">
            <a:extLst>
              <a:ext uri="{FF2B5EF4-FFF2-40B4-BE49-F238E27FC236}">
                <a16:creationId xmlns:a16="http://schemas.microsoft.com/office/drawing/2014/main" id="{BBC6A0B6-62F5-4355-9289-1CD3F3B466AC}"/>
              </a:ext>
            </a:extLst>
          </p:cNvPr>
          <p:cNvSpPr/>
          <p:nvPr/>
        </p:nvSpPr>
        <p:spPr>
          <a:xfrm>
            <a:off x="1" y="3236"/>
            <a:ext cx="12191999"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Результаты измерения электронной температуры по экспериментальным спектрам. </a:t>
            </a:r>
          </a:p>
        </p:txBody>
      </p:sp>
      <p:sp>
        <p:nvSpPr>
          <p:cNvPr id="2" name="Номер слайда 1">
            <a:extLst>
              <a:ext uri="{FF2B5EF4-FFF2-40B4-BE49-F238E27FC236}">
                <a16:creationId xmlns:a16="http://schemas.microsoft.com/office/drawing/2014/main" id="{29C891E5-D0EC-4574-A2D2-3C7F696EDD9E}"/>
              </a:ext>
            </a:extLst>
          </p:cNvPr>
          <p:cNvSpPr>
            <a:spLocks noGrp="1"/>
          </p:cNvSpPr>
          <p:nvPr>
            <p:ph type="sldNum" sz="quarter" idx="12"/>
          </p:nvPr>
        </p:nvSpPr>
        <p:spPr/>
        <p:txBody>
          <a:bodyPr/>
          <a:lstStyle/>
          <a:p>
            <a:fld id="{BB511590-5F22-407D-B11A-C88EF41F368D}" type="slidenum">
              <a:rPr lang="ru-RU" smtClean="0"/>
              <a:t>14</a:t>
            </a:fld>
            <a:endParaRPr lang="ru-RU"/>
          </a:p>
        </p:txBody>
      </p:sp>
    </p:spTree>
    <p:extLst>
      <p:ext uri="{BB962C8B-B14F-4D97-AF65-F5344CB8AC3E}">
        <p14:creationId xmlns:p14="http://schemas.microsoft.com/office/powerpoint/2010/main" val="14663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7"/>
                                        </p:tgtEl>
                                        <p:attrNameLst>
                                          <p:attrName>style.visibility</p:attrName>
                                        </p:attrNameLst>
                                      </p:cBhvr>
                                      <p:to>
                                        <p:strVal val="visible"/>
                                      </p:to>
                                    </p:set>
                                    <p:animEffect transition="in" filter="blinds(horizontal)">
                                      <p:cBhvr>
                                        <p:cTn id="11" dur="500"/>
                                        <p:tgtEl>
                                          <p:spTgt spid="22537"/>
                                        </p:tgtEl>
                                      </p:cBhvr>
                                    </p:animEffect>
                                  </p:childTnLst>
                                </p:cTn>
                              </p:par>
                              <p:par>
                                <p:cTn id="12" presetID="3" presetClass="entr" presetSubtype="10" fill="hold" nodeType="withEffect">
                                  <p:stCondLst>
                                    <p:cond delay="0"/>
                                  </p:stCondLst>
                                  <p:childTnLst>
                                    <p:set>
                                      <p:cBhvr>
                                        <p:cTn id="13" dur="1" fill="hold">
                                          <p:stCondLst>
                                            <p:cond delay="0"/>
                                          </p:stCondLst>
                                        </p:cTn>
                                        <p:tgtEl>
                                          <p:spTgt spid="22543"/>
                                        </p:tgtEl>
                                        <p:attrNameLst>
                                          <p:attrName>style.visibility</p:attrName>
                                        </p:attrNameLst>
                                      </p:cBhvr>
                                      <p:to>
                                        <p:strVal val="visible"/>
                                      </p:to>
                                    </p:set>
                                    <p:animEffect transition="in" filter="blinds(horizontal)">
                                      <p:cBhvr>
                                        <p:cTn id="14" dur="500"/>
                                        <p:tgtEl>
                                          <p:spTgt spid="2254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Effect transition="in" filter="blinds(horizontal)">
                                      <p:cBhvr>
                                        <p:cTn id="19" dur="500"/>
                                        <p:tgtEl>
                                          <p:spTgt spid="2253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40"/>
                                        </p:tgtEl>
                                        <p:attrNameLst>
                                          <p:attrName>style.visibility</p:attrName>
                                        </p:attrNameLst>
                                      </p:cBhvr>
                                      <p:to>
                                        <p:strVal val="visible"/>
                                      </p:to>
                                    </p:set>
                                    <p:animEffect transition="in" filter="blinds(horizontal)">
                                      <p:cBhvr>
                                        <p:cTn id="22"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P spid="225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1814085" y="934980"/>
            <a:ext cx="2682145" cy="646331"/>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0.5 </a:t>
            </a:r>
            <a:r>
              <a:rPr lang="ru-RU" dirty="0">
                <a:latin typeface="Arial" panose="020B0604020202020204" pitchFamily="34" charset="0"/>
                <a:cs typeface="Arial" panose="020B0604020202020204" pitchFamily="34" charset="0"/>
              </a:rPr>
              <a:t>пс</a:t>
            </a:r>
            <a:r>
              <a:rPr lang="en-US" dirty="0">
                <a:latin typeface="Arial" panose="020B0604020202020204" pitchFamily="34" charset="0"/>
                <a:cs typeface="Arial" panose="020B0604020202020204" pitchFamily="34" charset="0"/>
              </a:rPr>
              <a:t>, 200 </a:t>
            </a:r>
            <a:r>
              <a:rPr lang="ru-RU" dirty="0">
                <a:latin typeface="Arial" panose="020B0604020202020204" pitchFamily="34" charset="0"/>
                <a:cs typeface="Arial" panose="020B0604020202020204" pitchFamily="34" charset="0"/>
              </a:rPr>
              <a:t>Дж</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5 μ</a:t>
            </a:r>
            <a:r>
              <a:rPr lang="ru-RU" u="sng" dirty="0">
                <a:latin typeface="Arial" panose="020B0604020202020204" pitchFamily="34" charset="0"/>
                <a:cs typeface="Arial" panose="020B0604020202020204" pitchFamily="34" charset="0"/>
              </a:rPr>
              <a:t>м</a:t>
            </a:r>
            <a:r>
              <a:rPr lang="en-US" u="sng" dirty="0">
                <a:latin typeface="Arial" panose="020B0604020202020204" pitchFamily="34" charset="0"/>
                <a:cs typeface="Arial" panose="020B0604020202020204" pitchFamily="34" charset="0"/>
              </a:rPr>
              <a:t> Ø</a:t>
            </a:r>
            <a:r>
              <a:rPr lang="ru-RU" u="sng" dirty="0">
                <a:latin typeface="Arial" panose="020B0604020202020204" pitchFamily="34" charset="0"/>
                <a:cs typeface="Arial" panose="020B0604020202020204" pitchFamily="34" charset="0"/>
              </a:rPr>
              <a:t>, </a:t>
            </a:r>
          </a:p>
          <a:p>
            <a:r>
              <a:rPr lang="en-US" b="1" dirty="0">
                <a:solidFill>
                  <a:srgbClr val="0000CC"/>
                </a:solidFill>
                <a:latin typeface="Arial" panose="020B0604020202020204" pitchFamily="34" charset="0"/>
                <a:cs typeface="Arial" panose="020B0604020202020204" pitchFamily="34" charset="0"/>
              </a:rPr>
              <a:t>I ~ 5×</a:t>
            </a:r>
            <a:r>
              <a:rPr lang="ru-RU" b="1" dirty="0">
                <a:solidFill>
                  <a:srgbClr val="0000CC"/>
                </a:solidFill>
                <a:latin typeface="Arial" panose="020B0604020202020204" pitchFamily="34" charset="0"/>
                <a:cs typeface="Arial" panose="020B0604020202020204" pitchFamily="34" charset="0"/>
              </a:rPr>
              <a:t>10</a:t>
            </a:r>
            <a:r>
              <a:rPr lang="en-US" b="1" baseline="30000" dirty="0">
                <a:solidFill>
                  <a:srgbClr val="0000CC"/>
                </a:solidFill>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Вт</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см</a:t>
            </a:r>
            <a:r>
              <a:rPr lang="en-US" baseline="30000" dirty="0">
                <a:latin typeface="Arial" panose="020B0604020202020204" pitchFamily="34" charset="0"/>
                <a:cs typeface="Arial" panose="020B0604020202020204" pitchFamily="34" charset="0"/>
              </a:rPr>
              <a:t>2</a:t>
            </a:r>
          </a:p>
        </p:txBody>
      </p:sp>
      <p:pic>
        <p:nvPicPr>
          <p:cNvPr id="17412" name="Picture 8" descr="exp17-nosimul"/>
          <p:cNvPicPr>
            <a:picLocks noChangeAspect="1" noChangeArrowheads="1"/>
          </p:cNvPicPr>
          <p:nvPr/>
        </p:nvPicPr>
        <p:blipFill>
          <a:blip r:embed="rId3" cstate="print">
            <a:lum bright="-6000" contrast="12000"/>
          </a:blip>
          <a:srcRect/>
          <a:stretch>
            <a:fillRect/>
          </a:stretch>
        </p:blipFill>
        <p:spPr bwMode="auto">
          <a:xfrm>
            <a:off x="1524001" y="1554164"/>
            <a:ext cx="4587875" cy="3679825"/>
          </a:xfrm>
          <a:prstGeom prst="rect">
            <a:avLst/>
          </a:prstGeom>
          <a:noFill/>
          <a:ln w="9525">
            <a:noFill/>
            <a:miter lim="800000"/>
            <a:headEnd/>
            <a:tailEnd/>
          </a:ln>
        </p:spPr>
      </p:pic>
      <p:pic>
        <p:nvPicPr>
          <p:cNvPr id="17413" name="Picture 9" descr="exp17-full"/>
          <p:cNvPicPr>
            <a:picLocks noChangeAspect="1" noChangeArrowheads="1"/>
          </p:cNvPicPr>
          <p:nvPr/>
        </p:nvPicPr>
        <p:blipFill>
          <a:blip r:embed="rId4" cstate="print">
            <a:lum bright="-6000" contrast="12000"/>
          </a:blip>
          <a:srcRect/>
          <a:stretch>
            <a:fillRect/>
          </a:stretch>
        </p:blipFill>
        <p:spPr bwMode="auto">
          <a:xfrm>
            <a:off x="1524001" y="1552576"/>
            <a:ext cx="4664075" cy="3681413"/>
          </a:xfrm>
          <a:prstGeom prst="rect">
            <a:avLst/>
          </a:prstGeom>
          <a:noFill/>
          <a:ln w="9525">
            <a:noFill/>
            <a:miter lim="800000"/>
            <a:headEnd/>
            <a:tailEnd/>
          </a:ln>
        </p:spPr>
      </p:pic>
      <p:sp>
        <p:nvSpPr>
          <p:cNvPr id="17414" name="Rectangle 13"/>
          <p:cNvSpPr>
            <a:spLocks noChangeArrowheads="1"/>
          </p:cNvSpPr>
          <p:nvPr/>
        </p:nvSpPr>
        <p:spPr bwMode="auto">
          <a:xfrm>
            <a:off x="8991600" y="2019300"/>
            <a:ext cx="1460500" cy="419100"/>
          </a:xfrm>
          <a:prstGeom prst="rect">
            <a:avLst/>
          </a:prstGeom>
          <a:solidFill>
            <a:schemeClr val="bg1"/>
          </a:solidFill>
          <a:ln w="9525">
            <a:noFill/>
            <a:miter lim="800000"/>
            <a:headEnd/>
            <a:tailEnd/>
          </a:ln>
        </p:spPr>
        <p:txBody>
          <a:bodyPr wrap="none" anchor="ctr"/>
          <a:lstStyle/>
          <a:p>
            <a:endParaRPr lang="en-US"/>
          </a:p>
        </p:txBody>
      </p:sp>
      <p:pic>
        <p:nvPicPr>
          <p:cNvPr id="17415" name="Picture 11"/>
          <p:cNvPicPr>
            <a:picLocks noChangeAspect="1" noChangeArrowheads="1"/>
          </p:cNvPicPr>
          <p:nvPr/>
        </p:nvPicPr>
        <p:blipFill>
          <a:blip r:embed="rId5" cstate="print"/>
          <a:srcRect/>
          <a:stretch>
            <a:fillRect/>
          </a:stretch>
        </p:blipFill>
        <p:spPr bwMode="auto">
          <a:xfrm>
            <a:off x="6310314" y="876301"/>
            <a:ext cx="4268787" cy="5108575"/>
          </a:xfrm>
          <a:prstGeom prst="rect">
            <a:avLst/>
          </a:prstGeom>
          <a:noFill/>
          <a:ln w="9525">
            <a:noFill/>
            <a:miter lim="800000"/>
            <a:headEnd/>
            <a:tailEnd/>
          </a:ln>
        </p:spPr>
      </p:pic>
      <p:sp>
        <p:nvSpPr>
          <p:cNvPr id="28678" name="Text Box 6"/>
          <p:cNvSpPr txBox="1">
            <a:spLocks noChangeArrowheads="1"/>
          </p:cNvSpPr>
          <p:nvPr/>
        </p:nvSpPr>
        <p:spPr bwMode="auto">
          <a:xfrm>
            <a:off x="384313" y="5557631"/>
            <a:ext cx="6213337" cy="1200329"/>
          </a:xfrm>
          <a:prstGeom prst="rect">
            <a:avLst/>
          </a:prstGeom>
          <a:solidFill>
            <a:schemeClr val="bg1"/>
          </a:solid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В обоих случаях </a:t>
            </a:r>
            <a:r>
              <a:rPr lang="ru-RU" b="1" dirty="0">
                <a:solidFill>
                  <a:srgbClr val="0000CC"/>
                </a:solidFill>
                <a:latin typeface="Arial" panose="020B0604020202020204" pitchFamily="34" charset="0"/>
                <a:cs typeface="Arial" panose="020B0604020202020204" pitchFamily="34" charset="0"/>
              </a:rPr>
              <a:t>наибольшее значение</a:t>
            </a:r>
            <a:r>
              <a:rPr lang="ru-RU"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электронной температуры, достигнутое в результате изохорического нагрева, составляет </a:t>
            </a:r>
            <a:r>
              <a:rPr lang="en-US" b="1" dirty="0">
                <a:solidFill>
                  <a:srgbClr val="0000CC"/>
                </a:solidFill>
                <a:latin typeface="Arial" panose="020B0604020202020204" pitchFamily="34" charset="0"/>
                <a:cs typeface="Arial" panose="020B0604020202020204" pitchFamily="34" charset="0"/>
              </a:rPr>
              <a:t>~50 </a:t>
            </a:r>
            <a:r>
              <a:rPr lang="ru-RU" b="1" dirty="0">
                <a:solidFill>
                  <a:srgbClr val="0000CC"/>
                </a:solidFill>
                <a:latin typeface="Arial" panose="020B0604020202020204" pitchFamily="34" charset="0"/>
                <a:cs typeface="Arial" panose="020B0604020202020204" pitchFamily="34" charset="0"/>
              </a:rPr>
              <a:t>эВ</a:t>
            </a:r>
            <a:r>
              <a:rPr lang="ru-RU" dirty="0">
                <a:latin typeface="Arial" panose="020B0604020202020204" pitchFamily="34" charset="0"/>
                <a:cs typeface="Arial" panose="020B0604020202020204" pitchFamily="34" charset="0"/>
              </a:rPr>
              <a:t>, что ниже ожидаемых из общих соображений величин.</a:t>
            </a:r>
          </a:p>
        </p:txBody>
      </p:sp>
      <p:sp>
        <p:nvSpPr>
          <p:cNvPr id="9" name="Прямоугольник 8">
            <a:extLst>
              <a:ext uri="{FF2B5EF4-FFF2-40B4-BE49-F238E27FC236}">
                <a16:creationId xmlns:a16="http://schemas.microsoft.com/office/drawing/2014/main" id="{B7A9EF7A-64A0-4504-854B-E907A2E23ED7}"/>
              </a:ext>
            </a:extLst>
          </p:cNvPr>
          <p:cNvSpPr/>
          <p:nvPr/>
        </p:nvSpPr>
        <p:spPr>
          <a:xfrm>
            <a:off x="1" y="3236"/>
            <a:ext cx="12191999"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Результаты измерения электронной температуры по экспериментальным спектрам. </a:t>
            </a:r>
          </a:p>
        </p:txBody>
      </p:sp>
      <p:sp>
        <p:nvSpPr>
          <p:cNvPr id="2" name="Номер слайда 1">
            <a:extLst>
              <a:ext uri="{FF2B5EF4-FFF2-40B4-BE49-F238E27FC236}">
                <a16:creationId xmlns:a16="http://schemas.microsoft.com/office/drawing/2014/main" id="{05C77468-54CE-4D1C-95D3-C9D4172DBA3F}"/>
              </a:ext>
            </a:extLst>
          </p:cNvPr>
          <p:cNvSpPr>
            <a:spLocks noGrp="1"/>
          </p:cNvSpPr>
          <p:nvPr>
            <p:ph type="sldNum" sz="quarter" idx="12"/>
          </p:nvPr>
        </p:nvSpPr>
        <p:spPr/>
        <p:txBody>
          <a:bodyPr/>
          <a:lstStyle/>
          <a:p>
            <a:fld id="{BB511590-5F22-407D-B11A-C88EF41F368D}" type="slidenum">
              <a:rPr lang="ru-RU" smtClean="0"/>
              <a:t>15</a:t>
            </a:fld>
            <a:endParaRPr lang="ru-RU"/>
          </a:p>
        </p:txBody>
      </p:sp>
    </p:spTree>
    <p:extLst>
      <p:ext uri="{BB962C8B-B14F-4D97-AF65-F5344CB8AC3E}">
        <p14:creationId xmlns:p14="http://schemas.microsoft.com/office/powerpoint/2010/main" val="9025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blinds(horizontal)">
                                      <p:cBhvr>
                                        <p:cTn id="7"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18"/>
          <p:cNvGrpSpPr>
            <a:grpSpLocks/>
          </p:cNvGrpSpPr>
          <p:nvPr/>
        </p:nvGrpSpPr>
        <p:grpSpPr bwMode="auto">
          <a:xfrm rot="5400000">
            <a:off x="1567262" y="-576063"/>
            <a:ext cx="1730375" cy="3935413"/>
            <a:chOff x="155" y="452"/>
            <a:chExt cx="1090" cy="2479"/>
          </a:xfrm>
        </p:grpSpPr>
        <p:pic>
          <p:nvPicPr>
            <p:cNvPr id="20495" name="Picture 7"/>
            <p:cNvPicPr>
              <a:picLocks noChangeAspect="1" noChangeArrowheads="1"/>
            </p:cNvPicPr>
            <p:nvPr/>
          </p:nvPicPr>
          <p:blipFill>
            <a:blip r:embed="rId3" cstate="print">
              <a:lum bright="24000" contrast="36000"/>
            </a:blip>
            <a:srcRect/>
            <a:stretch>
              <a:fillRect/>
            </a:stretch>
          </p:blipFill>
          <p:spPr bwMode="auto">
            <a:xfrm>
              <a:off x="367" y="714"/>
              <a:ext cx="826" cy="2217"/>
            </a:xfrm>
            <a:prstGeom prst="rect">
              <a:avLst/>
            </a:prstGeom>
            <a:noFill/>
            <a:ln w="9525">
              <a:noFill/>
              <a:miter lim="800000"/>
              <a:headEnd/>
              <a:tailEnd/>
            </a:ln>
          </p:spPr>
        </p:pic>
        <p:sp>
          <p:nvSpPr>
            <p:cNvPr id="20496" name="Rectangle 8"/>
            <p:cNvSpPr>
              <a:spLocks noChangeArrowheads="1"/>
            </p:cNvSpPr>
            <p:nvPr/>
          </p:nvSpPr>
          <p:spPr bwMode="auto">
            <a:xfrm>
              <a:off x="503" y="1323"/>
              <a:ext cx="593" cy="151"/>
            </a:xfrm>
            <a:prstGeom prst="rect">
              <a:avLst/>
            </a:prstGeom>
            <a:noFill/>
            <a:ln w="38100">
              <a:solidFill>
                <a:srgbClr val="0000FF"/>
              </a:solidFill>
              <a:miter lim="800000"/>
              <a:headEnd/>
              <a:tailEnd/>
            </a:ln>
          </p:spPr>
          <p:txBody>
            <a:bodyPr wrap="none" anchor="ctr"/>
            <a:lstStyle/>
            <a:p>
              <a:endParaRPr lang="en-US"/>
            </a:p>
          </p:txBody>
        </p:sp>
        <p:sp>
          <p:nvSpPr>
            <p:cNvPr id="20497" name="Rectangle 10"/>
            <p:cNvSpPr>
              <a:spLocks noChangeArrowheads="1"/>
            </p:cNvSpPr>
            <p:nvPr/>
          </p:nvSpPr>
          <p:spPr bwMode="auto">
            <a:xfrm>
              <a:off x="492" y="1481"/>
              <a:ext cx="540" cy="444"/>
            </a:xfrm>
            <a:prstGeom prst="rect">
              <a:avLst/>
            </a:prstGeom>
            <a:noFill/>
            <a:ln w="38100">
              <a:solidFill>
                <a:srgbClr val="D60093"/>
              </a:solidFill>
              <a:miter lim="800000"/>
              <a:headEnd/>
              <a:tailEnd/>
            </a:ln>
          </p:spPr>
          <p:txBody>
            <a:bodyPr wrap="none" anchor="ctr"/>
            <a:lstStyle/>
            <a:p>
              <a:endParaRPr lang="en-US"/>
            </a:p>
          </p:txBody>
        </p:sp>
        <p:sp>
          <p:nvSpPr>
            <p:cNvPr id="20498" name="Rectangle 11"/>
            <p:cNvSpPr>
              <a:spLocks noChangeArrowheads="1"/>
            </p:cNvSpPr>
            <p:nvPr/>
          </p:nvSpPr>
          <p:spPr bwMode="auto">
            <a:xfrm>
              <a:off x="532" y="1629"/>
              <a:ext cx="438" cy="294"/>
            </a:xfrm>
            <a:prstGeom prst="rect">
              <a:avLst/>
            </a:prstGeom>
            <a:noFill/>
            <a:ln w="38100">
              <a:solidFill>
                <a:srgbClr val="CC0000"/>
              </a:solidFill>
              <a:miter lim="800000"/>
              <a:headEnd/>
              <a:tailEnd/>
            </a:ln>
          </p:spPr>
          <p:txBody>
            <a:bodyPr wrap="none" anchor="ctr"/>
            <a:lstStyle/>
            <a:p>
              <a:endParaRPr lang="en-US"/>
            </a:p>
          </p:txBody>
        </p:sp>
        <p:sp>
          <p:nvSpPr>
            <p:cNvPr id="20499" name="Line 12"/>
            <p:cNvSpPr>
              <a:spLocks noChangeShapeType="1"/>
            </p:cNvSpPr>
            <p:nvPr/>
          </p:nvSpPr>
          <p:spPr bwMode="auto">
            <a:xfrm flipV="1">
              <a:off x="247" y="977"/>
              <a:ext cx="0" cy="1176"/>
            </a:xfrm>
            <a:prstGeom prst="line">
              <a:avLst/>
            </a:prstGeom>
            <a:noFill/>
            <a:ln w="9525">
              <a:solidFill>
                <a:schemeClr val="tx1"/>
              </a:solidFill>
              <a:round/>
              <a:headEnd/>
              <a:tailEnd type="triangle" w="med" len="med"/>
            </a:ln>
          </p:spPr>
          <p:txBody>
            <a:bodyPr/>
            <a:lstStyle/>
            <a:p>
              <a:endParaRPr lang="en-US"/>
            </a:p>
          </p:txBody>
        </p:sp>
        <p:sp>
          <p:nvSpPr>
            <p:cNvPr id="20500" name="Text Box 13"/>
            <p:cNvSpPr txBox="1">
              <a:spLocks noChangeArrowheads="1"/>
            </p:cNvSpPr>
            <p:nvPr/>
          </p:nvSpPr>
          <p:spPr bwMode="auto">
            <a:xfrm>
              <a:off x="155" y="698"/>
              <a:ext cx="195" cy="231"/>
            </a:xfrm>
            <a:prstGeom prst="rect">
              <a:avLst/>
            </a:prstGeom>
            <a:noFill/>
            <a:ln w="9525">
              <a:noFill/>
              <a:miter lim="800000"/>
              <a:headEnd/>
              <a:tailEnd/>
            </a:ln>
          </p:spPr>
          <p:txBody>
            <a:bodyPr wrap="none">
              <a:spAutoFit/>
            </a:bodyPr>
            <a:lstStyle/>
            <a:p>
              <a:r>
                <a:rPr lang="en-US">
                  <a:latin typeface="Symbol" pitchFamily="18" charset="2"/>
                </a:rPr>
                <a:t>l</a:t>
              </a:r>
              <a:endParaRPr lang="ru-RU">
                <a:latin typeface="Symbol" pitchFamily="18" charset="2"/>
              </a:endParaRPr>
            </a:p>
          </p:txBody>
        </p:sp>
        <p:sp>
          <p:nvSpPr>
            <p:cNvPr id="20501" name="Line 14"/>
            <p:cNvSpPr>
              <a:spLocks noChangeShapeType="1"/>
            </p:cNvSpPr>
            <p:nvPr/>
          </p:nvSpPr>
          <p:spPr bwMode="auto">
            <a:xfrm>
              <a:off x="600" y="599"/>
              <a:ext cx="432" cy="0"/>
            </a:xfrm>
            <a:prstGeom prst="line">
              <a:avLst/>
            </a:prstGeom>
            <a:noFill/>
            <a:ln w="9525">
              <a:solidFill>
                <a:schemeClr val="tx1"/>
              </a:solidFill>
              <a:round/>
              <a:headEnd/>
              <a:tailEnd type="triangle" w="med" len="med"/>
            </a:ln>
          </p:spPr>
          <p:txBody>
            <a:bodyPr/>
            <a:lstStyle/>
            <a:p>
              <a:endParaRPr lang="en-US"/>
            </a:p>
          </p:txBody>
        </p:sp>
        <p:sp>
          <p:nvSpPr>
            <p:cNvPr id="20502" name="Text Box 15"/>
            <p:cNvSpPr txBox="1">
              <a:spLocks noChangeArrowheads="1"/>
            </p:cNvSpPr>
            <p:nvPr/>
          </p:nvSpPr>
          <p:spPr bwMode="auto">
            <a:xfrm>
              <a:off x="1049" y="958"/>
              <a:ext cx="179" cy="233"/>
            </a:xfrm>
            <a:prstGeom prst="rect">
              <a:avLst/>
            </a:prstGeom>
            <a:noFill/>
            <a:ln w="9525">
              <a:noFill/>
              <a:miter lim="800000"/>
              <a:headEnd/>
              <a:tailEnd/>
            </a:ln>
          </p:spPr>
          <p:txBody>
            <a:bodyPr wrap="none">
              <a:spAutoFit/>
            </a:bodyPr>
            <a:lstStyle/>
            <a:p>
              <a:r>
                <a:rPr lang="en-US"/>
                <a:t>x</a:t>
              </a:r>
              <a:endParaRPr lang="ru-RU"/>
            </a:p>
          </p:txBody>
        </p:sp>
        <p:sp>
          <p:nvSpPr>
            <p:cNvPr id="20503" name="Text Box 17"/>
            <p:cNvSpPr txBox="1">
              <a:spLocks noChangeArrowheads="1"/>
            </p:cNvSpPr>
            <p:nvPr/>
          </p:nvSpPr>
          <p:spPr bwMode="auto">
            <a:xfrm>
              <a:off x="1066" y="452"/>
              <a:ext cx="179" cy="233"/>
            </a:xfrm>
            <a:prstGeom prst="rect">
              <a:avLst/>
            </a:prstGeom>
            <a:noFill/>
            <a:ln w="9525">
              <a:noFill/>
              <a:miter lim="800000"/>
              <a:headEnd/>
              <a:tailEnd/>
            </a:ln>
          </p:spPr>
          <p:txBody>
            <a:bodyPr wrap="none">
              <a:spAutoFit/>
            </a:bodyPr>
            <a:lstStyle/>
            <a:p>
              <a:r>
                <a:rPr lang="en-US"/>
                <a:t>x</a:t>
              </a:r>
              <a:endParaRPr lang="ru-RU"/>
            </a:p>
          </p:txBody>
        </p:sp>
      </p:grpSp>
      <p:sp>
        <p:nvSpPr>
          <p:cNvPr id="17434" name="Rectangle 26"/>
          <p:cNvSpPr>
            <a:spLocks noChangeArrowheads="1"/>
          </p:cNvSpPr>
          <p:nvPr/>
        </p:nvSpPr>
        <p:spPr bwMode="auto">
          <a:xfrm>
            <a:off x="314311" y="2419054"/>
            <a:ext cx="4085846" cy="923330"/>
          </a:xfrm>
          <a:prstGeom prst="rect">
            <a:avLst/>
          </a:prstGeom>
          <a:noFill/>
          <a:ln w="9525">
            <a:noFill/>
            <a:miter lim="800000"/>
            <a:headEnd/>
            <a:tailEnd/>
          </a:ln>
        </p:spPr>
        <p:txBody>
          <a:bodyPr wrap="square">
            <a:spAutoFit/>
          </a:bodyPr>
          <a:lstStyle/>
          <a:p>
            <a:pPr algn="just"/>
            <a:r>
              <a:rPr lang="en-US" dirty="0">
                <a:solidFill>
                  <a:srgbClr val="800080"/>
                </a:solidFill>
                <a:latin typeface="Arial" panose="020B0604020202020204" pitchFamily="34" charset="0"/>
                <a:cs typeface="Arial" panose="020B0604020202020204" pitchFamily="34" charset="0"/>
              </a:rPr>
              <a:t>K</a:t>
            </a:r>
            <a:r>
              <a:rPr lang="el-GR" baseline="-25000" dirty="0">
                <a:solidFill>
                  <a:srgbClr val="800080"/>
                </a:solidFill>
                <a:latin typeface="Arial" panose="020B0604020202020204" pitchFamily="34" charset="0"/>
                <a:cs typeface="Arial" panose="020B0604020202020204" pitchFamily="34" charset="0"/>
              </a:rPr>
              <a:t>α</a:t>
            </a:r>
            <a:r>
              <a:rPr lang="en-US" dirty="0">
                <a:solidFill>
                  <a:srgbClr val="800080"/>
                </a:solidFill>
                <a:latin typeface="Arial" panose="020B0604020202020204" pitchFamily="34" charset="0"/>
                <a:cs typeface="Arial" panose="020B0604020202020204" pitchFamily="34" charset="0"/>
              </a:rPr>
              <a:t> </a:t>
            </a:r>
            <a:r>
              <a:rPr lang="ru-RU" dirty="0">
                <a:solidFill>
                  <a:srgbClr val="800080"/>
                </a:solidFill>
                <a:latin typeface="Arial" panose="020B0604020202020204" pitchFamily="34" charset="0"/>
                <a:cs typeface="Arial" panose="020B0604020202020204" pitchFamily="34" charset="0"/>
              </a:rPr>
              <a:t>излучается из областей находящихся </a:t>
            </a:r>
            <a:r>
              <a:rPr lang="ru-RU" b="1" dirty="0">
                <a:solidFill>
                  <a:srgbClr val="FF0000"/>
                </a:solidFill>
                <a:latin typeface="Arial" panose="020B0604020202020204" pitchFamily="34" charset="0"/>
                <a:cs typeface="Arial" panose="020B0604020202020204" pitchFamily="34" charset="0"/>
              </a:rPr>
              <a:t>не далее 1 мм от поверхности проволоки</a:t>
            </a:r>
            <a:r>
              <a:rPr lang="ru-RU" dirty="0">
                <a:solidFill>
                  <a:srgbClr val="800080"/>
                </a:solidFill>
                <a:latin typeface="Arial" panose="020B0604020202020204" pitchFamily="34" charset="0"/>
                <a:cs typeface="Arial" panose="020B0604020202020204" pitchFamily="34" charset="0"/>
              </a:rPr>
              <a:t>.</a:t>
            </a:r>
          </a:p>
        </p:txBody>
      </p:sp>
      <p:pic>
        <p:nvPicPr>
          <p:cNvPr id="20485" name="Picture 3"/>
          <p:cNvPicPr>
            <a:picLocks noChangeAspect="1" noChangeArrowheads="1"/>
          </p:cNvPicPr>
          <p:nvPr/>
        </p:nvPicPr>
        <p:blipFill>
          <a:blip r:embed="rId4" cstate="print">
            <a:lum bright="-12000" contrast="24000"/>
          </a:blip>
          <a:srcRect r="8389"/>
          <a:stretch>
            <a:fillRect/>
          </a:stretch>
        </p:blipFill>
        <p:spPr bwMode="auto">
          <a:xfrm>
            <a:off x="13892" y="3372843"/>
            <a:ext cx="4568825" cy="3511550"/>
          </a:xfrm>
          <a:prstGeom prst="rect">
            <a:avLst/>
          </a:prstGeom>
          <a:noFill/>
          <a:ln w="9525">
            <a:noFill/>
            <a:miter lim="800000"/>
            <a:headEnd/>
            <a:tailEnd/>
          </a:ln>
        </p:spPr>
      </p:pic>
      <p:sp>
        <p:nvSpPr>
          <p:cNvPr id="17435" name="Oval 27"/>
          <p:cNvSpPr>
            <a:spLocks noChangeArrowheads="1"/>
          </p:cNvSpPr>
          <p:nvPr/>
        </p:nvSpPr>
        <p:spPr bwMode="auto">
          <a:xfrm>
            <a:off x="3226993" y="5565399"/>
            <a:ext cx="457200" cy="1193800"/>
          </a:xfrm>
          <a:prstGeom prst="ellipse">
            <a:avLst/>
          </a:prstGeom>
          <a:noFill/>
          <a:ln w="38100">
            <a:solidFill>
              <a:srgbClr val="CC0000"/>
            </a:solidFill>
            <a:prstDash val="sysDot"/>
            <a:round/>
            <a:headEnd/>
            <a:tailEnd/>
          </a:ln>
        </p:spPr>
        <p:txBody>
          <a:bodyPr wrap="none" anchor="ctr"/>
          <a:lstStyle/>
          <a:p>
            <a:endParaRPr lang="en-US"/>
          </a:p>
        </p:txBody>
      </p:sp>
      <p:sp>
        <p:nvSpPr>
          <p:cNvPr id="20487" name="Rectangle 32"/>
          <p:cNvSpPr>
            <a:spLocks noChangeArrowheads="1"/>
          </p:cNvSpPr>
          <p:nvPr/>
        </p:nvSpPr>
        <p:spPr bwMode="auto">
          <a:xfrm>
            <a:off x="2155827" y="3868143"/>
            <a:ext cx="2311400" cy="660400"/>
          </a:xfrm>
          <a:prstGeom prst="rect">
            <a:avLst/>
          </a:prstGeom>
          <a:solidFill>
            <a:schemeClr val="bg1"/>
          </a:solidFill>
          <a:ln w="9525">
            <a:noFill/>
            <a:miter lim="800000"/>
            <a:headEnd/>
            <a:tailEnd/>
          </a:ln>
        </p:spPr>
        <p:txBody>
          <a:bodyPr wrap="none" anchor="ctr"/>
          <a:lstStyle/>
          <a:p>
            <a:endParaRPr lang="en-US"/>
          </a:p>
        </p:txBody>
      </p:sp>
      <p:sp>
        <p:nvSpPr>
          <p:cNvPr id="17442" name="Text Box 34"/>
          <p:cNvSpPr txBox="1">
            <a:spLocks noChangeArrowheads="1"/>
          </p:cNvSpPr>
          <p:nvPr/>
        </p:nvSpPr>
        <p:spPr bwMode="auto">
          <a:xfrm>
            <a:off x="4848683" y="529496"/>
            <a:ext cx="4411091" cy="923330"/>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Данные моделирования в присутствии и отсутствии потенциального барьера на границе проволоки</a:t>
            </a:r>
          </a:p>
        </p:txBody>
      </p:sp>
      <p:pic>
        <p:nvPicPr>
          <p:cNvPr id="17443" name="Picture 35"/>
          <p:cNvPicPr>
            <a:picLocks noChangeAspect="1" noChangeArrowheads="1"/>
          </p:cNvPicPr>
          <p:nvPr/>
        </p:nvPicPr>
        <p:blipFill>
          <a:blip r:embed="rId5" cstate="print">
            <a:lum bright="-6000" contrast="30000"/>
          </a:blip>
          <a:srcRect/>
          <a:stretch>
            <a:fillRect/>
          </a:stretch>
        </p:blipFill>
        <p:spPr bwMode="auto">
          <a:xfrm>
            <a:off x="4787450" y="1510766"/>
            <a:ext cx="4533559" cy="2981325"/>
          </a:xfrm>
          <a:prstGeom prst="rect">
            <a:avLst/>
          </a:prstGeom>
          <a:noFill/>
          <a:ln w="9525">
            <a:noFill/>
            <a:miter lim="800000"/>
            <a:headEnd/>
            <a:tailEnd/>
          </a:ln>
        </p:spPr>
      </p:pic>
      <p:pic>
        <p:nvPicPr>
          <p:cNvPr id="17444" name="Picture 36"/>
          <p:cNvPicPr>
            <a:picLocks noChangeAspect="1" noChangeArrowheads="1"/>
          </p:cNvPicPr>
          <p:nvPr/>
        </p:nvPicPr>
        <p:blipFill>
          <a:blip r:embed="rId6" cstate="print">
            <a:lum contrast="6000"/>
          </a:blip>
          <a:srcRect/>
          <a:stretch>
            <a:fillRect/>
          </a:stretch>
        </p:blipFill>
        <p:spPr bwMode="auto">
          <a:xfrm>
            <a:off x="4787382" y="4586483"/>
            <a:ext cx="4533558" cy="2255062"/>
          </a:xfrm>
          <a:prstGeom prst="rect">
            <a:avLst/>
          </a:prstGeom>
          <a:noFill/>
          <a:ln w="9525">
            <a:noFill/>
            <a:miter lim="800000"/>
            <a:headEnd/>
            <a:tailEnd/>
          </a:ln>
        </p:spPr>
      </p:pic>
      <p:grpSp>
        <p:nvGrpSpPr>
          <p:cNvPr id="3" name="Группа 22"/>
          <p:cNvGrpSpPr>
            <a:grpSpLocks/>
          </p:cNvGrpSpPr>
          <p:nvPr/>
        </p:nvGrpSpPr>
        <p:grpSpPr bwMode="auto">
          <a:xfrm>
            <a:off x="4787382" y="537079"/>
            <a:ext cx="4996540" cy="3991464"/>
            <a:chOff x="4132103" y="2508472"/>
            <a:chExt cx="4996540" cy="3991464"/>
          </a:xfrm>
        </p:grpSpPr>
        <p:pic>
          <p:nvPicPr>
            <p:cNvPr id="20492" name="Picture 2"/>
            <p:cNvPicPr>
              <a:picLocks noChangeAspect="1" noChangeArrowheads="1"/>
            </p:cNvPicPr>
            <p:nvPr/>
          </p:nvPicPr>
          <p:blipFill>
            <a:blip r:embed="rId7" cstate="print"/>
            <a:srcRect/>
            <a:stretch>
              <a:fillRect/>
            </a:stretch>
          </p:blipFill>
          <p:spPr bwMode="auto">
            <a:xfrm>
              <a:off x="4132103" y="3332975"/>
              <a:ext cx="4719796" cy="3166961"/>
            </a:xfrm>
            <a:prstGeom prst="rect">
              <a:avLst/>
            </a:prstGeom>
            <a:noFill/>
            <a:ln w="9525">
              <a:noFill/>
              <a:miter lim="800000"/>
              <a:headEnd/>
              <a:tailEnd/>
            </a:ln>
          </p:spPr>
        </p:pic>
        <p:sp>
          <p:nvSpPr>
            <p:cNvPr id="20493" name="TextBox 20"/>
            <p:cNvSpPr txBox="1">
              <a:spLocks noChangeArrowheads="1"/>
            </p:cNvSpPr>
            <p:nvPr/>
          </p:nvSpPr>
          <p:spPr bwMode="auto">
            <a:xfrm>
              <a:off x="4190670" y="2508472"/>
              <a:ext cx="4937973" cy="923330"/>
            </a:xfrm>
            <a:prstGeom prst="rect">
              <a:avLst/>
            </a:prstGeom>
            <a:solidFill>
              <a:schemeClr val="bg1"/>
            </a:solidFill>
            <a:ln w="9525">
              <a:noFill/>
              <a:miter lim="800000"/>
              <a:headEnd/>
              <a:tailEnd/>
            </a:ln>
          </p:spPr>
          <p:txBody>
            <a:bodyPr wrap="square">
              <a:spAutoFit/>
            </a:bodyPr>
            <a:lstStyle/>
            <a:p>
              <a:pPr algn="just"/>
              <a:r>
                <a:rPr lang="ru-RU" dirty="0">
                  <a:solidFill>
                    <a:srgbClr val="800080"/>
                  </a:solidFill>
                  <a:latin typeface="Arial" panose="020B0604020202020204" pitchFamily="34" charset="0"/>
                  <a:cs typeface="Arial" panose="020B0604020202020204" pitchFamily="34" charset="0"/>
                </a:rPr>
                <a:t>Корректное моделирование возможно только при наличии данных о расширении проволочки в процессе облучения.</a:t>
              </a:r>
              <a:endParaRPr lang="en-US" dirty="0">
                <a:solidFill>
                  <a:srgbClr val="800080"/>
                </a:solidFill>
                <a:latin typeface="Arial" panose="020B0604020202020204" pitchFamily="34" charset="0"/>
                <a:cs typeface="Arial" panose="020B0604020202020204" pitchFamily="34" charset="0"/>
              </a:endParaRPr>
            </a:p>
          </p:txBody>
        </p:sp>
      </p:grpSp>
      <p:sp>
        <p:nvSpPr>
          <p:cNvPr id="25" name="Прямоугольник 24">
            <a:extLst>
              <a:ext uri="{FF2B5EF4-FFF2-40B4-BE49-F238E27FC236}">
                <a16:creationId xmlns:a16="http://schemas.microsoft.com/office/drawing/2014/main" id="{38EC69E7-82FD-4885-B424-C2F62D75FED8}"/>
              </a:ext>
            </a:extLst>
          </p:cNvPr>
          <p:cNvSpPr/>
          <p:nvPr/>
        </p:nvSpPr>
        <p:spPr>
          <a:xfrm>
            <a:off x="1" y="3236"/>
            <a:ext cx="12191999" cy="523220"/>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 Пространственные размеры излучающей области.</a:t>
            </a:r>
          </a:p>
        </p:txBody>
      </p:sp>
      <p:sp>
        <p:nvSpPr>
          <p:cNvPr id="2" name="Прямоугольник 1">
            <a:extLst>
              <a:ext uri="{FF2B5EF4-FFF2-40B4-BE49-F238E27FC236}">
                <a16:creationId xmlns:a16="http://schemas.microsoft.com/office/drawing/2014/main" id="{24B619D3-2C41-47A8-B82E-1FF6909DE5A6}"/>
              </a:ext>
            </a:extLst>
          </p:cNvPr>
          <p:cNvSpPr/>
          <p:nvPr/>
        </p:nvSpPr>
        <p:spPr>
          <a:xfrm>
            <a:off x="9321009" y="4688945"/>
            <a:ext cx="2633553" cy="2031325"/>
          </a:xfrm>
          <a:prstGeom prst="rect">
            <a:avLst/>
          </a:prstGeom>
        </p:spPr>
        <p:txBody>
          <a:bodyPr wrap="square">
            <a:spAutoFit/>
          </a:bodyPr>
          <a:lstStyle/>
          <a:p>
            <a:r>
              <a:rPr lang="ru-RU" dirty="0">
                <a:latin typeface="Arial" panose="020B0604020202020204" pitchFamily="34" charset="0"/>
                <a:cs typeface="Arial" panose="020B0604020202020204" pitchFamily="34" charset="0"/>
              </a:rPr>
              <a:t>Для создания комплексной картины процесса необходимо численное моделирование потока горячих электронов внутри мишени. </a:t>
            </a:r>
          </a:p>
        </p:txBody>
      </p:sp>
      <p:sp>
        <p:nvSpPr>
          <p:cNvPr id="4" name="Номер слайда 3">
            <a:extLst>
              <a:ext uri="{FF2B5EF4-FFF2-40B4-BE49-F238E27FC236}">
                <a16:creationId xmlns:a16="http://schemas.microsoft.com/office/drawing/2014/main" id="{C49051EB-80D5-4176-9758-7DE3843CDB04}"/>
              </a:ext>
            </a:extLst>
          </p:cNvPr>
          <p:cNvSpPr>
            <a:spLocks noGrp="1"/>
          </p:cNvSpPr>
          <p:nvPr>
            <p:ph type="sldNum" sz="quarter" idx="12"/>
          </p:nvPr>
        </p:nvSpPr>
        <p:spPr/>
        <p:txBody>
          <a:bodyPr/>
          <a:lstStyle/>
          <a:p>
            <a:fld id="{BB511590-5F22-407D-B11A-C88EF41F368D}" type="slidenum">
              <a:rPr lang="ru-RU" smtClean="0"/>
              <a:t>16</a:t>
            </a:fld>
            <a:endParaRPr lang="ru-RU"/>
          </a:p>
        </p:txBody>
      </p:sp>
    </p:spTree>
    <p:extLst>
      <p:ext uri="{BB962C8B-B14F-4D97-AF65-F5344CB8AC3E}">
        <p14:creationId xmlns:p14="http://schemas.microsoft.com/office/powerpoint/2010/main" val="24828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42"/>
                                        </p:tgtEl>
                                        <p:attrNameLst>
                                          <p:attrName>style.visibility</p:attrName>
                                        </p:attrNameLst>
                                      </p:cBhvr>
                                      <p:to>
                                        <p:strVal val="visible"/>
                                      </p:to>
                                    </p:set>
                                    <p:animEffect transition="in" filter="blinds(horizontal)">
                                      <p:cBhvr>
                                        <p:cTn id="7" dur="500"/>
                                        <p:tgtEl>
                                          <p:spTgt spid="17442"/>
                                        </p:tgtEl>
                                      </p:cBhvr>
                                    </p:animEffect>
                                  </p:childTnLst>
                                </p:cTn>
                              </p:par>
                              <p:par>
                                <p:cTn id="8" presetID="3" presetClass="entr" presetSubtype="10" fill="hold" nodeType="withEffect">
                                  <p:stCondLst>
                                    <p:cond delay="0"/>
                                  </p:stCondLst>
                                  <p:childTnLst>
                                    <p:set>
                                      <p:cBhvr>
                                        <p:cTn id="9" dur="1" fill="hold">
                                          <p:stCondLst>
                                            <p:cond delay="0"/>
                                          </p:stCondLst>
                                        </p:cTn>
                                        <p:tgtEl>
                                          <p:spTgt spid="17443"/>
                                        </p:tgtEl>
                                        <p:attrNameLst>
                                          <p:attrName>style.visibility</p:attrName>
                                        </p:attrNameLst>
                                      </p:cBhvr>
                                      <p:to>
                                        <p:strVal val="visible"/>
                                      </p:to>
                                    </p:set>
                                    <p:animEffect transition="in" filter="blinds(horizontal)">
                                      <p:cBhvr>
                                        <p:cTn id="10" dur="500"/>
                                        <p:tgtEl>
                                          <p:spTgt spid="17443"/>
                                        </p:tgtEl>
                                      </p:cBhvr>
                                    </p:animEffect>
                                  </p:childTnLst>
                                </p:cTn>
                              </p:par>
                              <p:par>
                                <p:cTn id="11" presetID="3" presetClass="entr" presetSubtype="10" fill="hold" nodeType="withEffect">
                                  <p:stCondLst>
                                    <p:cond delay="0"/>
                                  </p:stCondLst>
                                  <p:childTnLst>
                                    <p:set>
                                      <p:cBhvr>
                                        <p:cTn id="12" dur="1" fill="hold">
                                          <p:stCondLst>
                                            <p:cond delay="0"/>
                                          </p:stCondLst>
                                        </p:cTn>
                                        <p:tgtEl>
                                          <p:spTgt spid="17444"/>
                                        </p:tgtEl>
                                        <p:attrNameLst>
                                          <p:attrName>style.visibility</p:attrName>
                                        </p:attrNameLst>
                                      </p:cBhvr>
                                      <p:to>
                                        <p:strVal val="visible"/>
                                      </p:to>
                                    </p:set>
                                    <p:animEffect transition="in" filter="blinds(horizontal)">
                                      <p:cBhvr>
                                        <p:cTn id="13" dur="500"/>
                                        <p:tgtEl>
                                          <p:spTgt spid="174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11"/>
          <p:cNvPicPr>
            <a:picLocks noChangeAspect="1" noChangeArrowheads="1"/>
          </p:cNvPicPr>
          <p:nvPr/>
        </p:nvPicPr>
        <p:blipFill>
          <a:blip r:embed="rId3" cstate="print">
            <a:lum bright="-6000" contrast="12000"/>
          </a:blip>
          <a:srcRect/>
          <a:stretch>
            <a:fillRect/>
          </a:stretch>
        </p:blipFill>
        <p:spPr bwMode="auto">
          <a:xfrm>
            <a:off x="7486374" y="1429902"/>
            <a:ext cx="4421188" cy="3311525"/>
          </a:xfrm>
          <a:prstGeom prst="rect">
            <a:avLst/>
          </a:prstGeom>
          <a:noFill/>
          <a:ln w="9525">
            <a:noFill/>
            <a:miter lim="800000"/>
            <a:headEnd/>
            <a:tailEnd/>
          </a:ln>
        </p:spPr>
      </p:pic>
      <p:pic>
        <p:nvPicPr>
          <p:cNvPr id="18435" name="Grafik 10"/>
          <p:cNvPicPr>
            <a:picLocks noChangeAspect="1" noChangeArrowheads="1"/>
          </p:cNvPicPr>
          <p:nvPr/>
        </p:nvPicPr>
        <p:blipFill>
          <a:blip r:embed="rId4" cstate="print"/>
          <a:srcRect/>
          <a:stretch>
            <a:fillRect/>
          </a:stretch>
        </p:blipFill>
        <p:spPr bwMode="auto">
          <a:xfrm>
            <a:off x="2888975" y="1798202"/>
            <a:ext cx="4360863" cy="2727325"/>
          </a:xfrm>
          <a:prstGeom prst="rect">
            <a:avLst/>
          </a:prstGeom>
          <a:noFill/>
          <a:ln w="9525">
            <a:noFill/>
            <a:miter lim="800000"/>
            <a:headEnd/>
            <a:tailEnd/>
          </a:ln>
        </p:spPr>
      </p:pic>
      <p:sp>
        <p:nvSpPr>
          <p:cNvPr id="18437" name="Text Box 7"/>
          <p:cNvSpPr txBox="1">
            <a:spLocks noChangeArrowheads="1"/>
          </p:cNvSpPr>
          <p:nvPr/>
        </p:nvSpPr>
        <p:spPr bwMode="auto">
          <a:xfrm>
            <a:off x="198783" y="1080056"/>
            <a:ext cx="12191999" cy="369332"/>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Оценка энергетического распределения горячих электронов производилась по спектру тормозного излучения.</a:t>
            </a:r>
          </a:p>
        </p:txBody>
      </p:sp>
      <p:sp>
        <p:nvSpPr>
          <p:cNvPr id="33801" name="Text Box 9"/>
          <p:cNvSpPr txBox="1">
            <a:spLocks noChangeArrowheads="1"/>
          </p:cNvSpPr>
          <p:nvPr/>
        </p:nvSpPr>
        <p:spPr bwMode="auto">
          <a:xfrm>
            <a:off x="7429224" y="5590740"/>
            <a:ext cx="4421188" cy="1200329"/>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Значение энергии горячих электронов, полученное из спектра тормозного излучения, составляет </a:t>
            </a:r>
            <a:r>
              <a:rPr lang="en-US" dirty="0">
                <a:solidFill>
                  <a:srgbClr val="CC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~2 MeV (</a:t>
            </a:r>
            <a:r>
              <a:rPr lang="ru-RU" b="1" dirty="0">
                <a:solidFill>
                  <a:srgbClr val="FF0000"/>
                </a:solidFill>
                <a:latin typeface="Arial" panose="020B0604020202020204" pitchFamily="34" charset="0"/>
                <a:cs typeface="Arial" panose="020B0604020202020204" pitchFamily="34" charset="0"/>
              </a:rPr>
              <a:t>как и ожидалось</a:t>
            </a:r>
            <a:r>
              <a:rPr lang="en-US" b="1" dirty="0">
                <a:solidFill>
                  <a:srgbClr val="FF0000"/>
                </a:solidFill>
                <a:latin typeface="Arial" panose="020B0604020202020204" pitchFamily="34" charset="0"/>
                <a:cs typeface="Arial" panose="020B0604020202020204" pitchFamily="34" charset="0"/>
              </a:rPr>
              <a:t>)</a:t>
            </a:r>
          </a:p>
        </p:txBody>
      </p:sp>
      <p:sp>
        <p:nvSpPr>
          <p:cNvPr id="33802" name="Text Box 10"/>
          <p:cNvSpPr txBox="1">
            <a:spLocks noChangeArrowheads="1"/>
          </p:cNvSpPr>
          <p:nvPr/>
        </p:nvSpPr>
        <p:spPr bwMode="auto">
          <a:xfrm>
            <a:off x="3165199" y="4560719"/>
            <a:ext cx="3336925" cy="1200329"/>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Электроны с энергией 2 МэВ</a:t>
            </a:r>
          </a:p>
          <a:p>
            <a:r>
              <a:rPr lang="ru-RU" dirty="0">
                <a:latin typeface="Arial" panose="020B0604020202020204" pitchFamily="34" charset="0"/>
                <a:cs typeface="Arial" panose="020B0604020202020204" pitchFamily="34" charset="0"/>
              </a:rPr>
              <a:t>в «холодном» </a:t>
            </a:r>
            <a:r>
              <a:rPr lang="en-US" dirty="0" err="1">
                <a:latin typeface="Arial" panose="020B0604020202020204" pitchFamily="34" charset="0"/>
                <a:cs typeface="Arial" panose="020B0604020202020204" pitchFamily="34" charset="0"/>
              </a:rPr>
              <a:t>Ti</a:t>
            </a:r>
            <a:r>
              <a:rPr lang="ru-RU" dirty="0">
                <a:latin typeface="Arial" panose="020B0604020202020204" pitchFamily="34" charset="0"/>
                <a:cs typeface="Arial" panose="020B0604020202020204" pitchFamily="34" charset="0"/>
              </a:rPr>
              <a:t> теряют энергию </a:t>
            </a:r>
            <a:r>
              <a:rPr lang="ru-RU">
                <a:latin typeface="Arial" panose="020B0604020202020204" pitchFamily="34" charset="0"/>
                <a:cs typeface="Arial" panose="020B0604020202020204" pitchFamily="34" charset="0"/>
              </a:rPr>
              <a:t>со скоростью</a:t>
            </a:r>
            <a:endParaRPr lang="ru-RU"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~0.6 </a:t>
            </a:r>
            <a:r>
              <a:rPr lang="ru-RU" b="1" dirty="0">
                <a:solidFill>
                  <a:srgbClr val="FF0000"/>
                </a:solidFill>
                <a:latin typeface="Arial" panose="020B0604020202020204" pitchFamily="34" charset="0"/>
                <a:cs typeface="Arial" panose="020B0604020202020204" pitchFamily="34" charset="0"/>
              </a:rPr>
              <a:t>МэВ</a:t>
            </a: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мм</a:t>
            </a:r>
            <a:endParaRPr lang="en-US" b="1" dirty="0">
              <a:solidFill>
                <a:srgbClr val="FF0000"/>
              </a:solidFill>
              <a:latin typeface="Arial" panose="020B0604020202020204" pitchFamily="34" charset="0"/>
              <a:cs typeface="Arial" panose="020B0604020202020204" pitchFamily="34" charset="0"/>
            </a:endParaRPr>
          </a:p>
        </p:txBody>
      </p:sp>
      <p:sp>
        <p:nvSpPr>
          <p:cNvPr id="33803" name="Text Box 11"/>
          <p:cNvSpPr txBox="1">
            <a:spLocks noChangeArrowheads="1"/>
          </p:cNvSpPr>
          <p:nvPr/>
        </p:nvSpPr>
        <p:spPr bwMode="auto">
          <a:xfrm>
            <a:off x="3165199" y="5802576"/>
            <a:ext cx="3129584" cy="923330"/>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Соответственно глубина полной остановки составляет </a:t>
            </a:r>
            <a:r>
              <a:rPr lang="en-US" b="1" dirty="0">
                <a:solidFill>
                  <a:srgbClr val="FF0000"/>
                </a:solidFill>
                <a:latin typeface="Arial" panose="020B0604020202020204" pitchFamily="34" charset="0"/>
                <a:cs typeface="Arial" panose="020B0604020202020204" pitchFamily="34" charset="0"/>
              </a:rPr>
              <a:t>~3</a:t>
            </a:r>
            <a:r>
              <a:rPr lang="ru-RU" b="1" dirty="0">
                <a:solidFill>
                  <a:srgbClr val="FF0000"/>
                </a:solidFill>
                <a:latin typeface="Arial" panose="020B0604020202020204" pitchFamily="34" charset="0"/>
                <a:cs typeface="Arial" panose="020B0604020202020204" pitchFamily="34" charset="0"/>
              </a:rPr>
              <a:t> мм</a:t>
            </a:r>
          </a:p>
        </p:txBody>
      </p:sp>
      <p:sp>
        <p:nvSpPr>
          <p:cNvPr id="33804" name="Text Box 12"/>
          <p:cNvSpPr txBox="1">
            <a:spLocks noChangeArrowheads="1"/>
          </p:cNvSpPr>
          <p:nvPr/>
        </p:nvSpPr>
        <p:spPr bwMode="auto">
          <a:xfrm>
            <a:off x="7429224" y="4667410"/>
            <a:ext cx="4350025" cy="923330"/>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Измеренная температура горячих электронов </a:t>
            </a:r>
            <a:r>
              <a:rPr lang="en-US" b="1" dirty="0">
                <a:solidFill>
                  <a:srgbClr val="0000CC"/>
                </a:solidFill>
                <a:latin typeface="Arial" panose="020B0604020202020204" pitchFamily="34" charset="0"/>
                <a:cs typeface="Arial" panose="020B0604020202020204" pitchFamily="34" charset="0"/>
              </a:rPr>
              <a:t>T</a:t>
            </a:r>
            <a:r>
              <a:rPr lang="en-US" b="1" baseline="-25000" dirty="0">
                <a:solidFill>
                  <a:srgbClr val="0000CC"/>
                </a:solidFill>
                <a:latin typeface="Arial" panose="020B0604020202020204" pitchFamily="34" charset="0"/>
                <a:cs typeface="Arial" panose="020B0604020202020204" pitchFamily="34" charset="0"/>
              </a:rPr>
              <a:t>hot</a:t>
            </a:r>
            <a:r>
              <a:rPr lang="en-US" baseline="-25000" dirty="0">
                <a:latin typeface="Arial" panose="020B0604020202020204" pitchFamily="34" charset="0"/>
                <a:cs typeface="Arial" panose="020B0604020202020204" pitchFamily="34" charset="0"/>
              </a:rPr>
              <a:t> </a:t>
            </a:r>
            <a:r>
              <a:rPr lang="ru-RU" baseline="-2500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соответствует эмпирическому закону </a:t>
            </a:r>
            <a:r>
              <a:rPr lang="ru-RU" dirty="0" err="1">
                <a:latin typeface="Arial" panose="020B0604020202020204" pitchFamily="34" charset="0"/>
                <a:cs typeface="Arial" panose="020B0604020202020204" pitchFamily="34" charset="0"/>
              </a:rPr>
              <a:t>Бэга</a:t>
            </a:r>
            <a:endParaRPr lang="ru-RU" dirty="0">
              <a:latin typeface="Arial" panose="020B0604020202020204" pitchFamily="34" charset="0"/>
              <a:cs typeface="Arial" panose="020B0604020202020204" pitchFamily="34" charset="0"/>
            </a:endParaRPr>
          </a:p>
        </p:txBody>
      </p:sp>
      <p:sp>
        <p:nvSpPr>
          <p:cNvPr id="33805" name="AutoShape 13"/>
          <p:cNvSpPr>
            <a:spLocks noChangeArrowheads="1"/>
          </p:cNvSpPr>
          <p:nvPr/>
        </p:nvSpPr>
        <p:spPr bwMode="auto">
          <a:xfrm rot="-9737501">
            <a:off x="6775174" y="5633601"/>
            <a:ext cx="381000" cy="304800"/>
          </a:xfrm>
          <a:custGeom>
            <a:avLst/>
            <a:gdLst>
              <a:gd name="T0" fmla="*/ 57876472 w 21600"/>
              <a:gd name="T1" fmla="*/ 0 h 21600"/>
              <a:gd name="T2" fmla="*/ 0 w 21600"/>
              <a:gd name="T3" fmla="*/ 30346399 h 21600"/>
              <a:gd name="T4" fmla="*/ 57876472 w 21600"/>
              <a:gd name="T5" fmla="*/ 60692798 h 21600"/>
              <a:gd name="T6" fmla="*/ 118540664 w 21600"/>
              <a:gd name="T7" fmla="*/ 30346399 h 21600"/>
              <a:gd name="T8" fmla="*/ 17694720 60000 65536"/>
              <a:gd name="T9" fmla="*/ 11796480 60000 65536"/>
              <a:gd name="T10" fmla="*/ 5898240 60000 65536"/>
              <a:gd name="T11" fmla="*/ 0 60000 65536"/>
              <a:gd name="T12" fmla="*/ 3375 w 21600"/>
              <a:gd name="T13" fmla="*/ 4385 h 21600"/>
              <a:gd name="T14" fmla="*/ 15034 w 21600"/>
              <a:gd name="T15" fmla="*/ 17215 h 21600"/>
            </a:gdLst>
            <a:ahLst/>
            <a:cxnLst>
              <a:cxn ang="T8">
                <a:pos x="T0" y="T1"/>
              </a:cxn>
              <a:cxn ang="T9">
                <a:pos x="T2" y="T3"/>
              </a:cxn>
              <a:cxn ang="T10">
                <a:pos x="T4" y="T5"/>
              </a:cxn>
              <a:cxn ang="T11">
                <a:pos x="T6" y="T7"/>
              </a:cxn>
            </a:cxnLst>
            <a:rect l="T12" t="T13" r="T14" b="T15"/>
            <a:pathLst>
              <a:path w="21600" h="21600">
                <a:moveTo>
                  <a:pt x="10546" y="0"/>
                </a:moveTo>
                <a:lnTo>
                  <a:pt x="10546" y="4385"/>
                </a:lnTo>
                <a:lnTo>
                  <a:pt x="3375" y="4385"/>
                </a:lnTo>
                <a:lnTo>
                  <a:pt x="3375" y="17215"/>
                </a:lnTo>
                <a:lnTo>
                  <a:pt x="10546" y="17215"/>
                </a:lnTo>
                <a:lnTo>
                  <a:pt x="10546" y="21600"/>
                </a:lnTo>
                <a:lnTo>
                  <a:pt x="21600" y="10800"/>
                </a:lnTo>
                <a:close/>
              </a:path>
              <a:path w="21600" h="21600">
                <a:moveTo>
                  <a:pt x="1350" y="4385"/>
                </a:moveTo>
                <a:lnTo>
                  <a:pt x="1350" y="17215"/>
                </a:lnTo>
                <a:lnTo>
                  <a:pt x="2700" y="17215"/>
                </a:lnTo>
                <a:lnTo>
                  <a:pt x="2700" y="4385"/>
                </a:lnTo>
                <a:close/>
              </a:path>
              <a:path w="21600" h="21600">
                <a:moveTo>
                  <a:pt x="0" y="4385"/>
                </a:moveTo>
                <a:lnTo>
                  <a:pt x="0" y="17215"/>
                </a:lnTo>
                <a:lnTo>
                  <a:pt x="675" y="17215"/>
                </a:lnTo>
                <a:lnTo>
                  <a:pt x="675" y="4385"/>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1" name="Прямоугольник 10">
            <a:extLst>
              <a:ext uri="{FF2B5EF4-FFF2-40B4-BE49-F238E27FC236}">
                <a16:creationId xmlns:a16="http://schemas.microsoft.com/office/drawing/2014/main" id="{7B4C7244-1019-4CB0-B4BA-7303189144E4}"/>
              </a:ext>
            </a:extLst>
          </p:cNvPr>
          <p:cNvSpPr/>
          <p:nvPr/>
        </p:nvSpPr>
        <p:spPr>
          <a:xfrm>
            <a:off x="1" y="3236"/>
            <a:ext cx="12191999" cy="954107"/>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 Зарегистрированные характеристики жесткого рентгеновского излучения.</a:t>
            </a:r>
          </a:p>
        </p:txBody>
      </p:sp>
      <p:pic>
        <p:nvPicPr>
          <p:cNvPr id="12" name="Picture 12" descr="exp-setup">
            <a:extLst>
              <a:ext uri="{FF2B5EF4-FFF2-40B4-BE49-F238E27FC236}">
                <a16:creationId xmlns:a16="http://schemas.microsoft.com/office/drawing/2014/main" id="{CBDE272A-4B30-4D87-95D3-09F5EE332C72}"/>
              </a:ext>
            </a:extLst>
          </p:cNvPr>
          <p:cNvPicPr>
            <a:picLocks noChangeAspect="1" noChangeArrowheads="1"/>
          </p:cNvPicPr>
          <p:nvPr/>
        </p:nvPicPr>
        <p:blipFill>
          <a:blip r:embed="rId5" cstate="print"/>
          <a:srcRect/>
          <a:stretch>
            <a:fillRect/>
          </a:stretch>
        </p:blipFill>
        <p:spPr bwMode="auto">
          <a:xfrm>
            <a:off x="209641" y="1808603"/>
            <a:ext cx="2466906" cy="3784675"/>
          </a:xfrm>
          <a:prstGeom prst="rect">
            <a:avLst/>
          </a:prstGeom>
          <a:noFill/>
          <a:ln w="9525">
            <a:noFill/>
            <a:miter lim="800000"/>
            <a:headEnd/>
            <a:tailEnd/>
          </a:ln>
        </p:spPr>
      </p:pic>
      <p:sp>
        <p:nvSpPr>
          <p:cNvPr id="2" name="Номер слайда 1">
            <a:extLst>
              <a:ext uri="{FF2B5EF4-FFF2-40B4-BE49-F238E27FC236}">
                <a16:creationId xmlns:a16="http://schemas.microsoft.com/office/drawing/2014/main" id="{35D555AA-0606-4485-826B-7434EDE4D091}"/>
              </a:ext>
            </a:extLst>
          </p:cNvPr>
          <p:cNvSpPr>
            <a:spLocks noGrp="1"/>
          </p:cNvSpPr>
          <p:nvPr>
            <p:ph type="sldNum" sz="quarter" idx="12"/>
          </p:nvPr>
        </p:nvSpPr>
        <p:spPr/>
        <p:txBody>
          <a:bodyPr/>
          <a:lstStyle/>
          <a:p>
            <a:fld id="{BB511590-5F22-407D-B11A-C88EF41F368D}" type="slidenum">
              <a:rPr lang="ru-RU" smtClean="0"/>
              <a:t>17</a:t>
            </a:fld>
            <a:endParaRPr lang="ru-RU"/>
          </a:p>
        </p:txBody>
      </p:sp>
    </p:spTree>
    <p:extLst>
      <p:ext uri="{BB962C8B-B14F-4D97-AF65-F5344CB8AC3E}">
        <p14:creationId xmlns:p14="http://schemas.microsoft.com/office/powerpoint/2010/main" val="8810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animEffect transition="in" filter="blinds(horizontal)">
                                      <p:cBhvr>
                                        <p:cTn id="7" dur="500"/>
                                        <p:tgtEl>
                                          <p:spTgt spid="338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01"/>
                                        </p:tgtEl>
                                        <p:attrNameLst>
                                          <p:attrName>style.visibility</p:attrName>
                                        </p:attrNameLst>
                                      </p:cBhvr>
                                      <p:to>
                                        <p:strVal val="visible"/>
                                      </p:to>
                                    </p:set>
                                    <p:animEffect transition="in" filter="blinds(horizontal)">
                                      <p:cBhvr>
                                        <p:cTn id="10" dur="500"/>
                                        <p:tgtEl>
                                          <p:spTgt spid="3380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802"/>
                                        </p:tgtEl>
                                        <p:attrNameLst>
                                          <p:attrName>style.visibility</p:attrName>
                                        </p:attrNameLst>
                                      </p:cBhvr>
                                      <p:to>
                                        <p:strVal val="visible"/>
                                      </p:to>
                                    </p:set>
                                    <p:animEffect transition="in" filter="blinds(horizontal)">
                                      <p:cBhvr>
                                        <p:cTn id="15" dur="500"/>
                                        <p:tgtEl>
                                          <p:spTgt spid="3380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803"/>
                                        </p:tgtEl>
                                        <p:attrNameLst>
                                          <p:attrName>style.visibility</p:attrName>
                                        </p:attrNameLst>
                                      </p:cBhvr>
                                      <p:to>
                                        <p:strVal val="visible"/>
                                      </p:to>
                                    </p:set>
                                    <p:animEffect transition="in" filter="blinds(horizontal)">
                                      <p:cBhvr>
                                        <p:cTn id="18" dur="500"/>
                                        <p:tgtEl>
                                          <p:spTgt spid="3380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805"/>
                                        </p:tgtEl>
                                        <p:attrNameLst>
                                          <p:attrName>style.visibility</p:attrName>
                                        </p:attrNameLst>
                                      </p:cBhvr>
                                      <p:to>
                                        <p:strVal val="visible"/>
                                      </p:to>
                                    </p:set>
                                    <p:animEffect transition="in" filter="blinds(horizontal)">
                                      <p:cBhvr>
                                        <p:cTn id="21"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33803" grpId="0"/>
      <p:bldP spid="33804" grpId="0"/>
      <p:bldP spid="338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305050" y="2239963"/>
            <a:ext cx="184150" cy="366712"/>
          </a:xfrm>
          <a:prstGeom prst="rect">
            <a:avLst/>
          </a:prstGeom>
          <a:noFill/>
          <a:ln w="9525">
            <a:noFill/>
            <a:miter lim="800000"/>
            <a:headEnd/>
            <a:tailEnd/>
          </a:ln>
        </p:spPr>
        <p:txBody>
          <a:bodyPr wrap="none">
            <a:spAutoFit/>
          </a:bodyPr>
          <a:lstStyle/>
          <a:p>
            <a:endParaRPr lang="en-US"/>
          </a:p>
        </p:txBody>
      </p:sp>
      <p:sp>
        <p:nvSpPr>
          <p:cNvPr id="22532" name="AutoShape 4"/>
          <p:cNvSpPr>
            <a:spLocks noChangeArrowheads="1"/>
          </p:cNvSpPr>
          <p:nvPr/>
        </p:nvSpPr>
        <p:spPr bwMode="auto">
          <a:xfrm>
            <a:off x="178707" y="1404665"/>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22533" name="Text Box 5"/>
          <p:cNvSpPr txBox="1">
            <a:spLocks noChangeArrowheads="1"/>
          </p:cNvSpPr>
          <p:nvPr/>
        </p:nvSpPr>
        <p:spPr bwMode="auto">
          <a:xfrm>
            <a:off x="533399" y="1332095"/>
            <a:ext cx="11125201" cy="5016758"/>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Для исследования распределения параметров плотного нагретого вещества вдоль глубины лазерной мишени были использованы </a:t>
            </a:r>
            <a:r>
              <a:rPr lang="ru-RU" b="1" dirty="0">
                <a:solidFill>
                  <a:srgbClr val="FF0000"/>
                </a:solidFill>
                <a:latin typeface="Arial" panose="020B0604020202020204" pitchFamily="34" charset="0"/>
                <a:cs typeface="Arial" panose="020B0604020202020204" pitchFamily="34" charset="0"/>
              </a:rPr>
              <a:t>тонкие проволочки</a:t>
            </a:r>
            <a:r>
              <a:rPr lang="ru-RU" dirty="0">
                <a:latin typeface="Arial" panose="020B0604020202020204" pitchFamily="34" charset="0"/>
                <a:cs typeface="Arial" panose="020B0604020202020204" pitchFamily="34" charset="0"/>
              </a:rPr>
              <a:t>, которые облучались пикосекундными лазерными импульсами мощностью до 200 ТВт.</a:t>
            </a:r>
          </a:p>
          <a:p>
            <a:pPr algn="just"/>
            <a:endParaRPr lang="en-US" sz="800"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Область мишени, </a:t>
            </a:r>
            <a:r>
              <a:rPr lang="ru-RU" dirty="0" err="1">
                <a:latin typeface="Arial" panose="020B0604020202020204" pitchFamily="34" charset="0"/>
                <a:cs typeface="Arial" panose="020B0604020202020204" pitchFamily="34" charset="0"/>
              </a:rPr>
              <a:t>изохорически</a:t>
            </a:r>
            <a:r>
              <a:rPr lang="ru-RU" dirty="0">
                <a:latin typeface="Arial" panose="020B0604020202020204" pitchFamily="34" charset="0"/>
                <a:cs typeface="Arial" panose="020B0604020202020204" pitchFamily="34" charset="0"/>
              </a:rPr>
              <a:t> нагреваемая горячими электронами, и область прогреваемая непосредственно лазерными импульсом </a:t>
            </a:r>
            <a:r>
              <a:rPr lang="ru-RU" dirty="0" err="1">
                <a:latin typeface="Arial" panose="020B0604020202020204" pitchFamily="34" charset="0"/>
                <a:cs typeface="Arial" panose="020B0604020202020204" pitchFamily="34" charset="0"/>
              </a:rPr>
              <a:t>пространственно</a:t>
            </a:r>
            <a:r>
              <a:rPr lang="ru-RU" dirty="0">
                <a:latin typeface="Arial" panose="020B0604020202020204" pitchFamily="34" charset="0"/>
                <a:cs typeface="Arial" panose="020B0604020202020204" pitchFamily="34" charset="0"/>
              </a:rPr>
              <a:t> разделены.</a:t>
            </a:r>
          </a:p>
          <a:p>
            <a:endParaRPr lang="en-US" sz="800" dirty="0"/>
          </a:p>
          <a:p>
            <a:pPr algn="just"/>
            <a:r>
              <a:rPr lang="ru-RU" dirty="0">
                <a:latin typeface="Arial" panose="020B0604020202020204" pitchFamily="34" charset="0"/>
                <a:cs typeface="Arial" panose="020B0604020202020204" pitchFamily="34" charset="0"/>
              </a:rPr>
              <a:t>Был получен пространственный профиль электронной температуры вдоль оси, направленной вдоль проволочки. Во всем пространственном диапазоне наблюдения температурные значения лежат в диапазоне </a:t>
            </a:r>
            <a:r>
              <a:rPr lang="ru-RU" b="1" dirty="0">
                <a:solidFill>
                  <a:srgbClr val="FF0000"/>
                </a:solidFill>
                <a:latin typeface="Arial" panose="020B0604020202020204" pitchFamily="34" charset="0"/>
                <a:cs typeface="Arial" panose="020B0604020202020204" pitchFamily="34" charset="0"/>
              </a:rPr>
              <a:t>от 5 до 50 эВ</a:t>
            </a:r>
            <a:r>
              <a:rPr lang="ru-RU" dirty="0">
                <a:latin typeface="Arial" panose="020B0604020202020204" pitchFamily="34" charset="0"/>
                <a:cs typeface="Arial" panose="020B0604020202020204" pitchFamily="34" charset="0"/>
              </a:rPr>
              <a:t>. Продемонстрирована необходимость использования более сложных RL/CA моделей радиационной кинетики для корректной интерпретации регистрируемых спектров плотного нагретого вещества.</a:t>
            </a:r>
          </a:p>
          <a:p>
            <a:endParaRPr lang="ru-RU" sz="1700" dirty="0"/>
          </a:p>
          <a:p>
            <a:pPr algn="just"/>
            <a:r>
              <a:rPr lang="ru-RU" dirty="0">
                <a:latin typeface="Arial" panose="020B0604020202020204" pitchFamily="34" charset="0"/>
                <a:cs typeface="Arial" panose="020B0604020202020204" pitchFamily="34" charset="0"/>
              </a:rPr>
              <a:t>На основе зарегистрированного в</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диапазоне жёсткого рентгена спектра тормозного излучения показано, что в проволочке образуются горячие электроны с энергией </a:t>
            </a:r>
            <a:r>
              <a:rPr lang="ru-RU" b="1" dirty="0">
                <a:solidFill>
                  <a:srgbClr val="FF0000"/>
                </a:solidFill>
                <a:latin typeface="Arial" panose="020B0604020202020204" pitchFamily="34" charset="0"/>
                <a:cs typeface="Arial" panose="020B0604020202020204" pitchFamily="34" charset="0"/>
              </a:rPr>
              <a:t>до 2 МэВ</a:t>
            </a:r>
            <a:r>
              <a:rPr lang="ru-RU" dirty="0">
                <a:latin typeface="Arial" panose="020B0604020202020204" pitchFamily="34" charset="0"/>
                <a:cs typeface="Arial" panose="020B0604020202020204" pitchFamily="34" charset="0"/>
              </a:rPr>
              <a:t>. Продемонстрированы </a:t>
            </a:r>
            <a:r>
              <a:rPr lang="ru-RU" b="1" dirty="0">
                <a:solidFill>
                  <a:srgbClr val="FF0000"/>
                </a:solidFill>
                <a:latin typeface="Arial" panose="020B0604020202020204" pitchFamily="34" charset="0"/>
                <a:cs typeface="Arial" panose="020B0604020202020204" pitchFamily="34" charset="0"/>
              </a:rPr>
              <a:t>линейность спада электронной температуры</a:t>
            </a:r>
            <a:r>
              <a:rPr lang="ru-RU" dirty="0">
                <a:latin typeface="Arial" panose="020B0604020202020204" pitchFamily="34" charset="0"/>
                <a:cs typeface="Arial" panose="020B0604020202020204" pitchFamily="34" charset="0"/>
              </a:rPr>
              <a:t> вдоль оси, направленной в глубь мишени, а также экспоненциальный спад интегральной интенсивности излучения, в спектральном диапазоне, соответствующем «холодной</a:t>
            </a:r>
            <a:r>
              <a:rPr lang="ru-RU"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K</a:t>
            </a:r>
            <a:r>
              <a:rPr lang="en-US" sz="1700" baseline="-25000" dirty="0">
                <a:latin typeface="Arial" panose="020B0604020202020204" pitchFamily="34" charset="0"/>
                <a:cs typeface="Arial" panose="020B0604020202020204" pitchFamily="34" charset="0"/>
              </a:rPr>
              <a:t>α</a:t>
            </a:r>
            <a:r>
              <a:rPr lang="ru-RU" sz="1700" dirty="0">
                <a:latin typeface="Arial" panose="020B0604020202020204" pitchFamily="34" charset="0"/>
                <a:cs typeface="Arial" panose="020B0604020202020204" pitchFamily="34" charset="0"/>
              </a:rPr>
              <a:t>-линии. </a:t>
            </a:r>
            <a:endParaRPr lang="ru-RU" sz="1700" dirty="0"/>
          </a:p>
          <a:p>
            <a:endParaRPr lang="en-US" sz="1700" dirty="0"/>
          </a:p>
        </p:txBody>
      </p:sp>
      <p:sp>
        <p:nvSpPr>
          <p:cNvPr id="22534" name="Text Box 6"/>
          <p:cNvSpPr txBox="1">
            <a:spLocks noChangeArrowheads="1"/>
          </p:cNvSpPr>
          <p:nvPr/>
        </p:nvSpPr>
        <p:spPr bwMode="auto">
          <a:xfrm>
            <a:off x="2305050" y="1787525"/>
            <a:ext cx="184150" cy="641350"/>
          </a:xfrm>
          <a:prstGeom prst="rect">
            <a:avLst/>
          </a:prstGeom>
          <a:noFill/>
          <a:ln w="9525">
            <a:noFill/>
            <a:miter lim="800000"/>
            <a:headEnd/>
            <a:tailEnd/>
          </a:ln>
        </p:spPr>
        <p:txBody>
          <a:bodyPr wrap="none">
            <a:spAutoFit/>
          </a:bodyPr>
          <a:lstStyle/>
          <a:p>
            <a:endParaRPr lang="en-US"/>
          </a:p>
          <a:p>
            <a:endParaRPr lang="en-US"/>
          </a:p>
        </p:txBody>
      </p:sp>
      <p:sp>
        <p:nvSpPr>
          <p:cNvPr id="22535" name="AutoShape 7"/>
          <p:cNvSpPr>
            <a:spLocks noChangeArrowheads="1"/>
          </p:cNvSpPr>
          <p:nvPr/>
        </p:nvSpPr>
        <p:spPr bwMode="auto">
          <a:xfrm>
            <a:off x="178707" y="2383953"/>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22536" name="AutoShape 9"/>
          <p:cNvSpPr>
            <a:spLocks noChangeArrowheads="1"/>
          </p:cNvSpPr>
          <p:nvPr/>
        </p:nvSpPr>
        <p:spPr bwMode="auto">
          <a:xfrm>
            <a:off x="140153" y="4645738"/>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22539" name="AutoShape 17"/>
          <p:cNvSpPr>
            <a:spLocks noChangeArrowheads="1"/>
          </p:cNvSpPr>
          <p:nvPr/>
        </p:nvSpPr>
        <p:spPr bwMode="auto">
          <a:xfrm>
            <a:off x="178707" y="3027545"/>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13" name="Прямоугольник 12">
            <a:extLst>
              <a:ext uri="{FF2B5EF4-FFF2-40B4-BE49-F238E27FC236}">
                <a16:creationId xmlns:a16="http://schemas.microsoft.com/office/drawing/2014/main" id="{77575703-DCB9-495C-A92B-131472814510}"/>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Исследование плотного нагретого вещества при помощи </a:t>
            </a:r>
            <a:endParaRPr lang="en-US" sz="2800" b="1" dirty="0">
              <a:solidFill>
                <a:srgbClr val="000000"/>
              </a:solidFill>
              <a:latin typeface="Arial" panose="020B0604020202020204" pitchFamily="34" charset="0"/>
              <a:cs typeface="Arial" panose="020B0604020202020204" pitchFamily="34" charset="0"/>
            </a:endParaRPr>
          </a:p>
          <a:p>
            <a:pPr algn="ctr"/>
            <a:r>
              <a:rPr lang="en-US" sz="2800" b="1" dirty="0">
                <a:solidFill>
                  <a:srgbClr val="000000"/>
                </a:solidFill>
                <a:latin typeface="Arial" panose="020B0604020202020204" pitchFamily="34" charset="0"/>
                <a:cs typeface="Arial" panose="020B0604020202020204" pitchFamily="34" charset="0"/>
              </a:rPr>
              <a:t>“mass-limited” </a:t>
            </a:r>
            <a:r>
              <a:rPr lang="ru-RU" sz="2800" b="1" dirty="0">
                <a:solidFill>
                  <a:srgbClr val="000000"/>
                </a:solidFill>
                <a:latin typeface="Arial" panose="020B0604020202020204" pitchFamily="34" charset="0"/>
                <a:cs typeface="Arial" panose="020B0604020202020204" pitchFamily="34" charset="0"/>
              </a:rPr>
              <a:t>мишеней. Основные положения.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7061C6E4-179E-44B8-961B-8685B0681413}"/>
              </a:ext>
            </a:extLst>
          </p:cNvPr>
          <p:cNvSpPr>
            <a:spLocks noGrp="1"/>
          </p:cNvSpPr>
          <p:nvPr>
            <p:ph type="sldNum" sz="quarter" idx="12"/>
          </p:nvPr>
        </p:nvSpPr>
        <p:spPr/>
        <p:txBody>
          <a:bodyPr/>
          <a:lstStyle/>
          <a:p>
            <a:fld id="{BB511590-5F22-407D-B11A-C88EF41F368D}" type="slidenum">
              <a:rPr lang="ru-RU" smtClean="0"/>
              <a:t>18</a:t>
            </a:fld>
            <a:endParaRPr lang="ru-RU"/>
          </a:p>
        </p:txBody>
      </p:sp>
    </p:spTree>
    <p:extLst>
      <p:ext uri="{BB962C8B-B14F-4D97-AF65-F5344CB8AC3E}">
        <p14:creationId xmlns:p14="http://schemas.microsoft.com/office/powerpoint/2010/main" val="59345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13"/>
          <p:cNvSpPr txBox="1">
            <a:spLocks noChangeArrowheads="1"/>
          </p:cNvSpPr>
          <p:nvPr/>
        </p:nvSpPr>
        <p:spPr bwMode="auto">
          <a:xfrm>
            <a:off x="-1880961" y="3132185"/>
            <a:ext cx="184150" cy="366712"/>
          </a:xfrm>
          <a:prstGeom prst="rect">
            <a:avLst/>
          </a:prstGeom>
          <a:noFill/>
          <a:ln w="9525">
            <a:noFill/>
            <a:miter lim="800000"/>
            <a:headEnd/>
            <a:tailEnd/>
          </a:ln>
        </p:spPr>
        <p:txBody>
          <a:bodyPr wrap="none">
            <a:spAutoFit/>
          </a:bodyPr>
          <a:lstStyle/>
          <a:p>
            <a:endParaRPr lang="en-US"/>
          </a:p>
        </p:txBody>
      </p:sp>
      <p:sp>
        <p:nvSpPr>
          <p:cNvPr id="14" name="Прямоугольник 13">
            <a:extLst>
              <a:ext uri="{FF2B5EF4-FFF2-40B4-BE49-F238E27FC236}">
                <a16:creationId xmlns:a16="http://schemas.microsoft.com/office/drawing/2014/main" id="{F79BDF58-DE63-4BFD-9F5F-0B0680805E29}"/>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Содержание презентации.</a:t>
            </a:r>
            <a:endParaRPr lang="ru-RU" sz="2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ADD9A41-CC44-4050-87C2-579E588517DF}"/>
              </a:ext>
            </a:extLst>
          </p:cNvPr>
          <p:cNvSpPr txBox="1"/>
          <p:nvPr/>
        </p:nvSpPr>
        <p:spPr>
          <a:xfrm>
            <a:off x="201948" y="668455"/>
            <a:ext cx="11788103" cy="6186309"/>
          </a:xfrm>
          <a:prstGeom prst="rect">
            <a:avLst/>
          </a:prstGeom>
          <a:noFill/>
        </p:spPr>
        <p:txBody>
          <a:bodyPr wrap="square" rtlCol="0">
            <a:spAutoFit/>
          </a:bodyPr>
          <a:lstStyle/>
          <a:p>
            <a:pPr algn="just"/>
            <a:r>
              <a:rPr lang="ru-RU" b="1" dirty="0">
                <a:solidFill>
                  <a:schemeClr val="bg1">
                    <a:lumMod val="75000"/>
                  </a:schemeClr>
                </a:solidFill>
                <a:latin typeface="Arial" panose="020B0604020202020204" pitchFamily="34" charset="0"/>
                <a:cs typeface="Arial" panose="020B0604020202020204" pitchFamily="34" charset="0"/>
              </a:rPr>
              <a:t>Объект исследования </a:t>
            </a:r>
          </a:p>
          <a:p>
            <a:pPr algn="just"/>
            <a:r>
              <a:rPr lang="ru-RU" dirty="0">
                <a:solidFill>
                  <a:schemeClr val="bg1">
                    <a:lumMod val="75000"/>
                  </a:schemeClr>
                </a:solidFill>
                <a:latin typeface="Arial" panose="020B0604020202020204" pitchFamily="34" charset="0"/>
                <a:cs typeface="Arial" panose="020B0604020202020204" pitchFamily="34" charset="0"/>
              </a:rPr>
              <a:t>Плотное нагретое вещество, создаваемое лазерно-ускоренными электронами.</a:t>
            </a:r>
          </a:p>
          <a:p>
            <a:pPr algn="just"/>
            <a:endParaRPr lang="ru-RU" dirty="0">
              <a:solidFill>
                <a:schemeClr val="bg1">
                  <a:lumMod val="75000"/>
                </a:schemeClr>
              </a:solidFill>
              <a:latin typeface="Arial" panose="020B0604020202020204" pitchFamily="34" charset="0"/>
              <a:cs typeface="Arial" panose="020B0604020202020204" pitchFamily="34" charset="0"/>
            </a:endParaRPr>
          </a:p>
          <a:p>
            <a:pPr algn="just"/>
            <a:r>
              <a:rPr lang="ru-RU" b="1" dirty="0">
                <a:solidFill>
                  <a:schemeClr val="bg1">
                    <a:lumMod val="75000"/>
                  </a:schemeClr>
                </a:solidFill>
                <a:latin typeface="Arial" panose="020B0604020202020204" pitchFamily="34" charset="0"/>
                <a:cs typeface="Arial" panose="020B0604020202020204" pitchFamily="34" charset="0"/>
              </a:rPr>
              <a:t>Возможности рентгеновской эмиссионной спектроскопии</a:t>
            </a:r>
            <a:r>
              <a:rPr lang="en-US" b="1" dirty="0">
                <a:solidFill>
                  <a:schemeClr val="bg1">
                    <a:lumMod val="75000"/>
                  </a:schemeClr>
                </a:solidFill>
                <a:latin typeface="Arial" panose="020B0604020202020204" pitchFamily="34" charset="0"/>
                <a:cs typeface="Arial" panose="020B0604020202020204" pitchFamily="34" charset="0"/>
              </a:rPr>
              <a:t>.</a:t>
            </a:r>
            <a:endParaRPr lang="ru-RU" b="1" dirty="0">
              <a:solidFill>
                <a:schemeClr val="bg1">
                  <a:lumMod val="75000"/>
                </a:schemeClr>
              </a:solidFill>
              <a:latin typeface="Arial" panose="020B0604020202020204" pitchFamily="34" charset="0"/>
              <a:cs typeface="Arial" panose="020B0604020202020204" pitchFamily="34" charset="0"/>
            </a:endParaRPr>
          </a:p>
          <a:p>
            <a:pPr algn="just"/>
            <a:r>
              <a:rPr lang="ru-RU" dirty="0">
                <a:solidFill>
                  <a:schemeClr val="bg1">
                    <a:lumMod val="75000"/>
                  </a:schemeClr>
                </a:solidFill>
                <a:latin typeface="Arial" panose="020B0604020202020204" pitchFamily="34" charset="0"/>
                <a:cs typeface="Arial" panose="020B0604020202020204" pitchFamily="34" charset="0"/>
              </a:rPr>
              <a:t>Метод измерения электронной температуры Т</a:t>
            </a:r>
            <a:r>
              <a:rPr lang="ru-RU" baseline="-25000" dirty="0">
                <a:solidFill>
                  <a:schemeClr val="bg1">
                    <a:lumMod val="75000"/>
                  </a:schemeClr>
                </a:solidFill>
                <a:latin typeface="Arial" panose="020B0604020202020204" pitchFamily="34" charset="0"/>
                <a:cs typeface="Arial" panose="020B0604020202020204" pitchFamily="34" charset="0"/>
              </a:rPr>
              <a:t>е</a:t>
            </a:r>
            <a:r>
              <a:rPr lang="ru-RU" dirty="0">
                <a:solidFill>
                  <a:schemeClr val="bg1">
                    <a:lumMod val="75000"/>
                  </a:schemeClr>
                </a:solidFill>
                <a:latin typeface="Arial" panose="020B0604020202020204" pitchFamily="34" charset="0"/>
                <a:cs typeface="Arial" panose="020B0604020202020204" pitchFamily="34" charset="0"/>
              </a:rPr>
              <a:t> плотного вещества в диапазоне 10-100 эВ</a:t>
            </a:r>
            <a:r>
              <a:rPr lang="en-US" dirty="0">
                <a:solidFill>
                  <a:schemeClr val="bg1">
                    <a:lumMod val="75000"/>
                  </a:schemeClr>
                </a:solidFill>
                <a:latin typeface="Arial" panose="020B0604020202020204" pitchFamily="34" charset="0"/>
                <a:cs typeface="Arial" panose="020B0604020202020204" pitchFamily="34" charset="0"/>
              </a:rPr>
              <a:t>. </a:t>
            </a:r>
            <a:r>
              <a:rPr lang="ru-RU" dirty="0">
                <a:solidFill>
                  <a:schemeClr val="bg1">
                    <a:lumMod val="75000"/>
                  </a:schemeClr>
                </a:solidFill>
                <a:latin typeface="Arial" panose="020B0604020202020204" pitchFamily="34" charset="0"/>
                <a:cs typeface="Arial" panose="020B0604020202020204" pitchFamily="34" charset="0"/>
              </a:rPr>
              <a:t>Общие положения. Экспериментальные результаты.</a:t>
            </a:r>
          </a:p>
          <a:p>
            <a:pPr algn="just"/>
            <a:endParaRPr lang="ru-RU" dirty="0">
              <a:solidFill>
                <a:schemeClr val="bg1">
                  <a:lumMod val="75000"/>
                </a:schemeClr>
              </a:solidFill>
              <a:latin typeface="Arial" panose="020B0604020202020204" pitchFamily="34" charset="0"/>
              <a:cs typeface="Arial" panose="020B0604020202020204" pitchFamily="34" charset="0"/>
            </a:endParaRPr>
          </a:p>
          <a:p>
            <a:pPr algn="just"/>
            <a:r>
              <a:rPr lang="ru-RU" b="1" dirty="0">
                <a:solidFill>
                  <a:schemeClr val="bg1">
                    <a:lumMod val="75000"/>
                  </a:schemeClr>
                </a:solidFill>
                <a:latin typeface="Arial" panose="020B0604020202020204" pitchFamily="34" charset="0"/>
                <a:cs typeface="Arial" panose="020B0604020202020204" pitchFamily="34" charset="0"/>
              </a:rPr>
              <a:t>Эксперименты на установке </a:t>
            </a:r>
            <a:r>
              <a:rPr lang="en-US" b="1" dirty="0">
                <a:solidFill>
                  <a:schemeClr val="bg1">
                    <a:lumMod val="75000"/>
                  </a:schemeClr>
                </a:solidFill>
                <a:latin typeface="Arial" panose="020B0604020202020204" pitchFamily="34" charset="0"/>
                <a:cs typeface="Arial" panose="020B0604020202020204" pitchFamily="34" charset="0"/>
              </a:rPr>
              <a:t>PHELIX </a:t>
            </a:r>
            <a:r>
              <a:rPr lang="ru-RU" b="1" dirty="0">
                <a:solidFill>
                  <a:schemeClr val="bg1">
                    <a:lumMod val="75000"/>
                  </a:schemeClr>
                </a:solidFill>
                <a:latin typeface="Arial" panose="020B0604020202020204" pitchFamily="34" charset="0"/>
                <a:cs typeface="Arial" panose="020B0604020202020204" pitchFamily="34" charset="0"/>
              </a:rPr>
              <a:t>по облучение проволочных мишеней</a:t>
            </a:r>
            <a:r>
              <a:rPr lang="en-US" b="1" dirty="0">
                <a:solidFill>
                  <a:schemeClr val="bg1">
                    <a:lumMod val="75000"/>
                  </a:schemeClr>
                </a:solidFill>
                <a:latin typeface="Arial" panose="020B0604020202020204" pitchFamily="34" charset="0"/>
                <a:cs typeface="Arial" panose="020B0604020202020204" pitchFamily="34" charset="0"/>
              </a:rPr>
              <a:t>. </a:t>
            </a:r>
            <a:endParaRPr lang="ru-RU" b="1" dirty="0">
              <a:solidFill>
                <a:schemeClr val="bg1">
                  <a:lumMod val="75000"/>
                </a:schemeClr>
              </a:solidFill>
              <a:latin typeface="Arial" panose="020B0604020202020204" pitchFamily="34" charset="0"/>
              <a:cs typeface="Arial" panose="020B0604020202020204" pitchFamily="34" charset="0"/>
            </a:endParaRPr>
          </a:p>
          <a:p>
            <a:pPr algn="just"/>
            <a:r>
              <a:rPr lang="ru-RU" dirty="0">
                <a:solidFill>
                  <a:schemeClr val="bg1">
                    <a:lumMod val="75000"/>
                  </a:schemeClr>
                </a:solidFill>
                <a:latin typeface="Arial" panose="020B0604020202020204" pitchFamily="34" charset="0"/>
                <a:cs typeface="Arial" panose="020B0604020202020204" pitchFamily="34" charset="0"/>
              </a:rPr>
              <a:t>Преимущества «</a:t>
            </a:r>
            <a:r>
              <a:rPr lang="en-US" dirty="0">
                <a:solidFill>
                  <a:schemeClr val="bg1">
                    <a:lumMod val="75000"/>
                  </a:schemeClr>
                </a:solidFill>
                <a:latin typeface="Arial" panose="020B0604020202020204" pitchFamily="34" charset="0"/>
                <a:cs typeface="Arial" panose="020B0604020202020204" pitchFamily="34" charset="0"/>
              </a:rPr>
              <a:t>mass-limited</a:t>
            </a:r>
            <a:r>
              <a:rPr lang="ru-RU" dirty="0">
                <a:solidFill>
                  <a:schemeClr val="bg1">
                    <a:lumMod val="75000"/>
                  </a:schemeClr>
                </a:solidFill>
                <a:latin typeface="Arial" panose="020B0604020202020204" pitchFamily="34" charset="0"/>
                <a:cs typeface="Arial" panose="020B0604020202020204" pitchFamily="34" charset="0"/>
              </a:rPr>
              <a:t>»</a:t>
            </a:r>
            <a:r>
              <a:rPr lang="en-US" dirty="0">
                <a:solidFill>
                  <a:schemeClr val="bg1">
                    <a:lumMod val="75000"/>
                  </a:schemeClr>
                </a:solidFill>
                <a:latin typeface="Arial" panose="020B0604020202020204" pitchFamily="34" charset="0"/>
                <a:cs typeface="Arial" panose="020B0604020202020204" pitchFamily="34" charset="0"/>
              </a:rPr>
              <a:t> </a:t>
            </a:r>
            <a:r>
              <a:rPr lang="ru-RU" dirty="0">
                <a:solidFill>
                  <a:schemeClr val="bg1">
                    <a:lumMod val="75000"/>
                  </a:schemeClr>
                </a:solidFill>
                <a:latin typeface="Arial" panose="020B0604020202020204" pitchFamily="34" charset="0"/>
                <a:cs typeface="Arial" panose="020B0604020202020204" pitchFamily="34" charset="0"/>
              </a:rPr>
              <a:t>мишеней, экспериментальная установка. Зарегистрированные и модельные</a:t>
            </a:r>
            <a:r>
              <a:rPr lang="en-US" dirty="0">
                <a:solidFill>
                  <a:schemeClr val="bg1">
                    <a:lumMod val="75000"/>
                  </a:schemeClr>
                </a:solidFill>
                <a:latin typeface="Arial" panose="020B0604020202020204" pitchFamily="34" charset="0"/>
                <a:cs typeface="Arial" panose="020B0604020202020204" pitchFamily="34" charset="0"/>
              </a:rPr>
              <a:t> </a:t>
            </a:r>
            <a:r>
              <a:rPr lang="ru-RU" dirty="0">
                <a:solidFill>
                  <a:schemeClr val="bg1">
                    <a:lumMod val="75000"/>
                  </a:schemeClr>
                </a:solidFill>
                <a:latin typeface="Arial" panose="020B0604020202020204" pitchFamily="34" charset="0"/>
                <a:cs typeface="Arial" panose="020B0604020202020204" pitchFamily="34" charset="0"/>
              </a:rPr>
              <a:t>рентгеновские спектры в широком диапазоне (до жесткого рентгена) энергий. Распределение электронной</a:t>
            </a:r>
            <a:r>
              <a:rPr lang="en-US" dirty="0">
                <a:solidFill>
                  <a:schemeClr val="bg1">
                    <a:lumMod val="75000"/>
                  </a:schemeClr>
                </a:solidFill>
                <a:latin typeface="Arial" panose="020B0604020202020204" pitchFamily="34" charset="0"/>
                <a:cs typeface="Arial" panose="020B0604020202020204" pitchFamily="34" charset="0"/>
              </a:rPr>
              <a:t> </a:t>
            </a:r>
            <a:r>
              <a:rPr lang="ru-RU" dirty="0">
                <a:solidFill>
                  <a:schemeClr val="bg1">
                    <a:lumMod val="75000"/>
                  </a:schemeClr>
                </a:solidFill>
                <a:latin typeface="Arial" panose="020B0604020202020204" pitchFamily="34" charset="0"/>
                <a:cs typeface="Arial" panose="020B0604020202020204" pitchFamily="34" charset="0"/>
              </a:rPr>
              <a:t>температуры Т</a:t>
            </a:r>
            <a:r>
              <a:rPr lang="ru-RU" baseline="-25000" dirty="0">
                <a:solidFill>
                  <a:schemeClr val="bg1">
                    <a:lumMod val="75000"/>
                  </a:schemeClr>
                </a:solidFill>
                <a:latin typeface="Arial" panose="020B0604020202020204" pitchFamily="34" charset="0"/>
                <a:cs typeface="Arial" panose="020B0604020202020204" pitchFamily="34" charset="0"/>
              </a:rPr>
              <a:t>е</a:t>
            </a:r>
            <a:r>
              <a:rPr lang="ru-RU" dirty="0">
                <a:solidFill>
                  <a:schemeClr val="bg1">
                    <a:lumMod val="75000"/>
                  </a:schemeClr>
                </a:solidFill>
                <a:latin typeface="Arial" panose="020B0604020202020204" pitchFamily="34" charset="0"/>
                <a:cs typeface="Arial" panose="020B0604020202020204" pitchFamily="34" charset="0"/>
              </a:rPr>
              <a:t> плотного нагретого вещества по глубине лазерной мишени. Комплексное моделирование торможения электронов внутри «</a:t>
            </a:r>
            <a:r>
              <a:rPr lang="en-US" dirty="0">
                <a:solidFill>
                  <a:schemeClr val="bg1">
                    <a:lumMod val="75000"/>
                  </a:schemeClr>
                </a:solidFill>
                <a:latin typeface="Arial" panose="020B0604020202020204" pitchFamily="34" charset="0"/>
                <a:cs typeface="Arial" panose="020B0604020202020204" pitchFamily="34" charset="0"/>
              </a:rPr>
              <a:t>mass-limited</a:t>
            </a:r>
            <a:r>
              <a:rPr lang="ru-RU" dirty="0">
                <a:solidFill>
                  <a:schemeClr val="bg1">
                    <a:lumMod val="75000"/>
                  </a:schemeClr>
                </a:solidFill>
                <a:latin typeface="Arial" panose="020B0604020202020204" pitchFamily="34" charset="0"/>
                <a:cs typeface="Arial" panose="020B0604020202020204" pitchFamily="34" charset="0"/>
              </a:rPr>
              <a:t>»</a:t>
            </a:r>
            <a:r>
              <a:rPr lang="en-US" dirty="0">
                <a:solidFill>
                  <a:schemeClr val="bg1">
                    <a:lumMod val="75000"/>
                  </a:schemeClr>
                </a:solidFill>
                <a:latin typeface="Arial" panose="020B0604020202020204" pitchFamily="34" charset="0"/>
                <a:cs typeface="Arial" panose="020B0604020202020204" pitchFamily="34" charset="0"/>
              </a:rPr>
              <a:t> </a:t>
            </a:r>
            <a:r>
              <a:rPr lang="ru-RU" dirty="0">
                <a:solidFill>
                  <a:schemeClr val="bg1">
                    <a:lumMod val="75000"/>
                  </a:schemeClr>
                </a:solidFill>
                <a:latin typeface="Arial" panose="020B0604020202020204" pitchFamily="34" charset="0"/>
                <a:cs typeface="Arial" panose="020B0604020202020204" pitchFamily="34" charset="0"/>
              </a:rPr>
              <a:t>мишеней. Проблемы существующей модели.</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Исследование плотного разогретого вещества методами рентгеновской абсорбционной спектроскопии. </a:t>
            </a:r>
          </a:p>
          <a:p>
            <a:pPr algn="just"/>
            <a:r>
              <a:rPr lang="ru-RU" dirty="0">
                <a:latin typeface="Arial" panose="020B0604020202020204" pitchFamily="34" charset="0"/>
                <a:cs typeface="Arial" panose="020B0604020202020204" pitchFamily="34" charset="0"/>
              </a:rPr>
              <a:t>Метод измерения электронной температуры плотного вещества, генерируемого на обратной стороне тонких (десятки микрон) фольг.</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Эксперименты на установке </a:t>
            </a:r>
            <a:r>
              <a:rPr lang="en-US" b="1" dirty="0">
                <a:solidFill>
                  <a:srgbClr val="FF0000"/>
                </a:solidFill>
                <a:latin typeface="Arial" panose="020B0604020202020204" pitchFamily="34" charset="0"/>
                <a:cs typeface="Arial" panose="020B0604020202020204" pitchFamily="34" charset="0"/>
              </a:rPr>
              <a:t>Vulcan PW</a:t>
            </a:r>
          </a:p>
          <a:p>
            <a:pPr algn="just"/>
            <a:r>
              <a:rPr lang="ru-RU" dirty="0">
                <a:latin typeface="Arial" panose="020B0604020202020204" pitchFamily="34" charset="0"/>
                <a:cs typeface="Arial" panose="020B0604020202020204" pitchFamily="34" charset="0"/>
              </a:rPr>
              <a:t>Сравнение спектров высокого разрешения излучения, испущенного с передней и задней стороны мишени. Экспериментальное наблюдение полого поглощения резонансных линий. Оценки для электронной температуры на задней поверхности мишени (200-400 эВ).</a:t>
            </a:r>
          </a:p>
        </p:txBody>
      </p:sp>
      <p:sp>
        <p:nvSpPr>
          <p:cNvPr id="3" name="Номер слайда 2">
            <a:extLst>
              <a:ext uri="{FF2B5EF4-FFF2-40B4-BE49-F238E27FC236}">
                <a16:creationId xmlns:a16="http://schemas.microsoft.com/office/drawing/2014/main" id="{6123488B-8001-4B45-A97B-D03AAA599427}"/>
              </a:ext>
            </a:extLst>
          </p:cNvPr>
          <p:cNvSpPr>
            <a:spLocks noGrp="1"/>
          </p:cNvSpPr>
          <p:nvPr>
            <p:ph type="sldNum" sz="quarter" idx="12"/>
          </p:nvPr>
        </p:nvSpPr>
        <p:spPr/>
        <p:txBody>
          <a:bodyPr/>
          <a:lstStyle/>
          <a:p>
            <a:fld id="{BB511590-5F22-407D-B11A-C88EF41F368D}" type="slidenum">
              <a:rPr lang="ru-RU" smtClean="0"/>
              <a:t>19</a:t>
            </a:fld>
            <a:endParaRPr lang="ru-RU"/>
          </a:p>
        </p:txBody>
      </p:sp>
    </p:spTree>
    <p:extLst>
      <p:ext uri="{BB962C8B-B14F-4D97-AF65-F5344CB8AC3E}">
        <p14:creationId xmlns:p14="http://schemas.microsoft.com/office/powerpoint/2010/main" val="362848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258" y="1123158"/>
            <a:ext cx="5766322" cy="830997"/>
          </a:xfrm>
          <a:prstGeom prst="rect">
            <a:avLst/>
          </a:prstGeom>
          <a:noFill/>
          <a:ln w="9525">
            <a:noFill/>
            <a:miter lim="800000"/>
            <a:headEnd/>
            <a:tailEnd/>
          </a:ln>
        </p:spPr>
        <p:txBody>
          <a:bodyPr wrap="none">
            <a:spAutoFit/>
          </a:bodyPr>
          <a:lstStyle/>
          <a:p>
            <a:pPr algn="ctr"/>
            <a:r>
              <a:rPr lang="ru-RU" sz="2400" dirty="0">
                <a:solidFill>
                  <a:srgbClr val="CC0000"/>
                </a:solidFill>
                <a:latin typeface="Arial" panose="020B0604020202020204" pitchFamily="34" charset="0"/>
                <a:cs typeface="Arial" panose="020B0604020202020204" pitchFamily="34" charset="0"/>
              </a:rPr>
              <a:t>Горячая плазма </a:t>
            </a:r>
            <a:r>
              <a:rPr lang="en-US" sz="2400" dirty="0">
                <a:solidFill>
                  <a:srgbClr val="CC0000"/>
                </a:solidFill>
                <a:latin typeface="Arial" panose="020B0604020202020204" pitchFamily="34" charset="0"/>
                <a:cs typeface="Arial" panose="020B0604020202020204" pitchFamily="34" charset="0"/>
              </a:rPr>
              <a:t>(</a:t>
            </a:r>
            <a:r>
              <a:rPr lang="en-US" sz="2400" dirty="0" err="1">
                <a:solidFill>
                  <a:srgbClr val="CC0000"/>
                </a:solidFill>
                <a:latin typeface="Arial" panose="020B0604020202020204" pitchFamily="34" charset="0"/>
                <a:cs typeface="Arial" panose="020B0604020202020204" pitchFamily="34" charset="0"/>
              </a:rPr>
              <a:t>T</a:t>
            </a:r>
            <a:r>
              <a:rPr lang="en-US" sz="2400" baseline="-25000" dirty="0" err="1">
                <a:solidFill>
                  <a:srgbClr val="CC0000"/>
                </a:solidFill>
                <a:latin typeface="Arial" panose="020B0604020202020204" pitchFamily="34" charset="0"/>
                <a:cs typeface="Arial" panose="020B0604020202020204" pitchFamily="34" charset="0"/>
              </a:rPr>
              <a:t>e</a:t>
            </a:r>
            <a:r>
              <a:rPr lang="en-US" sz="2400" dirty="0">
                <a:solidFill>
                  <a:srgbClr val="CC0000"/>
                </a:solidFill>
                <a:latin typeface="Arial" panose="020B0604020202020204" pitchFamily="34" charset="0"/>
                <a:cs typeface="Arial" panose="020B0604020202020204" pitchFamily="34" charset="0"/>
              </a:rPr>
              <a:t> ̴1 </a:t>
            </a:r>
            <a:r>
              <a:rPr lang="en-US" sz="2400" dirty="0" err="1">
                <a:solidFill>
                  <a:srgbClr val="CC0000"/>
                </a:solidFill>
                <a:latin typeface="Arial" panose="020B0604020202020204" pitchFamily="34" charset="0"/>
                <a:cs typeface="Arial" panose="020B0604020202020204" pitchFamily="34" charset="0"/>
              </a:rPr>
              <a:t>keV</a:t>
            </a:r>
            <a:r>
              <a:rPr lang="en-US" sz="2400" dirty="0">
                <a:solidFill>
                  <a:srgbClr val="CC0000"/>
                </a:solidFill>
                <a:latin typeface="Arial" panose="020B0604020202020204" pitchFamily="34" charset="0"/>
                <a:cs typeface="Arial" panose="020B0604020202020204" pitchFamily="34" charset="0"/>
              </a:rPr>
              <a:t>), </a:t>
            </a:r>
            <a:endParaRPr lang="ru-RU" sz="2400" dirty="0">
              <a:solidFill>
                <a:srgbClr val="CC0000"/>
              </a:solidFill>
              <a:latin typeface="Arial" panose="020B0604020202020204" pitchFamily="34" charset="0"/>
              <a:cs typeface="Arial" panose="020B0604020202020204" pitchFamily="34" charset="0"/>
            </a:endParaRPr>
          </a:p>
          <a:p>
            <a:pPr algn="ctr"/>
            <a:r>
              <a:rPr lang="ru-RU" sz="2400" dirty="0">
                <a:solidFill>
                  <a:srgbClr val="CC0000"/>
                </a:solidFill>
                <a:latin typeface="Arial" panose="020B0604020202020204" pitchFamily="34" charset="0"/>
                <a:cs typeface="Arial" panose="020B0604020202020204" pitchFamily="34" charset="0"/>
              </a:rPr>
              <a:t>в основном в фокальном пятне лазера</a:t>
            </a:r>
          </a:p>
        </p:txBody>
      </p:sp>
      <p:sp>
        <p:nvSpPr>
          <p:cNvPr id="6147" name="Text Box 3"/>
          <p:cNvSpPr txBox="1">
            <a:spLocks noChangeArrowheads="1"/>
          </p:cNvSpPr>
          <p:nvPr/>
        </p:nvSpPr>
        <p:spPr bwMode="auto">
          <a:xfrm>
            <a:off x="7167904" y="1134809"/>
            <a:ext cx="4506298" cy="830997"/>
          </a:xfrm>
          <a:prstGeom prst="rect">
            <a:avLst/>
          </a:prstGeom>
          <a:noFill/>
          <a:ln w="9525">
            <a:noFill/>
            <a:miter lim="800000"/>
            <a:headEnd/>
            <a:tailEnd/>
          </a:ln>
        </p:spPr>
        <p:txBody>
          <a:bodyPr wrap="none">
            <a:spAutoFit/>
          </a:bodyPr>
          <a:lstStyle/>
          <a:p>
            <a:pPr algn="ctr"/>
            <a:r>
              <a:rPr lang="ru-RU" sz="2400" dirty="0">
                <a:solidFill>
                  <a:srgbClr val="CC6600"/>
                </a:solidFill>
                <a:latin typeface="Arial" panose="020B0604020202020204" pitchFamily="34" charset="0"/>
                <a:cs typeface="Arial" panose="020B0604020202020204" pitchFamily="34" charset="0"/>
              </a:rPr>
              <a:t>Плотное нагретое вещество</a:t>
            </a:r>
            <a:r>
              <a:rPr lang="en-US" sz="2400" dirty="0">
                <a:solidFill>
                  <a:srgbClr val="CC6600"/>
                </a:solidFill>
                <a:latin typeface="Arial" panose="020B0604020202020204" pitchFamily="34" charset="0"/>
                <a:cs typeface="Arial" panose="020B0604020202020204" pitchFamily="34" charset="0"/>
              </a:rPr>
              <a:t>  </a:t>
            </a:r>
            <a:endParaRPr lang="ru-RU" sz="2400" dirty="0">
              <a:solidFill>
                <a:srgbClr val="CC6600"/>
              </a:solidFill>
              <a:latin typeface="Arial" panose="020B0604020202020204" pitchFamily="34" charset="0"/>
              <a:cs typeface="Arial" panose="020B0604020202020204" pitchFamily="34" charset="0"/>
            </a:endParaRPr>
          </a:p>
          <a:p>
            <a:pPr algn="ctr"/>
            <a:r>
              <a:rPr lang="en-US" sz="2400" dirty="0">
                <a:solidFill>
                  <a:srgbClr val="CC6600"/>
                </a:solidFill>
                <a:latin typeface="Arial" panose="020B0604020202020204" pitchFamily="34" charset="0"/>
                <a:cs typeface="Arial" panose="020B0604020202020204" pitchFamily="34" charset="0"/>
              </a:rPr>
              <a:t>(</a:t>
            </a:r>
            <a:r>
              <a:rPr lang="en-US" sz="2400" dirty="0" err="1">
                <a:solidFill>
                  <a:srgbClr val="CC6600"/>
                </a:solidFill>
                <a:latin typeface="Arial" panose="020B0604020202020204" pitchFamily="34" charset="0"/>
                <a:cs typeface="Arial" panose="020B0604020202020204" pitchFamily="34" charset="0"/>
              </a:rPr>
              <a:t>T</a:t>
            </a:r>
            <a:r>
              <a:rPr lang="en-US" sz="2400" baseline="-25000" dirty="0" err="1">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 ~ 10-100 eV, N</a:t>
            </a:r>
            <a:r>
              <a:rPr lang="en-US" sz="2400" baseline="-25000" dirty="0">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~10</a:t>
            </a:r>
            <a:r>
              <a:rPr lang="en-US" sz="2400" baseline="30000" dirty="0">
                <a:solidFill>
                  <a:srgbClr val="CC6600"/>
                </a:solidFill>
                <a:latin typeface="Arial" panose="020B0604020202020204" pitchFamily="34" charset="0"/>
                <a:cs typeface="Arial" panose="020B0604020202020204" pitchFamily="34" charset="0"/>
              </a:rPr>
              <a:t>23</a:t>
            </a:r>
            <a:r>
              <a:rPr lang="en-US" sz="2400" dirty="0">
                <a:solidFill>
                  <a:srgbClr val="CC6600"/>
                </a:solidFill>
                <a:latin typeface="Arial" panose="020B0604020202020204" pitchFamily="34" charset="0"/>
                <a:cs typeface="Arial" panose="020B0604020202020204" pitchFamily="34" charset="0"/>
              </a:rPr>
              <a:t> cm</a:t>
            </a:r>
            <a:r>
              <a:rPr lang="en-US" sz="2400" baseline="30000" dirty="0">
                <a:solidFill>
                  <a:srgbClr val="CC6600"/>
                </a:solidFill>
                <a:latin typeface="Arial" panose="020B0604020202020204" pitchFamily="34" charset="0"/>
                <a:cs typeface="Arial" panose="020B0604020202020204" pitchFamily="34" charset="0"/>
              </a:rPr>
              <a:t>-3</a:t>
            </a:r>
            <a:r>
              <a:rPr lang="en-US" sz="2400" dirty="0">
                <a:solidFill>
                  <a:srgbClr val="CC6600"/>
                </a:solidFill>
                <a:latin typeface="Arial" panose="020B0604020202020204" pitchFamily="34" charset="0"/>
                <a:cs typeface="Arial" panose="020B0604020202020204" pitchFamily="34" charset="0"/>
              </a:rPr>
              <a:t>)</a:t>
            </a:r>
            <a:endParaRPr lang="ru-RU" sz="2400" dirty="0">
              <a:solidFill>
                <a:srgbClr val="CC6600"/>
              </a:solidFill>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5496136" y="8736000"/>
            <a:ext cx="5183187" cy="1046163"/>
          </a:xfrm>
          <a:prstGeom prst="rect">
            <a:avLst/>
          </a:prstGeom>
          <a:noFill/>
          <a:ln w="9525">
            <a:noFill/>
            <a:miter lim="800000"/>
            <a:headEnd/>
            <a:tailEnd/>
          </a:ln>
        </p:spPr>
        <p:txBody>
          <a:bodyPr>
            <a:spAutoFit/>
          </a:bodyPr>
          <a:lstStyle/>
          <a:p>
            <a:pPr algn="ctr"/>
            <a:r>
              <a:rPr lang="en-US" dirty="0">
                <a:solidFill>
                  <a:srgbClr val="000066"/>
                </a:solidFill>
              </a:rPr>
              <a:t>By means of X-ray spectroscopy </a:t>
            </a:r>
          </a:p>
          <a:p>
            <a:pPr algn="ctr"/>
            <a:r>
              <a:rPr lang="en-US" u="sng" dirty="0" err="1">
                <a:solidFill>
                  <a:srgbClr val="000066"/>
                </a:solidFill>
              </a:rPr>
              <a:t>T</a:t>
            </a:r>
            <a:r>
              <a:rPr lang="en-US" u="sng" baseline="-25000" dirty="0" err="1">
                <a:solidFill>
                  <a:srgbClr val="000066"/>
                </a:solidFill>
              </a:rPr>
              <a:t>e</a:t>
            </a:r>
            <a:r>
              <a:rPr lang="en-US" u="sng" baseline="30000" dirty="0" err="1">
                <a:solidFill>
                  <a:srgbClr val="000066"/>
                </a:solidFill>
              </a:rPr>
              <a:t>warm</a:t>
            </a:r>
            <a:r>
              <a:rPr lang="en-US" dirty="0">
                <a:solidFill>
                  <a:srgbClr val="000066"/>
                </a:solidFill>
              </a:rPr>
              <a:t>   can be determined when </a:t>
            </a:r>
            <a:r>
              <a:rPr lang="en-US" u="sng" dirty="0">
                <a:solidFill>
                  <a:srgbClr val="000066"/>
                </a:solidFill>
              </a:rPr>
              <a:t>over 10 eV.</a:t>
            </a:r>
          </a:p>
          <a:p>
            <a:pPr algn="ctr"/>
            <a:endParaRPr lang="en-US" sz="800" dirty="0">
              <a:solidFill>
                <a:srgbClr val="000066"/>
              </a:solidFill>
            </a:endParaRPr>
          </a:p>
          <a:p>
            <a:pPr algn="ctr"/>
            <a:r>
              <a:rPr lang="en-US" u="sng" dirty="0">
                <a:solidFill>
                  <a:srgbClr val="000066"/>
                </a:solidFill>
              </a:rPr>
              <a:t> Spatial resolution is of crucial importance.</a:t>
            </a:r>
            <a:endParaRPr lang="ru-RU" u="sng" dirty="0">
              <a:solidFill>
                <a:srgbClr val="000066"/>
              </a:solidFill>
            </a:endParaRPr>
          </a:p>
        </p:txBody>
      </p:sp>
      <p:sp>
        <p:nvSpPr>
          <p:cNvPr id="6152" name="Oval 5"/>
          <p:cNvSpPr>
            <a:spLocks noChangeArrowheads="1"/>
          </p:cNvSpPr>
          <p:nvPr/>
        </p:nvSpPr>
        <p:spPr bwMode="auto">
          <a:xfrm>
            <a:off x="7802759" y="2217088"/>
            <a:ext cx="3751941" cy="1544917"/>
          </a:xfrm>
          <a:prstGeom prst="ellipse">
            <a:avLst/>
          </a:prstGeom>
          <a:solidFill>
            <a:srgbClr val="FF9933"/>
          </a:solidFill>
          <a:ln w="9525">
            <a:noFill/>
            <a:round/>
            <a:headEnd/>
            <a:tailEnd/>
          </a:ln>
        </p:spPr>
        <p:txBody>
          <a:bodyPr wrap="none" anchor="ctr"/>
          <a:lstStyle/>
          <a:p>
            <a:endParaRPr lang="en-US"/>
          </a:p>
        </p:txBody>
      </p:sp>
      <p:sp>
        <p:nvSpPr>
          <p:cNvPr id="6153" name="Oval 5"/>
          <p:cNvSpPr>
            <a:spLocks noChangeArrowheads="1"/>
          </p:cNvSpPr>
          <p:nvPr/>
        </p:nvSpPr>
        <p:spPr bwMode="auto">
          <a:xfrm>
            <a:off x="692679" y="2197123"/>
            <a:ext cx="3368228" cy="1386917"/>
          </a:xfrm>
          <a:prstGeom prst="ellipse">
            <a:avLst/>
          </a:prstGeom>
          <a:solidFill>
            <a:srgbClr val="FF5050"/>
          </a:solidFill>
          <a:ln w="9525">
            <a:noFill/>
            <a:round/>
            <a:headEnd/>
            <a:tailEnd/>
          </a:ln>
        </p:spPr>
        <p:txBody>
          <a:bodyPr wrap="none" anchor="ctr"/>
          <a:lstStyle/>
          <a:p>
            <a:endParaRPr lang="en-US"/>
          </a:p>
        </p:txBody>
      </p:sp>
      <p:sp>
        <p:nvSpPr>
          <p:cNvPr id="6154" name="Text Box 7"/>
          <p:cNvSpPr txBox="1">
            <a:spLocks noChangeArrowheads="1"/>
          </p:cNvSpPr>
          <p:nvPr/>
        </p:nvSpPr>
        <p:spPr bwMode="auto">
          <a:xfrm>
            <a:off x="825373" y="2384261"/>
            <a:ext cx="3124573" cy="830997"/>
          </a:xfrm>
          <a:prstGeom prst="rect">
            <a:avLst/>
          </a:prstGeom>
          <a:noFill/>
          <a:ln w="9525">
            <a:noFill/>
            <a:miter lim="800000"/>
            <a:headEnd/>
            <a:tailEnd/>
          </a:ln>
        </p:spPr>
        <p:txBody>
          <a:bodyPr wrap="none">
            <a:spAutoFit/>
          </a:bodyPr>
          <a:lstStyle/>
          <a:p>
            <a:pPr algn="ctr"/>
            <a:r>
              <a:rPr lang="ru-RU" sz="2400" i="1" dirty="0">
                <a:latin typeface="Arial" panose="020B0604020202020204" pitchFamily="34" charset="0"/>
                <a:cs typeface="Arial" panose="020B0604020202020204" pitchFamily="34" charset="0"/>
              </a:rPr>
              <a:t>Горячая плазма</a:t>
            </a:r>
          </a:p>
          <a:p>
            <a:pPr algn="ct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e</a:t>
            </a:r>
            <a:r>
              <a:rPr lang="en-US" sz="2400" i="1" baseline="30000" dirty="0" err="1">
                <a:latin typeface="Arial" panose="020B0604020202020204" pitchFamily="34" charset="0"/>
                <a:cs typeface="Arial" panose="020B0604020202020204" pitchFamily="34" charset="0"/>
              </a:rPr>
              <a:t>hot</a:t>
            </a:r>
            <a:r>
              <a:rPr lang="en-US" sz="2400" i="1" dirty="0">
                <a:latin typeface="Arial" panose="020B0604020202020204" pitchFamily="34" charset="0"/>
                <a:cs typeface="Arial" panose="020B0604020202020204" pitchFamily="34" charset="0"/>
              </a:rPr>
              <a:t> ~ 500 – 5000 </a:t>
            </a:r>
            <a:r>
              <a:rPr lang="en-US" sz="2400" i="1" dirty="0" err="1">
                <a:latin typeface="Arial" panose="020B0604020202020204" pitchFamily="34" charset="0"/>
                <a:cs typeface="Arial" panose="020B0604020202020204" pitchFamily="34" charset="0"/>
              </a:rPr>
              <a:t>eV</a:t>
            </a:r>
            <a:endParaRPr lang="ru-RU" sz="2400" i="1" dirty="0">
              <a:latin typeface="Arial" panose="020B0604020202020204" pitchFamily="34" charset="0"/>
              <a:cs typeface="Arial" panose="020B0604020202020204" pitchFamily="34" charset="0"/>
            </a:endParaRPr>
          </a:p>
        </p:txBody>
      </p:sp>
      <p:sp>
        <p:nvSpPr>
          <p:cNvPr id="6155" name="Text Box 8"/>
          <p:cNvSpPr txBox="1">
            <a:spLocks noChangeArrowheads="1"/>
          </p:cNvSpPr>
          <p:nvPr/>
        </p:nvSpPr>
        <p:spPr bwMode="auto">
          <a:xfrm>
            <a:off x="8399885" y="2445652"/>
            <a:ext cx="2557688" cy="830997"/>
          </a:xfrm>
          <a:prstGeom prst="rect">
            <a:avLst/>
          </a:prstGeom>
          <a:noFill/>
          <a:ln w="9525">
            <a:noFill/>
            <a:miter lim="800000"/>
            <a:headEnd/>
            <a:tailEnd/>
          </a:ln>
        </p:spPr>
        <p:txBody>
          <a:bodyPr wrap="none">
            <a:spAutoFit/>
          </a:bodyPr>
          <a:lstStyle/>
          <a:p>
            <a:pPr algn="ctr"/>
            <a:r>
              <a:rPr lang="ru-RU" sz="2400" dirty="0">
                <a:latin typeface="Arial" panose="020B0604020202020204" pitchFamily="34" charset="0"/>
                <a:cs typeface="Arial" panose="020B0604020202020204" pitchFamily="34" charset="0"/>
              </a:rPr>
              <a:t>Теплая плазма</a:t>
            </a:r>
          </a:p>
          <a:p>
            <a:pPr algn="ct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e</a:t>
            </a:r>
            <a:r>
              <a:rPr lang="en-US" sz="2400" baseline="30000" dirty="0" err="1">
                <a:latin typeface="Arial" panose="020B0604020202020204" pitchFamily="34" charset="0"/>
                <a:cs typeface="Arial" panose="020B0604020202020204" pitchFamily="34" charset="0"/>
              </a:rPr>
              <a:t>warm</a:t>
            </a:r>
            <a:r>
              <a:rPr lang="en-US" sz="2400" dirty="0">
                <a:latin typeface="Arial" panose="020B0604020202020204" pitchFamily="34" charset="0"/>
                <a:cs typeface="Arial" panose="020B0604020202020204" pitchFamily="34" charset="0"/>
              </a:rPr>
              <a:t> ~ </a:t>
            </a:r>
            <a:r>
              <a:rPr lang="ru-RU"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0 eV</a:t>
            </a:r>
            <a:endParaRPr lang="ru-RU" sz="2400" dirty="0">
              <a:latin typeface="Arial" panose="020B0604020202020204" pitchFamily="34" charset="0"/>
              <a:cs typeface="Arial" panose="020B0604020202020204" pitchFamily="34" charset="0"/>
            </a:endParaRPr>
          </a:p>
        </p:txBody>
      </p:sp>
      <p:sp>
        <p:nvSpPr>
          <p:cNvPr id="6156" name="Line 11"/>
          <p:cNvSpPr>
            <a:spLocks noChangeShapeType="1"/>
          </p:cNvSpPr>
          <p:nvPr/>
        </p:nvSpPr>
        <p:spPr bwMode="auto">
          <a:xfrm rot="16200000" flipH="1">
            <a:off x="5931833" y="830647"/>
            <a:ext cx="0" cy="3147734"/>
          </a:xfrm>
          <a:prstGeom prst="line">
            <a:avLst/>
          </a:prstGeom>
          <a:noFill/>
          <a:ln w="76200" cmpd="tri">
            <a:solidFill>
              <a:srgbClr val="FF0000"/>
            </a:solidFill>
            <a:round/>
            <a:headEnd/>
            <a:tailEnd type="triangle" w="med" len="med"/>
          </a:ln>
        </p:spPr>
        <p:txBody>
          <a:bodyPr/>
          <a:lstStyle/>
          <a:p>
            <a:endParaRPr lang="en-US"/>
          </a:p>
        </p:txBody>
      </p:sp>
      <p:sp>
        <p:nvSpPr>
          <p:cNvPr id="6159" name="Text Box 13"/>
          <p:cNvSpPr txBox="1">
            <a:spLocks noChangeArrowheads="1"/>
          </p:cNvSpPr>
          <p:nvPr/>
        </p:nvSpPr>
        <p:spPr bwMode="auto">
          <a:xfrm>
            <a:off x="4271907" y="3573179"/>
            <a:ext cx="3233794" cy="461665"/>
          </a:xfrm>
          <a:prstGeom prst="rect">
            <a:avLst/>
          </a:prstGeom>
          <a:noFill/>
          <a:ln w="9525">
            <a:noFill/>
            <a:miter lim="800000"/>
            <a:headEnd/>
            <a:tailEnd/>
          </a:ln>
        </p:spPr>
        <p:txBody>
          <a:bodyPr wrap="square">
            <a:spAutoFit/>
          </a:bodyPr>
          <a:lstStyle/>
          <a:p>
            <a:pPr algn="ctr"/>
            <a:r>
              <a:rPr lang="ru-RU" sz="2400" b="1" dirty="0">
                <a:solidFill>
                  <a:srgbClr val="CC0000"/>
                </a:solidFill>
                <a:latin typeface="Arial" panose="020B0604020202020204" pitchFamily="34" charset="0"/>
                <a:cs typeface="Arial" panose="020B0604020202020204" pitchFamily="34" charset="0"/>
              </a:rPr>
              <a:t>Горячие электроны</a:t>
            </a:r>
          </a:p>
        </p:txBody>
      </p:sp>
      <p:sp>
        <p:nvSpPr>
          <p:cNvPr id="6160" name="AutoShape 14"/>
          <p:cNvSpPr>
            <a:spLocks noChangeArrowheads="1"/>
          </p:cNvSpPr>
          <p:nvPr/>
        </p:nvSpPr>
        <p:spPr bwMode="auto">
          <a:xfrm rot="5400000">
            <a:off x="8790462" y="3602633"/>
            <a:ext cx="461665" cy="799517"/>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6161" name="Text Box 15"/>
          <p:cNvSpPr txBox="1">
            <a:spLocks noChangeArrowheads="1"/>
          </p:cNvSpPr>
          <p:nvPr/>
        </p:nvSpPr>
        <p:spPr bwMode="auto">
          <a:xfrm>
            <a:off x="9349924" y="3798367"/>
            <a:ext cx="2529860" cy="830997"/>
          </a:xfrm>
          <a:prstGeom prst="rect">
            <a:avLst/>
          </a:prstGeom>
          <a:noFill/>
          <a:ln w="9525">
            <a:noFill/>
            <a:miter lim="800000"/>
            <a:headEnd/>
            <a:tailEnd/>
          </a:ln>
        </p:spPr>
        <p:txBody>
          <a:bodyPr wrap="none">
            <a:spAutoFit/>
          </a:bodyPr>
          <a:lstStyle/>
          <a:p>
            <a:r>
              <a:rPr lang="ru-RU" sz="2400" b="1" dirty="0">
                <a:solidFill>
                  <a:srgbClr val="ED7D31"/>
                </a:solidFill>
                <a:latin typeface="Arial" panose="020B0604020202020204" pitchFamily="34" charset="0"/>
                <a:cs typeface="Arial" panose="020B0604020202020204" pitchFamily="34" charset="0"/>
              </a:rPr>
              <a:t>Рентгеновское </a:t>
            </a:r>
          </a:p>
          <a:p>
            <a:r>
              <a:rPr lang="ru-RU" sz="2400" b="1" dirty="0">
                <a:solidFill>
                  <a:srgbClr val="ED7D31"/>
                </a:solidFill>
                <a:latin typeface="Arial" panose="020B0604020202020204" pitchFamily="34" charset="0"/>
                <a:cs typeface="Arial" panose="020B0604020202020204" pitchFamily="34" charset="0"/>
              </a:rPr>
              <a:t>излучение</a:t>
            </a:r>
          </a:p>
        </p:txBody>
      </p:sp>
      <p:pic>
        <p:nvPicPr>
          <p:cNvPr id="30736" name="Picture 16" descr="wdm-concepts"/>
          <p:cNvPicPr>
            <a:picLocks noChangeAspect="1" noChangeArrowheads="1"/>
          </p:cNvPicPr>
          <p:nvPr/>
        </p:nvPicPr>
        <p:blipFill rotWithShape="1">
          <a:blip r:embed="rId3" cstate="print">
            <a:lum contrast="24000"/>
          </a:blip>
          <a:srcRect t="28055" b="46012"/>
          <a:stretch/>
        </p:blipFill>
        <p:spPr bwMode="auto">
          <a:xfrm>
            <a:off x="5101438" y="4554275"/>
            <a:ext cx="2387600" cy="1580031"/>
          </a:xfrm>
          <a:prstGeom prst="rect">
            <a:avLst/>
          </a:prstGeom>
          <a:noFill/>
          <a:ln w="9525">
            <a:noFill/>
            <a:miter lim="800000"/>
            <a:headEnd/>
            <a:tailEnd/>
          </a:ln>
        </p:spPr>
      </p:pic>
      <p:grpSp>
        <p:nvGrpSpPr>
          <p:cNvPr id="29" name="Группа 28"/>
          <p:cNvGrpSpPr/>
          <p:nvPr/>
        </p:nvGrpSpPr>
        <p:grpSpPr>
          <a:xfrm>
            <a:off x="276306" y="3356447"/>
            <a:ext cx="3784176" cy="1070277"/>
            <a:chOff x="942171" y="2506400"/>
            <a:chExt cx="3784176" cy="1070277"/>
          </a:xfrm>
        </p:grpSpPr>
        <p:sp>
          <p:nvSpPr>
            <p:cNvPr id="18" name="Text Box 13"/>
            <p:cNvSpPr txBox="1">
              <a:spLocks noChangeArrowheads="1"/>
            </p:cNvSpPr>
            <p:nvPr/>
          </p:nvSpPr>
          <p:spPr bwMode="auto">
            <a:xfrm>
              <a:off x="942171" y="2622570"/>
              <a:ext cx="2803973" cy="954107"/>
            </a:xfrm>
            <a:prstGeom prst="rect">
              <a:avLst/>
            </a:prstGeom>
            <a:noFill/>
            <a:ln w="9525">
              <a:noFill/>
              <a:miter lim="800000"/>
              <a:headEnd/>
              <a:tailEnd/>
            </a:ln>
          </p:spPr>
          <p:txBody>
            <a:bodyPr wrap="none">
              <a:spAutoFit/>
            </a:bodyPr>
            <a:lstStyle/>
            <a:p>
              <a:pPr algn="r"/>
              <a:r>
                <a:rPr lang="ru-RU" sz="2800" b="1" dirty="0">
                  <a:solidFill>
                    <a:srgbClr val="800080"/>
                  </a:solidFill>
                  <a:latin typeface="Arial" panose="020B0604020202020204" pitchFamily="34" charset="0"/>
                  <a:cs typeface="Arial" panose="020B0604020202020204" pitchFamily="34" charset="0"/>
                </a:rPr>
                <a:t>рентгеновское</a:t>
              </a:r>
            </a:p>
            <a:p>
              <a:pPr algn="r"/>
              <a:r>
                <a:rPr lang="ru-RU" sz="2800" b="1" dirty="0">
                  <a:solidFill>
                    <a:srgbClr val="800080"/>
                  </a:solidFill>
                  <a:latin typeface="Arial" panose="020B0604020202020204" pitchFamily="34" charset="0"/>
                  <a:cs typeface="Arial" panose="020B0604020202020204" pitchFamily="34" charset="0"/>
                </a:rPr>
                <a:t>излучение</a:t>
              </a:r>
              <a:endParaRPr lang="ru-RU" sz="2000" b="1" dirty="0">
                <a:solidFill>
                  <a:srgbClr val="800080"/>
                </a:solidFill>
                <a:latin typeface="Arial" panose="020B0604020202020204" pitchFamily="34" charset="0"/>
                <a:cs typeface="Arial" panose="020B0604020202020204" pitchFamily="34" charset="0"/>
              </a:endParaRPr>
            </a:p>
          </p:txBody>
        </p:sp>
        <p:sp>
          <p:nvSpPr>
            <p:cNvPr id="27" name="Стрелка вниз 26"/>
            <p:cNvSpPr/>
            <p:nvPr/>
          </p:nvSpPr>
          <p:spPr bwMode="auto">
            <a:xfrm>
              <a:off x="3717930" y="2765717"/>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sp>
          <p:nvSpPr>
            <p:cNvPr id="28" name="Стрелка вниз 27"/>
            <p:cNvSpPr/>
            <p:nvPr/>
          </p:nvSpPr>
          <p:spPr bwMode="auto">
            <a:xfrm rot="16200000">
              <a:off x="4243947" y="2542400"/>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grpSp>
      <p:sp>
        <p:nvSpPr>
          <p:cNvPr id="21" name="Прямоугольник 20">
            <a:extLst>
              <a:ext uri="{FF2B5EF4-FFF2-40B4-BE49-F238E27FC236}">
                <a16:creationId xmlns:a16="http://schemas.microsoft.com/office/drawing/2014/main" id="{E26F7EE7-C1AB-4FD7-91D2-667B1B9DE1FC}"/>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Концепция создания плотного нагретого вещества при помощи лазерных импульсов оптического диапазона</a:t>
            </a:r>
            <a:endParaRPr lang="ru-RU" sz="2800" b="1" dirty="0">
              <a:latin typeface="Arial" panose="020B0604020202020204" pitchFamily="34" charset="0"/>
              <a:cs typeface="Arial" panose="020B0604020202020204" pitchFamily="34" charset="0"/>
            </a:endParaRPr>
          </a:p>
        </p:txBody>
      </p:sp>
      <p:pic>
        <p:nvPicPr>
          <p:cNvPr id="22" name="Picture 16" descr="wdm-concepts">
            <a:extLst>
              <a:ext uri="{FF2B5EF4-FFF2-40B4-BE49-F238E27FC236}">
                <a16:creationId xmlns:a16="http://schemas.microsoft.com/office/drawing/2014/main" id="{763A4AE5-E176-4AFB-9D23-B68BB2123E09}"/>
              </a:ext>
            </a:extLst>
          </p:cNvPr>
          <p:cNvPicPr>
            <a:picLocks noChangeAspect="1" noChangeArrowheads="1"/>
          </p:cNvPicPr>
          <p:nvPr/>
        </p:nvPicPr>
        <p:blipFill rotWithShape="1">
          <a:blip r:embed="rId3" cstate="print">
            <a:lum contrast="24000"/>
          </a:blip>
          <a:srcRect b="77335"/>
          <a:stretch/>
        </p:blipFill>
        <p:spPr bwMode="auto">
          <a:xfrm>
            <a:off x="692679" y="4791284"/>
            <a:ext cx="2387600" cy="1380951"/>
          </a:xfrm>
          <a:prstGeom prst="rect">
            <a:avLst/>
          </a:prstGeom>
          <a:noFill/>
          <a:ln w="9525">
            <a:noFill/>
            <a:miter lim="800000"/>
            <a:headEnd/>
            <a:tailEnd/>
          </a:ln>
        </p:spPr>
      </p:pic>
      <p:pic>
        <p:nvPicPr>
          <p:cNvPr id="23" name="Picture 16" descr="wdm-concepts">
            <a:extLst>
              <a:ext uri="{FF2B5EF4-FFF2-40B4-BE49-F238E27FC236}">
                <a16:creationId xmlns:a16="http://schemas.microsoft.com/office/drawing/2014/main" id="{2A05428E-7D56-4A84-9DF6-03F7282F02A8}"/>
              </a:ext>
            </a:extLst>
          </p:cNvPr>
          <p:cNvPicPr>
            <a:picLocks noChangeAspect="1" noChangeArrowheads="1"/>
          </p:cNvPicPr>
          <p:nvPr/>
        </p:nvPicPr>
        <p:blipFill rotWithShape="1">
          <a:blip r:embed="rId3" cstate="print">
            <a:lum contrast="24000"/>
          </a:blip>
          <a:srcRect t="65245" b="8139"/>
          <a:stretch/>
        </p:blipFill>
        <p:spPr bwMode="auto">
          <a:xfrm>
            <a:off x="9421054" y="4629364"/>
            <a:ext cx="2387600" cy="1621651"/>
          </a:xfrm>
          <a:prstGeom prst="rect">
            <a:avLst/>
          </a:prstGeom>
          <a:noFill/>
          <a:ln w="9525">
            <a:noFill/>
            <a:miter lim="800000"/>
            <a:headEnd/>
            <a:tailEnd/>
          </a:ln>
        </p:spPr>
      </p:pic>
      <p:sp>
        <p:nvSpPr>
          <p:cNvPr id="2" name="TextBox 1">
            <a:extLst>
              <a:ext uri="{FF2B5EF4-FFF2-40B4-BE49-F238E27FC236}">
                <a16:creationId xmlns:a16="http://schemas.microsoft.com/office/drawing/2014/main" id="{5C6530E1-643D-492F-B445-9620679F82BF}"/>
              </a:ext>
            </a:extLst>
          </p:cNvPr>
          <p:cNvSpPr txBox="1"/>
          <p:nvPr/>
        </p:nvSpPr>
        <p:spPr>
          <a:xfrm>
            <a:off x="-557921" y="6090689"/>
            <a:ext cx="4888800"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задняя сторона мишени</a:t>
            </a:r>
          </a:p>
        </p:txBody>
      </p:sp>
      <p:sp>
        <p:nvSpPr>
          <p:cNvPr id="25" name="TextBox 24">
            <a:extLst>
              <a:ext uri="{FF2B5EF4-FFF2-40B4-BE49-F238E27FC236}">
                <a16:creationId xmlns:a16="http://schemas.microsoft.com/office/drawing/2014/main" id="{DBB3486A-BE40-4E17-9741-051D2585AE2D}"/>
              </a:ext>
            </a:extLst>
          </p:cNvPr>
          <p:cNvSpPr txBox="1"/>
          <p:nvPr/>
        </p:nvSpPr>
        <p:spPr>
          <a:xfrm>
            <a:off x="3691937" y="6081383"/>
            <a:ext cx="4888110" cy="72000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Периферийные области вокруг фокального пятна лазера</a:t>
            </a:r>
          </a:p>
        </p:txBody>
      </p:sp>
      <p:sp>
        <p:nvSpPr>
          <p:cNvPr id="49" name="TextBox 48">
            <a:extLst>
              <a:ext uri="{FF2B5EF4-FFF2-40B4-BE49-F238E27FC236}">
                <a16:creationId xmlns:a16="http://schemas.microsoft.com/office/drawing/2014/main" id="{F1B2ECF2-EF32-45C2-8A86-95DA30825627}"/>
              </a:ext>
            </a:extLst>
          </p:cNvPr>
          <p:cNvSpPr txBox="1"/>
          <p:nvPr/>
        </p:nvSpPr>
        <p:spPr>
          <a:xfrm>
            <a:off x="7802759" y="6090689"/>
            <a:ext cx="4888110" cy="70788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Вдоль траектории  горячих электронов</a:t>
            </a:r>
          </a:p>
        </p:txBody>
      </p:sp>
      <p:sp>
        <p:nvSpPr>
          <p:cNvPr id="50" name="Line 11">
            <a:extLst>
              <a:ext uri="{FF2B5EF4-FFF2-40B4-BE49-F238E27FC236}">
                <a16:creationId xmlns:a16="http://schemas.microsoft.com/office/drawing/2014/main" id="{94DAF100-364C-4902-9D2D-D481E2467A77}"/>
              </a:ext>
            </a:extLst>
          </p:cNvPr>
          <p:cNvSpPr>
            <a:spLocks noChangeShapeType="1"/>
          </p:cNvSpPr>
          <p:nvPr/>
        </p:nvSpPr>
        <p:spPr bwMode="auto">
          <a:xfrm rot="16200000" flipH="1">
            <a:off x="5931833" y="1344997"/>
            <a:ext cx="0" cy="3147734"/>
          </a:xfrm>
          <a:prstGeom prst="line">
            <a:avLst/>
          </a:prstGeom>
          <a:noFill/>
          <a:ln w="76200" cmpd="tri">
            <a:solidFill>
              <a:srgbClr val="FF0000"/>
            </a:solidFill>
            <a:round/>
            <a:headEnd/>
            <a:tailEnd type="triangle" w="med" len="med"/>
          </a:ln>
        </p:spPr>
        <p:txBody>
          <a:bodyPr/>
          <a:lstStyle/>
          <a:p>
            <a:endParaRPr lang="en-US"/>
          </a:p>
        </p:txBody>
      </p:sp>
      <p:sp>
        <p:nvSpPr>
          <p:cNvPr id="51" name="Line 11">
            <a:extLst>
              <a:ext uri="{FF2B5EF4-FFF2-40B4-BE49-F238E27FC236}">
                <a16:creationId xmlns:a16="http://schemas.microsoft.com/office/drawing/2014/main" id="{C4D2E927-70AB-423A-9BD4-71E844B7F992}"/>
              </a:ext>
            </a:extLst>
          </p:cNvPr>
          <p:cNvSpPr>
            <a:spLocks noChangeShapeType="1"/>
          </p:cNvSpPr>
          <p:nvPr/>
        </p:nvSpPr>
        <p:spPr bwMode="auto">
          <a:xfrm rot="16200000" flipH="1">
            <a:off x="5931833" y="1876823"/>
            <a:ext cx="0" cy="3147734"/>
          </a:xfrm>
          <a:prstGeom prst="line">
            <a:avLst/>
          </a:prstGeom>
          <a:noFill/>
          <a:ln w="76200" cmpd="tri">
            <a:solidFill>
              <a:srgbClr val="FF0000"/>
            </a:solidFill>
            <a:round/>
            <a:headEnd/>
            <a:tailEnd type="triangle" w="med" len="med"/>
          </a:ln>
        </p:spPr>
        <p:txBody>
          <a:bodyPr/>
          <a:lstStyle/>
          <a:p>
            <a:endParaRPr lang="en-US"/>
          </a:p>
        </p:txBody>
      </p:sp>
      <p:sp>
        <p:nvSpPr>
          <p:cNvPr id="3" name="Номер слайда 2">
            <a:extLst>
              <a:ext uri="{FF2B5EF4-FFF2-40B4-BE49-F238E27FC236}">
                <a16:creationId xmlns:a16="http://schemas.microsoft.com/office/drawing/2014/main" id="{211A0381-2918-4F0D-8B2E-514183C7AE55}"/>
              </a:ext>
            </a:extLst>
          </p:cNvPr>
          <p:cNvSpPr>
            <a:spLocks noGrp="1"/>
          </p:cNvSpPr>
          <p:nvPr>
            <p:ph type="sldNum" sz="quarter" idx="12"/>
          </p:nvPr>
        </p:nvSpPr>
        <p:spPr/>
        <p:txBody>
          <a:bodyPr/>
          <a:lstStyle/>
          <a:p>
            <a:fld id="{BB511590-5F22-407D-B11A-C88EF41F368D}" type="slidenum">
              <a:rPr lang="ru-RU" smtClean="0"/>
              <a:t>2</a:t>
            </a:fld>
            <a:endParaRPr lang="ru-RU"/>
          </a:p>
        </p:txBody>
      </p:sp>
    </p:spTree>
    <p:extLst>
      <p:ext uri="{BB962C8B-B14F-4D97-AF65-F5344CB8AC3E}">
        <p14:creationId xmlns:p14="http://schemas.microsoft.com/office/powerpoint/2010/main" val="128333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258" y="1123158"/>
            <a:ext cx="5766322" cy="830997"/>
          </a:xfrm>
          <a:prstGeom prst="rect">
            <a:avLst/>
          </a:prstGeom>
          <a:noFill/>
          <a:ln w="9525">
            <a:noFill/>
            <a:miter lim="800000"/>
            <a:headEnd/>
            <a:tailEnd/>
          </a:ln>
        </p:spPr>
        <p:txBody>
          <a:bodyPr wrap="none">
            <a:spAutoFit/>
          </a:bodyPr>
          <a:lstStyle/>
          <a:p>
            <a:pPr algn="ctr"/>
            <a:r>
              <a:rPr lang="ru-RU" sz="2400" dirty="0">
                <a:solidFill>
                  <a:srgbClr val="CC0000"/>
                </a:solidFill>
                <a:latin typeface="Arial" panose="020B0604020202020204" pitchFamily="34" charset="0"/>
                <a:cs typeface="Arial" panose="020B0604020202020204" pitchFamily="34" charset="0"/>
              </a:rPr>
              <a:t>Горячая плазма </a:t>
            </a:r>
            <a:r>
              <a:rPr lang="en-US" sz="2400" dirty="0">
                <a:solidFill>
                  <a:srgbClr val="CC0000"/>
                </a:solidFill>
                <a:latin typeface="Arial" panose="020B0604020202020204" pitchFamily="34" charset="0"/>
                <a:cs typeface="Arial" panose="020B0604020202020204" pitchFamily="34" charset="0"/>
              </a:rPr>
              <a:t>(</a:t>
            </a:r>
            <a:r>
              <a:rPr lang="en-US" sz="2400" dirty="0" err="1">
                <a:solidFill>
                  <a:srgbClr val="CC0000"/>
                </a:solidFill>
                <a:latin typeface="Arial" panose="020B0604020202020204" pitchFamily="34" charset="0"/>
                <a:cs typeface="Arial" panose="020B0604020202020204" pitchFamily="34" charset="0"/>
              </a:rPr>
              <a:t>T</a:t>
            </a:r>
            <a:r>
              <a:rPr lang="en-US" sz="2400" baseline="-25000" dirty="0" err="1">
                <a:solidFill>
                  <a:srgbClr val="CC0000"/>
                </a:solidFill>
                <a:latin typeface="Arial" panose="020B0604020202020204" pitchFamily="34" charset="0"/>
                <a:cs typeface="Arial" panose="020B0604020202020204" pitchFamily="34" charset="0"/>
              </a:rPr>
              <a:t>e</a:t>
            </a:r>
            <a:r>
              <a:rPr lang="en-US" sz="2400" dirty="0">
                <a:solidFill>
                  <a:srgbClr val="CC0000"/>
                </a:solidFill>
                <a:latin typeface="Arial" panose="020B0604020202020204" pitchFamily="34" charset="0"/>
                <a:cs typeface="Arial" panose="020B0604020202020204" pitchFamily="34" charset="0"/>
              </a:rPr>
              <a:t> ̴1 </a:t>
            </a:r>
            <a:r>
              <a:rPr lang="en-US" sz="2400" dirty="0" err="1">
                <a:solidFill>
                  <a:srgbClr val="CC0000"/>
                </a:solidFill>
                <a:latin typeface="Arial" panose="020B0604020202020204" pitchFamily="34" charset="0"/>
                <a:cs typeface="Arial" panose="020B0604020202020204" pitchFamily="34" charset="0"/>
              </a:rPr>
              <a:t>keV</a:t>
            </a:r>
            <a:r>
              <a:rPr lang="en-US" sz="2400" dirty="0">
                <a:solidFill>
                  <a:srgbClr val="CC0000"/>
                </a:solidFill>
                <a:latin typeface="Arial" panose="020B0604020202020204" pitchFamily="34" charset="0"/>
                <a:cs typeface="Arial" panose="020B0604020202020204" pitchFamily="34" charset="0"/>
              </a:rPr>
              <a:t>), </a:t>
            </a:r>
            <a:endParaRPr lang="ru-RU" sz="2400" dirty="0">
              <a:solidFill>
                <a:srgbClr val="CC0000"/>
              </a:solidFill>
              <a:latin typeface="Arial" panose="020B0604020202020204" pitchFamily="34" charset="0"/>
              <a:cs typeface="Arial" panose="020B0604020202020204" pitchFamily="34" charset="0"/>
            </a:endParaRPr>
          </a:p>
          <a:p>
            <a:pPr algn="ctr"/>
            <a:r>
              <a:rPr lang="ru-RU" sz="2400" dirty="0">
                <a:solidFill>
                  <a:srgbClr val="CC0000"/>
                </a:solidFill>
                <a:latin typeface="Arial" panose="020B0604020202020204" pitchFamily="34" charset="0"/>
                <a:cs typeface="Arial" panose="020B0604020202020204" pitchFamily="34" charset="0"/>
              </a:rPr>
              <a:t>в основном в фокальном пятне лазера</a:t>
            </a:r>
          </a:p>
        </p:txBody>
      </p:sp>
      <p:sp>
        <p:nvSpPr>
          <p:cNvPr id="6147" name="Text Box 3"/>
          <p:cNvSpPr txBox="1">
            <a:spLocks noChangeArrowheads="1"/>
          </p:cNvSpPr>
          <p:nvPr/>
        </p:nvSpPr>
        <p:spPr bwMode="auto">
          <a:xfrm>
            <a:off x="6984617" y="1134809"/>
            <a:ext cx="4872872" cy="830997"/>
          </a:xfrm>
          <a:prstGeom prst="rect">
            <a:avLst/>
          </a:prstGeom>
          <a:noFill/>
          <a:ln w="9525">
            <a:noFill/>
            <a:miter lim="800000"/>
            <a:headEnd/>
            <a:tailEnd/>
          </a:ln>
        </p:spPr>
        <p:txBody>
          <a:bodyPr wrap="none">
            <a:spAutoFit/>
          </a:bodyPr>
          <a:lstStyle/>
          <a:p>
            <a:pPr algn="ctr"/>
            <a:r>
              <a:rPr lang="ru-RU" sz="2400" dirty="0">
                <a:solidFill>
                  <a:srgbClr val="CC6600"/>
                </a:solidFill>
                <a:latin typeface="Arial" panose="020B0604020202020204" pitchFamily="34" charset="0"/>
                <a:cs typeface="Arial" panose="020B0604020202020204" pitchFamily="34" charset="0"/>
              </a:rPr>
              <a:t>Плотное разогретое вещество</a:t>
            </a:r>
            <a:r>
              <a:rPr lang="en-US" sz="2400" dirty="0">
                <a:solidFill>
                  <a:srgbClr val="CC6600"/>
                </a:solidFill>
                <a:latin typeface="Arial" panose="020B0604020202020204" pitchFamily="34" charset="0"/>
                <a:cs typeface="Arial" panose="020B0604020202020204" pitchFamily="34" charset="0"/>
              </a:rPr>
              <a:t>  </a:t>
            </a:r>
            <a:endParaRPr lang="ru-RU" sz="2400" dirty="0">
              <a:solidFill>
                <a:srgbClr val="CC6600"/>
              </a:solidFill>
              <a:latin typeface="Arial" panose="020B0604020202020204" pitchFamily="34" charset="0"/>
              <a:cs typeface="Arial" panose="020B0604020202020204" pitchFamily="34" charset="0"/>
            </a:endParaRPr>
          </a:p>
          <a:p>
            <a:pPr algn="ctr"/>
            <a:r>
              <a:rPr lang="en-US" sz="2400" dirty="0">
                <a:solidFill>
                  <a:srgbClr val="CC6600"/>
                </a:solidFill>
                <a:latin typeface="Arial" panose="020B0604020202020204" pitchFamily="34" charset="0"/>
                <a:cs typeface="Arial" panose="020B0604020202020204" pitchFamily="34" charset="0"/>
              </a:rPr>
              <a:t>(</a:t>
            </a:r>
            <a:r>
              <a:rPr lang="en-US" sz="2400" dirty="0" err="1">
                <a:solidFill>
                  <a:srgbClr val="CC6600"/>
                </a:solidFill>
                <a:latin typeface="Arial" panose="020B0604020202020204" pitchFamily="34" charset="0"/>
                <a:cs typeface="Arial" panose="020B0604020202020204" pitchFamily="34" charset="0"/>
              </a:rPr>
              <a:t>T</a:t>
            </a:r>
            <a:r>
              <a:rPr lang="en-US" sz="2400" baseline="-25000" dirty="0" err="1">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 ~ 10-100 eV, N</a:t>
            </a:r>
            <a:r>
              <a:rPr lang="en-US" sz="2400" baseline="-25000" dirty="0">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~10</a:t>
            </a:r>
            <a:r>
              <a:rPr lang="en-US" sz="2400" baseline="30000" dirty="0">
                <a:solidFill>
                  <a:srgbClr val="CC6600"/>
                </a:solidFill>
                <a:latin typeface="Arial" panose="020B0604020202020204" pitchFamily="34" charset="0"/>
                <a:cs typeface="Arial" panose="020B0604020202020204" pitchFamily="34" charset="0"/>
              </a:rPr>
              <a:t>23</a:t>
            </a:r>
            <a:r>
              <a:rPr lang="en-US" sz="2400" dirty="0">
                <a:solidFill>
                  <a:srgbClr val="CC6600"/>
                </a:solidFill>
                <a:latin typeface="Arial" panose="020B0604020202020204" pitchFamily="34" charset="0"/>
                <a:cs typeface="Arial" panose="020B0604020202020204" pitchFamily="34" charset="0"/>
              </a:rPr>
              <a:t> cm</a:t>
            </a:r>
            <a:r>
              <a:rPr lang="en-US" sz="2400" baseline="30000" dirty="0">
                <a:solidFill>
                  <a:srgbClr val="CC6600"/>
                </a:solidFill>
                <a:latin typeface="Arial" panose="020B0604020202020204" pitchFamily="34" charset="0"/>
                <a:cs typeface="Arial" panose="020B0604020202020204" pitchFamily="34" charset="0"/>
              </a:rPr>
              <a:t>-3</a:t>
            </a:r>
            <a:r>
              <a:rPr lang="en-US" sz="2400" dirty="0">
                <a:solidFill>
                  <a:srgbClr val="CC6600"/>
                </a:solidFill>
                <a:latin typeface="Arial" panose="020B0604020202020204" pitchFamily="34" charset="0"/>
                <a:cs typeface="Arial" panose="020B0604020202020204" pitchFamily="34" charset="0"/>
              </a:rPr>
              <a:t>)</a:t>
            </a:r>
            <a:endParaRPr lang="ru-RU" sz="2400" dirty="0">
              <a:solidFill>
                <a:srgbClr val="CC6600"/>
              </a:solidFill>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5496136" y="8736000"/>
            <a:ext cx="5183187" cy="1046163"/>
          </a:xfrm>
          <a:prstGeom prst="rect">
            <a:avLst/>
          </a:prstGeom>
          <a:noFill/>
          <a:ln w="9525">
            <a:noFill/>
            <a:miter lim="800000"/>
            <a:headEnd/>
            <a:tailEnd/>
          </a:ln>
        </p:spPr>
        <p:txBody>
          <a:bodyPr>
            <a:spAutoFit/>
          </a:bodyPr>
          <a:lstStyle/>
          <a:p>
            <a:pPr algn="ctr"/>
            <a:r>
              <a:rPr lang="en-US" dirty="0">
                <a:solidFill>
                  <a:srgbClr val="000066"/>
                </a:solidFill>
              </a:rPr>
              <a:t>By means of X-ray spectroscopy </a:t>
            </a:r>
          </a:p>
          <a:p>
            <a:pPr algn="ctr"/>
            <a:r>
              <a:rPr lang="en-US" u="sng" dirty="0" err="1">
                <a:solidFill>
                  <a:srgbClr val="000066"/>
                </a:solidFill>
              </a:rPr>
              <a:t>T</a:t>
            </a:r>
            <a:r>
              <a:rPr lang="en-US" u="sng" baseline="-25000" dirty="0" err="1">
                <a:solidFill>
                  <a:srgbClr val="000066"/>
                </a:solidFill>
              </a:rPr>
              <a:t>e</a:t>
            </a:r>
            <a:r>
              <a:rPr lang="en-US" u="sng" baseline="30000" dirty="0" err="1">
                <a:solidFill>
                  <a:srgbClr val="000066"/>
                </a:solidFill>
              </a:rPr>
              <a:t>warm</a:t>
            </a:r>
            <a:r>
              <a:rPr lang="en-US" dirty="0">
                <a:solidFill>
                  <a:srgbClr val="000066"/>
                </a:solidFill>
              </a:rPr>
              <a:t>   can be determined when </a:t>
            </a:r>
            <a:r>
              <a:rPr lang="en-US" u="sng" dirty="0">
                <a:solidFill>
                  <a:srgbClr val="000066"/>
                </a:solidFill>
              </a:rPr>
              <a:t>over 10 eV.</a:t>
            </a:r>
          </a:p>
          <a:p>
            <a:pPr algn="ctr"/>
            <a:endParaRPr lang="en-US" sz="800" dirty="0">
              <a:solidFill>
                <a:srgbClr val="000066"/>
              </a:solidFill>
            </a:endParaRPr>
          </a:p>
          <a:p>
            <a:pPr algn="ctr"/>
            <a:r>
              <a:rPr lang="en-US" u="sng" dirty="0">
                <a:solidFill>
                  <a:srgbClr val="000066"/>
                </a:solidFill>
              </a:rPr>
              <a:t> Spatial resolution is of crucial importance.</a:t>
            </a:r>
            <a:endParaRPr lang="ru-RU" u="sng" dirty="0">
              <a:solidFill>
                <a:srgbClr val="000066"/>
              </a:solidFill>
            </a:endParaRPr>
          </a:p>
        </p:txBody>
      </p:sp>
      <p:sp>
        <p:nvSpPr>
          <p:cNvPr id="6152" name="Oval 5"/>
          <p:cNvSpPr>
            <a:spLocks noChangeArrowheads="1"/>
          </p:cNvSpPr>
          <p:nvPr/>
        </p:nvSpPr>
        <p:spPr bwMode="auto">
          <a:xfrm>
            <a:off x="7802759" y="2217088"/>
            <a:ext cx="3751941" cy="1544917"/>
          </a:xfrm>
          <a:prstGeom prst="ellipse">
            <a:avLst/>
          </a:prstGeom>
          <a:solidFill>
            <a:srgbClr val="FF9933"/>
          </a:solidFill>
          <a:ln w="9525">
            <a:noFill/>
            <a:round/>
            <a:headEnd/>
            <a:tailEnd/>
          </a:ln>
        </p:spPr>
        <p:txBody>
          <a:bodyPr wrap="none" anchor="ctr"/>
          <a:lstStyle/>
          <a:p>
            <a:endParaRPr lang="en-US"/>
          </a:p>
        </p:txBody>
      </p:sp>
      <p:sp>
        <p:nvSpPr>
          <p:cNvPr id="6153" name="Oval 5"/>
          <p:cNvSpPr>
            <a:spLocks noChangeArrowheads="1"/>
          </p:cNvSpPr>
          <p:nvPr/>
        </p:nvSpPr>
        <p:spPr bwMode="auto">
          <a:xfrm>
            <a:off x="692679" y="2197123"/>
            <a:ext cx="3368228" cy="1386917"/>
          </a:xfrm>
          <a:prstGeom prst="ellipse">
            <a:avLst/>
          </a:prstGeom>
          <a:solidFill>
            <a:srgbClr val="FF5050"/>
          </a:solidFill>
          <a:ln w="9525">
            <a:noFill/>
            <a:round/>
            <a:headEnd/>
            <a:tailEnd/>
          </a:ln>
        </p:spPr>
        <p:txBody>
          <a:bodyPr wrap="none" anchor="ctr"/>
          <a:lstStyle/>
          <a:p>
            <a:endParaRPr lang="en-US"/>
          </a:p>
        </p:txBody>
      </p:sp>
      <p:sp>
        <p:nvSpPr>
          <p:cNvPr id="6154" name="Text Box 7"/>
          <p:cNvSpPr txBox="1">
            <a:spLocks noChangeArrowheads="1"/>
          </p:cNvSpPr>
          <p:nvPr/>
        </p:nvSpPr>
        <p:spPr bwMode="auto">
          <a:xfrm>
            <a:off x="825373" y="2384261"/>
            <a:ext cx="3124573" cy="830997"/>
          </a:xfrm>
          <a:prstGeom prst="rect">
            <a:avLst/>
          </a:prstGeom>
          <a:noFill/>
          <a:ln w="9525">
            <a:noFill/>
            <a:miter lim="800000"/>
            <a:headEnd/>
            <a:tailEnd/>
          </a:ln>
        </p:spPr>
        <p:txBody>
          <a:bodyPr wrap="none">
            <a:spAutoFit/>
          </a:bodyPr>
          <a:lstStyle/>
          <a:p>
            <a:pPr algn="ctr"/>
            <a:r>
              <a:rPr lang="ru-RU" sz="2400" i="1" dirty="0">
                <a:latin typeface="Arial" panose="020B0604020202020204" pitchFamily="34" charset="0"/>
                <a:cs typeface="Arial" panose="020B0604020202020204" pitchFamily="34" charset="0"/>
              </a:rPr>
              <a:t>Горячая плазма</a:t>
            </a:r>
          </a:p>
          <a:p>
            <a:pPr algn="ct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e</a:t>
            </a:r>
            <a:r>
              <a:rPr lang="en-US" sz="2400" i="1" baseline="30000" dirty="0" err="1">
                <a:latin typeface="Arial" panose="020B0604020202020204" pitchFamily="34" charset="0"/>
                <a:cs typeface="Arial" panose="020B0604020202020204" pitchFamily="34" charset="0"/>
              </a:rPr>
              <a:t>hot</a:t>
            </a:r>
            <a:r>
              <a:rPr lang="en-US" sz="2400" i="1" dirty="0">
                <a:latin typeface="Arial" panose="020B0604020202020204" pitchFamily="34" charset="0"/>
                <a:cs typeface="Arial" panose="020B0604020202020204" pitchFamily="34" charset="0"/>
              </a:rPr>
              <a:t> ~ 500 – 5000 </a:t>
            </a:r>
            <a:r>
              <a:rPr lang="en-US" sz="2400" i="1" dirty="0" err="1">
                <a:latin typeface="Arial" panose="020B0604020202020204" pitchFamily="34" charset="0"/>
                <a:cs typeface="Arial" panose="020B0604020202020204" pitchFamily="34" charset="0"/>
              </a:rPr>
              <a:t>eV</a:t>
            </a:r>
            <a:endParaRPr lang="ru-RU" sz="2400" i="1" dirty="0">
              <a:latin typeface="Arial" panose="020B0604020202020204" pitchFamily="34" charset="0"/>
              <a:cs typeface="Arial" panose="020B0604020202020204" pitchFamily="34" charset="0"/>
            </a:endParaRPr>
          </a:p>
        </p:txBody>
      </p:sp>
      <p:sp>
        <p:nvSpPr>
          <p:cNvPr id="6155" name="Text Box 8"/>
          <p:cNvSpPr txBox="1">
            <a:spLocks noChangeArrowheads="1"/>
          </p:cNvSpPr>
          <p:nvPr/>
        </p:nvSpPr>
        <p:spPr bwMode="auto">
          <a:xfrm>
            <a:off x="8399885" y="2445652"/>
            <a:ext cx="2557688" cy="830997"/>
          </a:xfrm>
          <a:prstGeom prst="rect">
            <a:avLst/>
          </a:prstGeom>
          <a:noFill/>
          <a:ln w="9525">
            <a:noFill/>
            <a:miter lim="800000"/>
            <a:headEnd/>
            <a:tailEnd/>
          </a:ln>
        </p:spPr>
        <p:txBody>
          <a:bodyPr wrap="none">
            <a:spAutoFit/>
          </a:bodyPr>
          <a:lstStyle/>
          <a:p>
            <a:pPr algn="ctr"/>
            <a:r>
              <a:rPr lang="ru-RU" sz="2400" dirty="0">
                <a:latin typeface="Arial" panose="020B0604020202020204" pitchFamily="34" charset="0"/>
                <a:cs typeface="Arial" panose="020B0604020202020204" pitchFamily="34" charset="0"/>
              </a:rPr>
              <a:t>Теплая плазма</a:t>
            </a:r>
          </a:p>
          <a:p>
            <a:pPr algn="ct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e</a:t>
            </a:r>
            <a:r>
              <a:rPr lang="en-US" sz="2400" baseline="30000" dirty="0" err="1">
                <a:latin typeface="Arial" panose="020B0604020202020204" pitchFamily="34" charset="0"/>
                <a:cs typeface="Arial" panose="020B0604020202020204" pitchFamily="34" charset="0"/>
              </a:rPr>
              <a:t>warm</a:t>
            </a:r>
            <a:r>
              <a:rPr lang="en-US" sz="2400" dirty="0">
                <a:latin typeface="Arial" panose="020B0604020202020204" pitchFamily="34" charset="0"/>
                <a:cs typeface="Arial" panose="020B0604020202020204" pitchFamily="34" charset="0"/>
              </a:rPr>
              <a:t> ~ </a:t>
            </a:r>
            <a:r>
              <a:rPr lang="ru-RU"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0 eV</a:t>
            </a:r>
            <a:endParaRPr lang="ru-RU" sz="2400" dirty="0">
              <a:latin typeface="Arial" panose="020B0604020202020204" pitchFamily="34" charset="0"/>
              <a:cs typeface="Arial" panose="020B0604020202020204" pitchFamily="34" charset="0"/>
            </a:endParaRPr>
          </a:p>
        </p:txBody>
      </p:sp>
      <p:sp>
        <p:nvSpPr>
          <p:cNvPr id="6156" name="Line 11"/>
          <p:cNvSpPr>
            <a:spLocks noChangeShapeType="1"/>
          </p:cNvSpPr>
          <p:nvPr/>
        </p:nvSpPr>
        <p:spPr bwMode="auto">
          <a:xfrm rot="16200000" flipH="1">
            <a:off x="5931833" y="830647"/>
            <a:ext cx="0" cy="3147734"/>
          </a:xfrm>
          <a:prstGeom prst="line">
            <a:avLst/>
          </a:prstGeom>
          <a:noFill/>
          <a:ln w="76200" cmpd="tri">
            <a:solidFill>
              <a:srgbClr val="FF0000"/>
            </a:solidFill>
            <a:round/>
            <a:headEnd/>
            <a:tailEnd type="triangle" w="med" len="med"/>
          </a:ln>
        </p:spPr>
        <p:txBody>
          <a:bodyPr/>
          <a:lstStyle/>
          <a:p>
            <a:endParaRPr lang="en-US"/>
          </a:p>
        </p:txBody>
      </p:sp>
      <p:sp>
        <p:nvSpPr>
          <p:cNvPr id="6159" name="Text Box 13"/>
          <p:cNvSpPr txBox="1">
            <a:spLocks noChangeArrowheads="1"/>
          </p:cNvSpPr>
          <p:nvPr/>
        </p:nvSpPr>
        <p:spPr bwMode="auto">
          <a:xfrm>
            <a:off x="4271907" y="3573179"/>
            <a:ext cx="3233794" cy="461665"/>
          </a:xfrm>
          <a:prstGeom prst="rect">
            <a:avLst/>
          </a:prstGeom>
          <a:noFill/>
          <a:ln w="9525">
            <a:noFill/>
            <a:miter lim="800000"/>
            <a:headEnd/>
            <a:tailEnd/>
          </a:ln>
        </p:spPr>
        <p:txBody>
          <a:bodyPr wrap="square">
            <a:spAutoFit/>
          </a:bodyPr>
          <a:lstStyle/>
          <a:p>
            <a:pPr algn="ctr"/>
            <a:r>
              <a:rPr lang="ru-RU" sz="2400" b="1" dirty="0">
                <a:solidFill>
                  <a:srgbClr val="CC0000"/>
                </a:solidFill>
                <a:latin typeface="Arial" panose="020B0604020202020204" pitchFamily="34" charset="0"/>
                <a:cs typeface="Arial" panose="020B0604020202020204" pitchFamily="34" charset="0"/>
              </a:rPr>
              <a:t>Горячие электроны</a:t>
            </a:r>
          </a:p>
        </p:txBody>
      </p:sp>
      <p:sp>
        <p:nvSpPr>
          <p:cNvPr id="6160" name="AutoShape 14"/>
          <p:cNvSpPr>
            <a:spLocks noChangeArrowheads="1"/>
          </p:cNvSpPr>
          <p:nvPr/>
        </p:nvSpPr>
        <p:spPr bwMode="auto">
          <a:xfrm rot="5400000">
            <a:off x="8790462" y="3602633"/>
            <a:ext cx="461665" cy="799517"/>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6161" name="Text Box 15"/>
          <p:cNvSpPr txBox="1">
            <a:spLocks noChangeArrowheads="1"/>
          </p:cNvSpPr>
          <p:nvPr/>
        </p:nvSpPr>
        <p:spPr bwMode="auto">
          <a:xfrm>
            <a:off x="9349924" y="3798367"/>
            <a:ext cx="2529860" cy="830997"/>
          </a:xfrm>
          <a:prstGeom prst="rect">
            <a:avLst/>
          </a:prstGeom>
          <a:noFill/>
          <a:ln w="9525">
            <a:noFill/>
            <a:miter lim="800000"/>
            <a:headEnd/>
            <a:tailEnd/>
          </a:ln>
        </p:spPr>
        <p:txBody>
          <a:bodyPr wrap="none">
            <a:spAutoFit/>
          </a:bodyPr>
          <a:lstStyle/>
          <a:p>
            <a:r>
              <a:rPr lang="ru-RU" sz="2400" b="1" dirty="0">
                <a:solidFill>
                  <a:srgbClr val="ED7D31"/>
                </a:solidFill>
                <a:latin typeface="Arial" panose="020B0604020202020204" pitchFamily="34" charset="0"/>
                <a:cs typeface="Arial" panose="020B0604020202020204" pitchFamily="34" charset="0"/>
              </a:rPr>
              <a:t>Рентгеновское </a:t>
            </a:r>
          </a:p>
          <a:p>
            <a:r>
              <a:rPr lang="ru-RU" sz="2400" b="1" dirty="0">
                <a:solidFill>
                  <a:srgbClr val="ED7D31"/>
                </a:solidFill>
                <a:latin typeface="Arial" panose="020B0604020202020204" pitchFamily="34" charset="0"/>
                <a:cs typeface="Arial" panose="020B0604020202020204" pitchFamily="34" charset="0"/>
              </a:rPr>
              <a:t>излучение</a:t>
            </a:r>
          </a:p>
        </p:txBody>
      </p:sp>
      <p:pic>
        <p:nvPicPr>
          <p:cNvPr id="30736" name="Picture 16" descr="wdm-concepts"/>
          <p:cNvPicPr>
            <a:picLocks noChangeAspect="1" noChangeArrowheads="1"/>
          </p:cNvPicPr>
          <p:nvPr/>
        </p:nvPicPr>
        <p:blipFill rotWithShape="1">
          <a:blip r:embed="rId2" cstate="print">
            <a:lum contrast="24000"/>
          </a:blip>
          <a:srcRect t="28055" b="46012"/>
          <a:stretch/>
        </p:blipFill>
        <p:spPr bwMode="auto">
          <a:xfrm>
            <a:off x="5101438" y="4554275"/>
            <a:ext cx="2387600" cy="1580031"/>
          </a:xfrm>
          <a:prstGeom prst="rect">
            <a:avLst/>
          </a:prstGeom>
          <a:noFill/>
          <a:ln w="9525">
            <a:noFill/>
            <a:miter lim="800000"/>
            <a:headEnd/>
            <a:tailEnd/>
          </a:ln>
        </p:spPr>
      </p:pic>
      <p:grpSp>
        <p:nvGrpSpPr>
          <p:cNvPr id="29" name="Группа 28"/>
          <p:cNvGrpSpPr/>
          <p:nvPr/>
        </p:nvGrpSpPr>
        <p:grpSpPr>
          <a:xfrm>
            <a:off x="276306" y="3356447"/>
            <a:ext cx="3784176" cy="1070277"/>
            <a:chOff x="942171" y="2506400"/>
            <a:chExt cx="3784176" cy="1070277"/>
          </a:xfrm>
        </p:grpSpPr>
        <p:sp>
          <p:nvSpPr>
            <p:cNvPr id="18" name="Text Box 13"/>
            <p:cNvSpPr txBox="1">
              <a:spLocks noChangeArrowheads="1"/>
            </p:cNvSpPr>
            <p:nvPr/>
          </p:nvSpPr>
          <p:spPr bwMode="auto">
            <a:xfrm>
              <a:off x="942171" y="2622570"/>
              <a:ext cx="2803973" cy="954107"/>
            </a:xfrm>
            <a:prstGeom prst="rect">
              <a:avLst/>
            </a:prstGeom>
            <a:noFill/>
            <a:ln w="9525">
              <a:noFill/>
              <a:miter lim="800000"/>
              <a:headEnd/>
              <a:tailEnd/>
            </a:ln>
          </p:spPr>
          <p:txBody>
            <a:bodyPr wrap="none">
              <a:spAutoFit/>
            </a:bodyPr>
            <a:lstStyle/>
            <a:p>
              <a:pPr algn="r"/>
              <a:r>
                <a:rPr lang="ru-RU" sz="2800" b="1" dirty="0">
                  <a:solidFill>
                    <a:srgbClr val="800080"/>
                  </a:solidFill>
                  <a:latin typeface="Arial" panose="020B0604020202020204" pitchFamily="34" charset="0"/>
                  <a:cs typeface="Arial" panose="020B0604020202020204" pitchFamily="34" charset="0"/>
                </a:rPr>
                <a:t>рентгеновское</a:t>
              </a:r>
            </a:p>
            <a:p>
              <a:pPr algn="r"/>
              <a:r>
                <a:rPr lang="ru-RU" sz="2800" b="1" dirty="0">
                  <a:solidFill>
                    <a:srgbClr val="800080"/>
                  </a:solidFill>
                  <a:latin typeface="Arial" panose="020B0604020202020204" pitchFamily="34" charset="0"/>
                  <a:cs typeface="Arial" panose="020B0604020202020204" pitchFamily="34" charset="0"/>
                </a:rPr>
                <a:t>излучение</a:t>
              </a:r>
              <a:endParaRPr lang="ru-RU" sz="2000" b="1" dirty="0">
                <a:solidFill>
                  <a:srgbClr val="800080"/>
                </a:solidFill>
                <a:latin typeface="Arial" panose="020B0604020202020204" pitchFamily="34" charset="0"/>
                <a:cs typeface="Arial" panose="020B0604020202020204" pitchFamily="34" charset="0"/>
              </a:endParaRPr>
            </a:p>
          </p:txBody>
        </p:sp>
        <p:sp>
          <p:nvSpPr>
            <p:cNvPr id="27" name="Стрелка вниз 26"/>
            <p:cNvSpPr/>
            <p:nvPr/>
          </p:nvSpPr>
          <p:spPr bwMode="auto">
            <a:xfrm>
              <a:off x="3717930" y="2765717"/>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sp>
          <p:nvSpPr>
            <p:cNvPr id="28" name="Стрелка вниз 27"/>
            <p:cNvSpPr/>
            <p:nvPr/>
          </p:nvSpPr>
          <p:spPr bwMode="auto">
            <a:xfrm rot="16200000">
              <a:off x="4243947" y="2542400"/>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grpSp>
      <p:sp>
        <p:nvSpPr>
          <p:cNvPr id="21" name="Прямоугольник 20">
            <a:extLst>
              <a:ext uri="{FF2B5EF4-FFF2-40B4-BE49-F238E27FC236}">
                <a16:creationId xmlns:a16="http://schemas.microsoft.com/office/drawing/2014/main" id="{E26F7EE7-C1AB-4FD7-91D2-667B1B9DE1FC}"/>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Концепция создания плотного нагретого вещества при помощи лазерных импульсов оптического диапазона</a:t>
            </a:r>
            <a:endParaRPr lang="ru-RU" sz="2800" b="1" dirty="0">
              <a:latin typeface="Arial" panose="020B0604020202020204" pitchFamily="34" charset="0"/>
              <a:cs typeface="Arial" panose="020B0604020202020204" pitchFamily="34" charset="0"/>
            </a:endParaRPr>
          </a:p>
        </p:txBody>
      </p:sp>
      <p:pic>
        <p:nvPicPr>
          <p:cNvPr id="22" name="Picture 16" descr="wdm-concepts">
            <a:extLst>
              <a:ext uri="{FF2B5EF4-FFF2-40B4-BE49-F238E27FC236}">
                <a16:creationId xmlns:a16="http://schemas.microsoft.com/office/drawing/2014/main" id="{763A4AE5-E176-4AFB-9D23-B68BB2123E09}"/>
              </a:ext>
            </a:extLst>
          </p:cNvPr>
          <p:cNvPicPr>
            <a:picLocks noChangeAspect="1" noChangeArrowheads="1"/>
          </p:cNvPicPr>
          <p:nvPr/>
        </p:nvPicPr>
        <p:blipFill rotWithShape="1">
          <a:blip r:embed="rId2" cstate="print">
            <a:lum contrast="24000"/>
          </a:blip>
          <a:srcRect b="77335"/>
          <a:stretch/>
        </p:blipFill>
        <p:spPr bwMode="auto">
          <a:xfrm>
            <a:off x="692679" y="4791284"/>
            <a:ext cx="2387600" cy="1380951"/>
          </a:xfrm>
          <a:prstGeom prst="rect">
            <a:avLst/>
          </a:prstGeom>
          <a:noFill/>
          <a:ln w="9525">
            <a:noFill/>
            <a:miter lim="800000"/>
            <a:headEnd/>
            <a:tailEnd/>
          </a:ln>
        </p:spPr>
      </p:pic>
      <p:pic>
        <p:nvPicPr>
          <p:cNvPr id="23" name="Picture 16" descr="wdm-concepts">
            <a:extLst>
              <a:ext uri="{FF2B5EF4-FFF2-40B4-BE49-F238E27FC236}">
                <a16:creationId xmlns:a16="http://schemas.microsoft.com/office/drawing/2014/main" id="{2A05428E-7D56-4A84-9DF6-03F7282F02A8}"/>
              </a:ext>
            </a:extLst>
          </p:cNvPr>
          <p:cNvPicPr>
            <a:picLocks noChangeAspect="1" noChangeArrowheads="1"/>
          </p:cNvPicPr>
          <p:nvPr/>
        </p:nvPicPr>
        <p:blipFill rotWithShape="1">
          <a:blip r:embed="rId2" cstate="print">
            <a:lum contrast="24000"/>
          </a:blip>
          <a:srcRect t="65245" b="8139"/>
          <a:stretch/>
        </p:blipFill>
        <p:spPr bwMode="auto">
          <a:xfrm>
            <a:off x="9421054" y="4629364"/>
            <a:ext cx="2387600" cy="1621651"/>
          </a:xfrm>
          <a:prstGeom prst="rect">
            <a:avLst/>
          </a:prstGeom>
          <a:noFill/>
          <a:ln w="9525">
            <a:noFill/>
            <a:miter lim="800000"/>
            <a:headEnd/>
            <a:tailEnd/>
          </a:ln>
        </p:spPr>
      </p:pic>
      <p:sp>
        <p:nvSpPr>
          <p:cNvPr id="2" name="TextBox 1">
            <a:extLst>
              <a:ext uri="{FF2B5EF4-FFF2-40B4-BE49-F238E27FC236}">
                <a16:creationId xmlns:a16="http://schemas.microsoft.com/office/drawing/2014/main" id="{5C6530E1-643D-492F-B445-9620679F82BF}"/>
              </a:ext>
            </a:extLst>
          </p:cNvPr>
          <p:cNvSpPr txBox="1"/>
          <p:nvPr/>
        </p:nvSpPr>
        <p:spPr>
          <a:xfrm>
            <a:off x="-557921" y="6090689"/>
            <a:ext cx="4888800"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задняя сторона мишени</a:t>
            </a:r>
          </a:p>
        </p:txBody>
      </p:sp>
      <p:sp>
        <p:nvSpPr>
          <p:cNvPr id="25" name="TextBox 24">
            <a:extLst>
              <a:ext uri="{FF2B5EF4-FFF2-40B4-BE49-F238E27FC236}">
                <a16:creationId xmlns:a16="http://schemas.microsoft.com/office/drawing/2014/main" id="{DBB3486A-BE40-4E17-9741-051D2585AE2D}"/>
              </a:ext>
            </a:extLst>
          </p:cNvPr>
          <p:cNvSpPr txBox="1"/>
          <p:nvPr/>
        </p:nvSpPr>
        <p:spPr>
          <a:xfrm>
            <a:off x="3691937" y="6081383"/>
            <a:ext cx="4888110" cy="72000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Периферийные области вокруг фокального пятна лазера</a:t>
            </a:r>
          </a:p>
        </p:txBody>
      </p:sp>
      <p:sp>
        <p:nvSpPr>
          <p:cNvPr id="49" name="TextBox 48">
            <a:extLst>
              <a:ext uri="{FF2B5EF4-FFF2-40B4-BE49-F238E27FC236}">
                <a16:creationId xmlns:a16="http://schemas.microsoft.com/office/drawing/2014/main" id="{F1B2ECF2-EF32-45C2-8A86-95DA30825627}"/>
              </a:ext>
            </a:extLst>
          </p:cNvPr>
          <p:cNvSpPr txBox="1"/>
          <p:nvPr/>
        </p:nvSpPr>
        <p:spPr>
          <a:xfrm>
            <a:off x="7802759" y="6090689"/>
            <a:ext cx="4888110" cy="70788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Вдоль траектории  горячих электронов</a:t>
            </a:r>
          </a:p>
        </p:txBody>
      </p:sp>
      <p:sp>
        <p:nvSpPr>
          <p:cNvPr id="50" name="Line 11">
            <a:extLst>
              <a:ext uri="{FF2B5EF4-FFF2-40B4-BE49-F238E27FC236}">
                <a16:creationId xmlns:a16="http://schemas.microsoft.com/office/drawing/2014/main" id="{94DAF100-364C-4902-9D2D-D481E2467A77}"/>
              </a:ext>
            </a:extLst>
          </p:cNvPr>
          <p:cNvSpPr>
            <a:spLocks noChangeShapeType="1"/>
          </p:cNvSpPr>
          <p:nvPr/>
        </p:nvSpPr>
        <p:spPr bwMode="auto">
          <a:xfrm rot="16200000" flipH="1">
            <a:off x="5931833" y="1344997"/>
            <a:ext cx="0" cy="3147734"/>
          </a:xfrm>
          <a:prstGeom prst="line">
            <a:avLst/>
          </a:prstGeom>
          <a:noFill/>
          <a:ln w="76200" cmpd="tri">
            <a:solidFill>
              <a:srgbClr val="FF0000"/>
            </a:solidFill>
            <a:round/>
            <a:headEnd/>
            <a:tailEnd type="triangle" w="med" len="med"/>
          </a:ln>
        </p:spPr>
        <p:txBody>
          <a:bodyPr/>
          <a:lstStyle/>
          <a:p>
            <a:endParaRPr lang="en-US"/>
          </a:p>
        </p:txBody>
      </p:sp>
      <p:sp>
        <p:nvSpPr>
          <p:cNvPr id="51" name="Line 11">
            <a:extLst>
              <a:ext uri="{FF2B5EF4-FFF2-40B4-BE49-F238E27FC236}">
                <a16:creationId xmlns:a16="http://schemas.microsoft.com/office/drawing/2014/main" id="{C4D2E927-70AB-423A-9BD4-71E844B7F992}"/>
              </a:ext>
            </a:extLst>
          </p:cNvPr>
          <p:cNvSpPr>
            <a:spLocks noChangeShapeType="1"/>
          </p:cNvSpPr>
          <p:nvPr/>
        </p:nvSpPr>
        <p:spPr bwMode="auto">
          <a:xfrm rot="16200000" flipH="1">
            <a:off x="5931833" y="1876823"/>
            <a:ext cx="0" cy="3147734"/>
          </a:xfrm>
          <a:prstGeom prst="line">
            <a:avLst/>
          </a:prstGeom>
          <a:noFill/>
          <a:ln w="76200" cmpd="tri">
            <a:solidFill>
              <a:srgbClr val="FF0000"/>
            </a:solidFill>
            <a:round/>
            <a:headEnd/>
            <a:tailEnd type="triangle" w="med" len="med"/>
          </a:ln>
        </p:spPr>
        <p:txBody>
          <a:bodyPr/>
          <a:lstStyle/>
          <a:p>
            <a:endParaRPr lang="en-US"/>
          </a:p>
        </p:txBody>
      </p:sp>
      <p:sp>
        <p:nvSpPr>
          <p:cNvPr id="3" name="Номер слайда 2">
            <a:extLst>
              <a:ext uri="{FF2B5EF4-FFF2-40B4-BE49-F238E27FC236}">
                <a16:creationId xmlns:a16="http://schemas.microsoft.com/office/drawing/2014/main" id="{513EF611-C71B-4F8C-A3BE-6F79AB96D762}"/>
              </a:ext>
            </a:extLst>
          </p:cNvPr>
          <p:cNvSpPr>
            <a:spLocks noGrp="1"/>
          </p:cNvSpPr>
          <p:nvPr>
            <p:ph type="sldNum" sz="quarter" idx="12"/>
          </p:nvPr>
        </p:nvSpPr>
        <p:spPr/>
        <p:txBody>
          <a:bodyPr/>
          <a:lstStyle/>
          <a:p>
            <a:fld id="{BB511590-5F22-407D-B11A-C88EF41F368D}" type="slidenum">
              <a:rPr lang="ru-RU" smtClean="0"/>
              <a:t>20</a:t>
            </a:fld>
            <a:endParaRPr lang="ru-RU"/>
          </a:p>
        </p:txBody>
      </p:sp>
    </p:spTree>
    <p:extLst>
      <p:ext uri="{BB962C8B-B14F-4D97-AF65-F5344CB8AC3E}">
        <p14:creationId xmlns:p14="http://schemas.microsoft.com/office/powerpoint/2010/main" val="69504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JETPL-fig1.jpg"/>
          <p:cNvPicPr>
            <a:picLocks noChangeAspect="1"/>
          </p:cNvPicPr>
          <p:nvPr/>
        </p:nvPicPr>
        <p:blipFill>
          <a:blip r:embed="rId2" cstate="print"/>
          <a:stretch>
            <a:fillRect/>
          </a:stretch>
        </p:blipFill>
        <p:spPr>
          <a:xfrm>
            <a:off x="3176604" y="1354812"/>
            <a:ext cx="6184392" cy="3313176"/>
          </a:xfrm>
          <a:prstGeom prst="rect">
            <a:avLst/>
          </a:prstGeom>
        </p:spPr>
      </p:pic>
      <p:sp>
        <p:nvSpPr>
          <p:cNvPr id="14" name="TextBox 13"/>
          <p:cNvSpPr txBox="1"/>
          <p:nvPr/>
        </p:nvSpPr>
        <p:spPr>
          <a:xfrm>
            <a:off x="265043" y="5148000"/>
            <a:ext cx="11622157" cy="1477328"/>
          </a:xfrm>
          <a:prstGeom prst="rect">
            <a:avLst/>
          </a:prstGeom>
          <a:noFill/>
        </p:spPr>
        <p:txBody>
          <a:bodyPr wrap="square" rtlCol="0">
            <a:spAutoFit/>
          </a:bodyPr>
          <a:lstStyle/>
          <a:p>
            <a:pPr algn="just"/>
            <a:r>
              <a:rPr lang="ru-RU" dirty="0">
                <a:latin typeface="Arial" panose="020B0604020202020204" pitchFamily="34" charset="0"/>
                <a:cs typeface="Arial" panose="020B0604020202020204" pitchFamily="34" charset="0"/>
              </a:rPr>
              <a:t>Схема эксперимента на установке:</a:t>
            </a:r>
            <a:r>
              <a:rPr lang="en-US" dirty="0">
                <a:latin typeface="Arial" panose="020B0604020202020204" pitchFamily="34" charset="0"/>
                <a:cs typeface="Arial" panose="020B0604020202020204" pitchFamily="34" charset="0"/>
              </a:rPr>
              <a:t> Vulcan PW:,</a:t>
            </a:r>
            <a:r>
              <a:rPr lang="ru-RU"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5×10</a:t>
            </a:r>
            <a:r>
              <a:rPr lang="en-US" b="1" baseline="30000" dirty="0">
                <a:solidFill>
                  <a:srgbClr val="FF0000"/>
                </a:solidFill>
                <a:latin typeface="Arial" panose="020B0604020202020204" pitchFamily="34" charset="0"/>
                <a:cs typeface="Arial" panose="020B0604020202020204" pitchFamily="34" charset="0"/>
              </a:rPr>
              <a:t>20</a:t>
            </a:r>
            <a:r>
              <a:rPr lang="en-US" b="1" dirty="0">
                <a:solidFill>
                  <a:srgbClr val="FF000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Вт</a:t>
            </a: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см</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 600</a:t>
            </a:r>
            <a:r>
              <a:rPr lang="ru-RU" b="1" dirty="0">
                <a:solidFill>
                  <a:srgbClr val="FF0000"/>
                </a:solidFill>
                <a:latin typeface="Arial" panose="020B0604020202020204" pitchFamily="34" charset="0"/>
                <a:cs typeface="Arial" panose="020B0604020202020204" pitchFamily="34" charset="0"/>
              </a:rPr>
              <a:t> Дж</a:t>
            </a:r>
            <a:r>
              <a:rPr lang="en-US" b="1" dirty="0">
                <a:solidFill>
                  <a:srgbClr val="FF000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1</a:t>
            </a:r>
            <a:r>
              <a:rPr lang="ru-RU" b="1" dirty="0">
                <a:solidFill>
                  <a:srgbClr val="FF0000"/>
                </a:solidFill>
                <a:latin typeface="Arial" panose="020B0604020202020204" pitchFamily="34" charset="0"/>
                <a:cs typeface="Arial" panose="020B0604020202020204" pitchFamily="34" charset="0"/>
              </a:rPr>
              <a:t>пс,</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OPCPA + </a:t>
            </a:r>
            <a:r>
              <a:rPr lang="ru-RU" dirty="0">
                <a:latin typeface="Arial" panose="020B0604020202020204" pitchFamily="34" charset="0"/>
                <a:cs typeface="Arial" panose="020B0604020202020204" pitchFamily="34" charset="0"/>
              </a:rPr>
              <a:t>плазменное зеркало для достижения высокого значения контраста лазерного импульса.</a:t>
            </a:r>
            <a:endParaRPr lang="en-US" dirty="0">
              <a:latin typeface="Arial" panose="020B0604020202020204" pitchFamily="34" charset="0"/>
              <a:cs typeface="Arial" panose="020B0604020202020204" pitchFamily="34" charset="0"/>
            </a:endParaRPr>
          </a:p>
          <a:p>
            <a:pPr algn="just"/>
            <a:endParaRPr lang="en-US" dirty="0">
              <a:solidFill>
                <a:srgbClr val="C00000"/>
              </a:solidFill>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Использование сразу трех ФСПР на каждой стороне мишени с пересекающимися диапазонами регистрации с целью обеспечить возможность кросс-калибровки.</a:t>
            </a:r>
            <a:endParaRPr lang="en-US" dirty="0">
              <a:latin typeface="Arial" panose="020B0604020202020204" pitchFamily="34" charset="0"/>
              <a:cs typeface="Arial" panose="020B0604020202020204" pitchFamily="34" charset="0"/>
            </a:endParaRPr>
          </a:p>
        </p:txBody>
      </p:sp>
      <p:pic>
        <p:nvPicPr>
          <p:cNvPr id="15" name="Рисунок 14" descr="RAL2016-exp-scheme-present..jpg"/>
          <p:cNvPicPr>
            <a:picLocks noChangeAspect="1"/>
          </p:cNvPicPr>
          <p:nvPr/>
        </p:nvPicPr>
        <p:blipFill>
          <a:blip r:embed="rId3" cstate="print"/>
          <a:stretch>
            <a:fillRect/>
          </a:stretch>
        </p:blipFill>
        <p:spPr>
          <a:xfrm>
            <a:off x="1767439" y="986400"/>
            <a:ext cx="8735441" cy="3889632"/>
          </a:xfrm>
          <a:prstGeom prst="rect">
            <a:avLst/>
          </a:prstGeom>
        </p:spPr>
      </p:pic>
      <p:sp>
        <p:nvSpPr>
          <p:cNvPr id="6" name="Прямоугольник 5">
            <a:extLst>
              <a:ext uri="{FF2B5EF4-FFF2-40B4-BE49-F238E27FC236}">
                <a16:creationId xmlns:a16="http://schemas.microsoft.com/office/drawing/2014/main" id="{623BEA0B-6BD7-4C96-A54A-2F3F1AAC76FF}"/>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EA15F88B-990E-468F-AFA6-6042CBECCB81}"/>
              </a:ext>
            </a:extLst>
          </p:cNvPr>
          <p:cNvSpPr>
            <a:spLocks noGrp="1"/>
          </p:cNvSpPr>
          <p:nvPr>
            <p:ph type="sldNum" sz="quarter" idx="12"/>
          </p:nvPr>
        </p:nvSpPr>
        <p:spPr/>
        <p:txBody>
          <a:bodyPr/>
          <a:lstStyle/>
          <a:p>
            <a:fld id="{BB511590-5F22-407D-B11A-C88EF41F368D}" type="slidenum">
              <a:rPr lang="ru-RU" smtClean="0"/>
              <a:t>21</a:t>
            </a:fld>
            <a:endParaRPr lang="ru-RU"/>
          </a:p>
        </p:txBody>
      </p:sp>
    </p:spTree>
    <p:extLst>
      <p:ext uri="{BB962C8B-B14F-4D97-AF65-F5344CB8AC3E}">
        <p14:creationId xmlns:p14="http://schemas.microsoft.com/office/powerpoint/2010/main" val="414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horizontal)">
                                      <p:cBhvr>
                                        <p:cTn id="1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008" y="1068480"/>
            <a:ext cx="2348592"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FMiddle</a:t>
            </a:r>
            <a:r>
              <a:rPr lang="en-US" sz="2000" b="1" dirty="0">
                <a:latin typeface="Times New Roman" panose="02020603050405020304" pitchFamily="18" charset="0"/>
                <a:cs typeface="Times New Roman" panose="02020603050405020304" pitchFamily="18" charset="0"/>
              </a:rPr>
              <a:t> (CCD)</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4782" y="1443864"/>
            <a:ext cx="2675797" cy="381657"/>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3927" r="2719"/>
          <a:stretch/>
        </p:blipFill>
        <p:spPr>
          <a:xfrm>
            <a:off x="4537278" y="1861420"/>
            <a:ext cx="2925796" cy="2010574"/>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3467075434"/>
              </p:ext>
            </p:extLst>
          </p:nvPr>
        </p:nvGraphicFramePr>
        <p:xfrm>
          <a:off x="185530" y="49785"/>
          <a:ext cx="11847444" cy="914400"/>
        </p:xfrm>
        <a:graphic>
          <a:graphicData uri="http://schemas.openxmlformats.org/drawingml/2006/table">
            <a:tbl>
              <a:tblPr firstRow="1" bandRow="1">
                <a:tableStyleId>{5940675A-B579-460E-94D1-54222C63F5DA}</a:tableStyleId>
              </a:tblPr>
              <a:tblGrid>
                <a:gridCol w="3498574">
                  <a:extLst>
                    <a:ext uri="{9D8B030D-6E8A-4147-A177-3AD203B41FA5}">
                      <a16:colId xmlns:a16="http://schemas.microsoft.com/office/drawing/2014/main" val="3569444120"/>
                    </a:ext>
                  </a:extLst>
                </a:gridCol>
                <a:gridCol w="2425148">
                  <a:extLst>
                    <a:ext uri="{9D8B030D-6E8A-4147-A177-3AD203B41FA5}">
                      <a16:colId xmlns:a16="http://schemas.microsoft.com/office/drawing/2014/main" val="86028867"/>
                    </a:ext>
                  </a:extLst>
                </a:gridCol>
                <a:gridCol w="2961861">
                  <a:extLst>
                    <a:ext uri="{9D8B030D-6E8A-4147-A177-3AD203B41FA5}">
                      <a16:colId xmlns:a16="http://schemas.microsoft.com/office/drawing/2014/main" val="3740309498"/>
                    </a:ext>
                  </a:extLst>
                </a:gridCol>
                <a:gridCol w="2961861">
                  <a:extLst>
                    <a:ext uri="{9D8B030D-6E8A-4147-A177-3AD203B41FA5}">
                      <a16:colId xmlns:a16="http://schemas.microsoft.com/office/drawing/2014/main" val="3301625405"/>
                    </a:ext>
                  </a:extLst>
                </a:gridCol>
              </a:tblGrid>
              <a:tr h="370840">
                <a:tc>
                  <a:txBody>
                    <a:bodyPr/>
                    <a:lstStyle/>
                    <a:p>
                      <a:pPr algn="l"/>
                      <a:r>
                        <a:rPr lang="ru-RU" sz="1800" b="1" dirty="0">
                          <a:solidFill>
                            <a:srgbClr val="00B050"/>
                          </a:solidFill>
                          <a:latin typeface="Times New Roman" panose="02020603050405020304" pitchFamily="18" charset="0"/>
                          <a:cs typeface="Times New Roman" panose="02020603050405020304" pitchFamily="18" charset="0"/>
                        </a:rPr>
                        <a:t>Мишень</a:t>
                      </a:r>
                      <a:r>
                        <a:rPr lang="en-US" sz="1800" b="1" dirty="0">
                          <a:solidFill>
                            <a:srgbClr val="00B050"/>
                          </a:solidFill>
                          <a:latin typeface="Times New Roman" panose="02020603050405020304" pitchFamily="18" charset="0"/>
                          <a:cs typeface="Times New Roman" panose="02020603050405020304" pitchFamily="18" charset="0"/>
                        </a:rPr>
                        <a:t>:</a:t>
                      </a:r>
                      <a:r>
                        <a:rPr lang="ru-RU" sz="1800" b="1" dirty="0">
                          <a:solidFill>
                            <a:srgbClr val="00B050"/>
                          </a:solidFill>
                          <a:latin typeface="Times New Roman" panose="02020603050405020304" pitchFamily="18" charset="0"/>
                          <a:cs typeface="Times New Roman" panose="02020603050405020304" pitchFamily="18" charset="0"/>
                        </a:rPr>
                        <a:t> </a:t>
                      </a:r>
                    </a:p>
                    <a:p>
                      <a:pPr algn="l"/>
                      <a:r>
                        <a:rPr lang="en-US" sz="1800" b="1" kern="1200" dirty="0">
                          <a:solidFill>
                            <a:srgbClr val="FF0000"/>
                          </a:solidFill>
                          <a:effectLst/>
                          <a:latin typeface="Times New Roman" panose="02020603050405020304" pitchFamily="18" charset="0"/>
                          <a:ea typeface="+mn-ea"/>
                          <a:cs typeface="Times New Roman" panose="02020603050405020304" pitchFamily="18" charset="0"/>
                        </a:rPr>
                        <a:t>CH 3</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μ</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м</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 + Si 2</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μ</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м</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 + CH 3</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μ</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м</a:t>
                      </a:r>
                      <a:endParaRPr lang="ru-RU" sz="1800" b="1" dirty="0">
                        <a:solidFill>
                          <a:srgbClr val="FF0000"/>
                        </a:solidFill>
                        <a:latin typeface="Times New Roman" panose="02020603050405020304" pitchFamily="18" charset="0"/>
                        <a:cs typeface="Times New Roman" panose="02020603050405020304" pitchFamily="18" charset="0"/>
                      </a:endParaRPr>
                    </a:p>
                  </a:txBody>
                  <a:tcPr marL="68580" marR="68580"/>
                </a:tc>
                <a:tc>
                  <a:txBody>
                    <a:bodyPr/>
                    <a:lstStyle/>
                    <a:p>
                      <a:pPr algn="l"/>
                      <a:r>
                        <a:rPr lang="ru-RU" sz="1800" b="1" dirty="0">
                          <a:solidFill>
                            <a:srgbClr val="00B050"/>
                          </a:solidFill>
                          <a:latin typeface="Times New Roman" panose="02020603050405020304" pitchFamily="18" charset="0"/>
                          <a:cs typeface="Times New Roman" panose="02020603050405020304" pitchFamily="18" charset="0"/>
                        </a:rPr>
                        <a:t>Энергия</a:t>
                      </a:r>
                      <a:r>
                        <a:rPr lang="pt-BR" sz="1800" b="1" dirty="0">
                          <a:solidFill>
                            <a:srgbClr val="00B050"/>
                          </a:solidFill>
                          <a:latin typeface="Times New Roman" panose="02020603050405020304" pitchFamily="18" charset="0"/>
                          <a:cs typeface="Times New Roman" panose="02020603050405020304" pitchFamily="18" charset="0"/>
                        </a:rPr>
                        <a:t>: </a:t>
                      </a:r>
                      <a:endParaRPr lang="ru-RU" sz="1800" b="1" dirty="0">
                        <a:solidFill>
                          <a:srgbClr val="00B050"/>
                        </a:solidFill>
                        <a:latin typeface="Times New Roman" panose="02020603050405020304" pitchFamily="18" charset="0"/>
                        <a:cs typeface="Times New Roman" panose="02020603050405020304" pitchFamily="18" charset="0"/>
                      </a:endParaRPr>
                    </a:p>
                    <a:p>
                      <a:pPr algn="l"/>
                      <a:r>
                        <a:rPr lang="ru-RU" sz="1800" b="1" kern="1200" dirty="0">
                          <a:solidFill>
                            <a:srgbClr val="FF0000"/>
                          </a:solidFill>
                          <a:effectLst/>
                          <a:latin typeface="Times New Roman" panose="02020603050405020304" pitchFamily="18" charset="0"/>
                          <a:ea typeface="+mn-ea"/>
                          <a:cs typeface="Times New Roman" panose="02020603050405020304" pitchFamily="18" charset="0"/>
                        </a:rPr>
                        <a:t>550.1 Дж</a:t>
                      </a:r>
                      <a:endParaRPr lang="pt-BR" sz="1800" b="1" dirty="0">
                        <a:solidFill>
                          <a:srgbClr val="FF0000"/>
                        </a:solidFill>
                        <a:latin typeface="Times New Roman" panose="02020603050405020304" pitchFamily="18" charset="0"/>
                        <a:cs typeface="Times New Roman" panose="02020603050405020304" pitchFamily="18" charset="0"/>
                      </a:endParaRPr>
                    </a:p>
                  </a:txBody>
                  <a:tcPr marL="68580" marR="68580"/>
                </a:tc>
                <a:tc>
                  <a:txBody>
                    <a:bodyPr/>
                    <a:lstStyle/>
                    <a:p>
                      <a:pPr algn="l"/>
                      <a:r>
                        <a:rPr lang="ru-RU" sz="1800" b="1" dirty="0">
                          <a:solidFill>
                            <a:srgbClr val="00B050"/>
                          </a:solidFill>
                          <a:latin typeface="Times New Roman" panose="02020603050405020304" pitchFamily="18" charset="0"/>
                          <a:cs typeface="Times New Roman" panose="02020603050405020304" pitchFamily="18" charset="0"/>
                        </a:rPr>
                        <a:t>Диаметр фокального пятна</a:t>
                      </a:r>
                      <a:r>
                        <a:rPr lang="en-US" sz="1800" b="1" dirty="0">
                          <a:solidFill>
                            <a:srgbClr val="00B050"/>
                          </a:solidFill>
                          <a:latin typeface="Times New Roman" panose="02020603050405020304" pitchFamily="18" charset="0"/>
                          <a:cs typeface="Times New Roman" panose="02020603050405020304" pitchFamily="18" charset="0"/>
                        </a:rPr>
                        <a:t>:</a:t>
                      </a:r>
                      <a:endParaRPr lang="ru-RU" sz="1800" b="1" dirty="0">
                        <a:solidFill>
                          <a:srgbClr val="00B050"/>
                        </a:solidFill>
                        <a:latin typeface="Times New Roman" panose="02020603050405020304" pitchFamily="18" charset="0"/>
                        <a:cs typeface="Times New Roman" panose="02020603050405020304" pitchFamily="18" charset="0"/>
                      </a:endParaRPr>
                    </a:p>
                    <a:p>
                      <a:pPr algn="l"/>
                      <a:r>
                        <a:rPr lang="ru-RU" sz="1800" b="1" kern="1200" dirty="0">
                          <a:solidFill>
                            <a:srgbClr val="FF0000"/>
                          </a:solidFill>
                          <a:effectLst/>
                          <a:latin typeface="Times New Roman" panose="02020603050405020304" pitchFamily="18" charset="0"/>
                          <a:ea typeface="+mn-ea"/>
                          <a:cs typeface="Times New Roman" panose="02020603050405020304" pitchFamily="18" charset="0"/>
                        </a:rPr>
                        <a:t>7 </a:t>
                      </a:r>
                      <a:r>
                        <a:rPr lang="en-US" sz="1800" b="1" kern="1200" dirty="0">
                          <a:solidFill>
                            <a:srgbClr val="FF0000"/>
                          </a:solidFill>
                          <a:effectLst/>
                          <a:latin typeface="Times New Roman" panose="02020603050405020304" pitchFamily="18" charset="0"/>
                          <a:ea typeface="+mn-ea"/>
                          <a:cs typeface="Times New Roman" panose="02020603050405020304" pitchFamily="18" charset="0"/>
                        </a:rPr>
                        <a:t>μ</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м</a:t>
                      </a:r>
                      <a:endParaRPr lang="ru-RU" b="1" dirty="0">
                        <a:solidFill>
                          <a:srgbClr val="FF0000"/>
                        </a:solidFill>
                        <a:latin typeface="Times New Roman" panose="02020603050405020304" pitchFamily="18" charset="0"/>
                        <a:cs typeface="Times New Roman" panose="02020603050405020304" pitchFamily="18" charset="0"/>
                      </a:endParaRPr>
                    </a:p>
                  </a:txBody>
                  <a:tcPr marL="68580" marR="68580"/>
                </a:tc>
                <a:tc>
                  <a:txBody>
                    <a:bodyPr/>
                    <a:lstStyle/>
                    <a:p>
                      <a:pPr algn="l"/>
                      <a:r>
                        <a:rPr lang="ru-RU" sz="1800" b="1" dirty="0">
                          <a:solidFill>
                            <a:srgbClr val="00B050"/>
                          </a:solidFill>
                          <a:latin typeface="Times New Roman" panose="02020603050405020304" pitchFamily="18" charset="0"/>
                          <a:cs typeface="Times New Roman" panose="02020603050405020304" pitchFamily="18" charset="0"/>
                        </a:rPr>
                        <a:t>Длительность импульса</a:t>
                      </a:r>
                      <a:r>
                        <a:rPr lang="en-US" sz="1800" b="1" dirty="0">
                          <a:solidFill>
                            <a:srgbClr val="00B050"/>
                          </a:solidFill>
                          <a:latin typeface="Times New Roman" panose="02020603050405020304" pitchFamily="18" charset="0"/>
                          <a:cs typeface="Times New Roman" panose="02020603050405020304" pitchFamily="18" charset="0"/>
                        </a:rPr>
                        <a:t>: </a:t>
                      </a:r>
                      <a:endParaRPr lang="ru-RU" sz="1800" b="1" dirty="0">
                        <a:solidFill>
                          <a:srgbClr val="00B050"/>
                        </a:solidFill>
                        <a:latin typeface="Times New Roman" panose="02020603050405020304" pitchFamily="18" charset="0"/>
                        <a:cs typeface="Times New Roman" panose="02020603050405020304" pitchFamily="18" charset="0"/>
                      </a:endParaRPr>
                    </a:p>
                    <a:p>
                      <a:pPr algn="l"/>
                      <a:r>
                        <a:rPr lang="ru-RU" sz="1800" b="1" i="0" kern="1200" dirty="0">
                          <a:solidFill>
                            <a:srgbClr val="FF0000"/>
                          </a:solidFill>
                          <a:effectLst/>
                          <a:latin typeface="Times New Roman" panose="02020603050405020304" pitchFamily="18" charset="0"/>
                          <a:ea typeface="+mn-ea"/>
                          <a:cs typeface="Times New Roman" panose="02020603050405020304" pitchFamily="18" charset="0"/>
                        </a:rPr>
                        <a:t>1.9</a:t>
                      </a: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 пс</a:t>
                      </a:r>
                      <a:endParaRPr lang="en-US" sz="1800" b="1" dirty="0">
                        <a:solidFill>
                          <a:srgbClr val="FF000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val="2001630361"/>
                  </a:ext>
                </a:extLst>
              </a:tr>
            </a:tbl>
          </a:graphicData>
        </a:graphic>
      </p:graphicFrame>
      <p:sp>
        <p:nvSpPr>
          <p:cNvPr id="9" name="TextBox 8"/>
          <p:cNvSpPr txBox="1"/>
          <p:nvPr/>
        </p:nvSpPr>
        <p:spPr>
          <a:xfrm>
            <a:off x="7677878" y="1068480"/>
            <a:ext cx="1902922" cy="400110"/>
          </a:xfrm>
          <a:prstGeom prst="rect">
            <a:avLst/>
          </a:prstGeom>
          <a:noFill/>
          <a:ln>
            <a:noFill/>
          </a:ln>
        </p:spPr>
        <p:txBody>
          <a:bodyPr wrap="square" rtlCol="0">
            <a:spAutoFit/>
          </a:bodyPr>
          <a:lstStyle/>
          <a:p>
            <a:r>
              <a:rPr lang="en-US" sz="2000" b="1" dirty="0" err="1">
                <a:latin typeface="Times New Roman" panose="02020603050405020304" pitchFamily="18" charset="0"/>
                <a:cs typeface="Times New Roman" panose="02020603050405020304" pitchFamily="18" charset="0"/>
              </a:rPr>
              <a:t>FLong</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03154" y="1048239"/>
            <a:ext cx="12573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FShort</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677878" y="3852523"/>
            <a:ext cx="12573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RLong</a:t>
            </a:r>
            <a:endParaRPr lang="en-US"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806717" y="3849889"/>
            <a:ext cx="12573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RShort</a:t>
            </a:r>
            <a:endParaRPr lang="en-US"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74781" y="3850265"/>
            <a:ext cx="12573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RMiddle</a:t>
            </a:r>
            <a:endParaRPr lang="en-US" sz="2000" b="1"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277" y="1444519"/>
            <a:ext cx="2675797" cy="381000"/>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7522" r="3027"/>
          <a:stretch/>
        </p:blipFill>
        <p:spPr>
          <a:xfrm>
            <a:off x="1699037" y="1863331"/>
            <a:ext cx="2796037" cy="2005205"/>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87" y="1440125"/>
            <a:ext cx="2675797" cy="381000"/>
          </a:xfrm>
          <a:prstGeom prst="rect">
            <a:avLst/>
          </a:prstGeom>
        </p:spPr>
      </p:pic>
      <p:pic>
        <p:nvPicPr>
          <p:cNvPr id="18" name="Рисунок 17"/>
          <p:cNvPicPr>
            <a:picLocks noChangeAspect="1"/>
          </p:cNvPicPr>
          <p:nvPr/>
        </p:nvPicPr>
        <p:blipFill rotWithShape="1">
          <a:blip r:embed="rId7" cstate="print">
            <a:extLst>
              <a:ext uri="{28A0092B-C50C-407E-A947-70E740481C1C}">
                <a14:useLocalDpi xmlns:a14="http://schemas.microsoft.com/office/drawing/2010/main" val="0"/>
              </a:ext>
            </a:extLst>
          </a:blip>
          <a:srcRect l="7716" r="2999"/>
          <a:stretch/>
        </p:blipFill>
        <p:spPr>
          <a:xfrm>
            <a:off x="7586448" y="1840237"/>
            <a:ext cx="2827788" cy="2031759"/>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277" y="4243935"/>
            <a:ext cx="2675797" cy="381000"/>
          </a:xfrm>
          <a:prstGeom prst="rect">
            <a:avLst/>
          </a:prstGeom>
        </p:spPr>
      </p:pic>
      <p:pic>
        <p:nvPicPr>
          <p:cNvPr id="20" name="Рисунок 19"/>
          <p:cNvPicPr>
            <a:picLocks noChangeAspect="1"/>
          </p:cNvPicPr>
          <p:nvPr/>
        </p:nvPicPr>
        <p:blipFill rotWithShape="1">
          <a:blip r:embed="rId9" cstate="print">
            <a:extLst>
              <a:ext uri="{28A0092B-C50C-407E-A947-70E740481C1C}">
                <a14:useLocalDpi xmlns:a14="http://schemas.microsoft.com/office/drawing/2010/main" val="0"/>
              </a:ext>
            </a:extLst>
          </a:blip>
          <a:srcRect l="7717" r="3277"/>
          <a:stretch/>
        </p:blipFill>
        <p:spPr>
          <a:xfrm>
            <a:off x="1699037" y="4624936"/>
            <a:ext cx="2796037" cy="2015236"/>
          </a:xfrm>
          <a:prstGeom prst="rect">
            <a:avLst/>
          </a:prstGeom>
        </p:spPr>
      </p:pic>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4782" y="4249999"/>
            <a:ext cx="2675797" cy="381000"/>
          </a:xfrm>
          <a:prstGeom prst="rect">
            <a:avLst/>
          </a:prstGeom>
        </p:spPr>
      </p:pic>
      <p:pic>
        <p:nvPicPr>
          <p:cNvPr id="22" name="Рисунок 21"/>
          <p:cNvPicPr>
            <a:picLocks noChangeAspect="1"/>
          </p:cNvPicPr>
          <p:nvPr/>
        </p:nvPicPr>
        <p:blipFill rotWithShape="1">
          <a:blip r:embed="rId11" cstate="print">
            <a:extLst>
              <a:ext uri="{28A0092B-C50C-407E-A947-70E740481C1C}">
                <a14:useLocalDpi xmlns:a14="http://schemas.microsoft.com/office/drawing/2010/main" val="0"/>
              </a:ext>
            </a:extLst>
          </a:blip>
          <a:srcRect l="7717" r="3277"/>
          <a:stretch/>
        </p:blipFill>
        <p:spPr>
          <a:xfrm>
            <a:off x="4615314" y="4624937"/>
            <a:ext cx="2835265" cy="2043509"/>
          </a:xfrm>
          <a:prstGeom prst="rect">
            <a:avLst/>
          </a:prstGeom>
        </p:spPr>
      </p:pic>
      <p:pic>
        <p:nvPicPr>
          <p:cNvPr id="23" name="Рисунок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30286" y="4243639"/>
            <a:ext cx="2675797" cy="381000"/>
          </a:xfrm>
          <a:prstGeom prst="rect">
            <a:avLst/>
          </a:prstGeom>
        </p:spPr>
      </p:pic>
      <p:pic>
        <p:nvPicPr>
          <p:cNvPr id="24" name="Рисунок 23"/>
          <p:cNvPicPr>
            <a:picLocks noChangeAspect="1"/>
          </p:cNvPicPr>
          <p:nvPr/>
        </p:nvPicPr>
        <p:blipFill rotWithShape="1">
          <a:blip r:embed="rId13" cstate="print">
            <a:extLst>
              <a:ext uri="{28A0092B-C50C-407E-A947-70E740481C1C}">
                <a14:useLocalDpi xmlns:a14="http://schemas.microsoft.com/office/drawing/2010/main" val="0"/>
              </a:ext>
            </a:extLst>
          </a:blip>
          <a:srcRect l="7717" r="2720"/>
          <a:stretch/>
        </p:blipFill>
        <p:spPr>
          <a:xfrm>
            <a:off x="7586449" y="4624279"/>
            <a:ext cx="2827788" cy="2025438"/>
          </a:xfrm>
          <a:prstGeom prst="rect">
            <a:avLst/>
          </a:prstGeom>
        </p:spPr>
      </p:pic>
      <p:sp>
        <p:nvSpPr>
          <p:cNvPr id="2" name="Номер слайда 1">
            <a:extLst>
              <a:ext uri="{FF2B5EF4-FFF2-40B4-BE49-F238E27FC236}">
                <a16:creationId xmlns:a16="http://schemas.microsoft.com/office/drawing/2014/main" id="{4B2535D2-C42B-4227-AAD3-656CB3C9D7E2}"/>
              </a:ext>
            </a:extLst>
          </p:cNvPr>
          <p:cNvSpPr>
            <a:spLocks noGrp="1"/>
          </p:cNvSpPr>
          <p:nvPr>
            <p:ph type="sldNum" sz="quarter" idx="12"/>
          </p:nvPr>
        </p:nvSpPr>
        <p:spPr/>
        <p:txBody>
          <a:bodyPr/>
          <a:lstStyle/>
          <a:p>
            <a:fld id="{BB511590-5F22-407D-B11A-C88EF41F368D}" type="slidenum">
              <a:rPr lang="ru-RU" smtClean="0"/>
              <a:t>22</a:t>
            </a:fld>
            <a:endParaRPr lang="ru-RU"/>
          </a:p>
        </p:txBody>
      </p:sp>
    </p:spTree>
    <p:extLst>
      <p:ext uri="{BB962C8B-B14F-4D97-AF65-F5344CB8AC3E}">
        <p14:creationId xmlns:p14="http://schemas.microsoft.com/office/powerpoint/2010/main" val="637998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iNspec.jpg"/>
          <p:cNvPicPr>
            <a:picLocks noChangeAspect="1"/>
          </p:cNvPicPr>
          <p:nvPr/>
        </p:nvPicPr>
        <p:blipFill>
          <a:blip r:embed="rId2" cstate="print"/>
          <a:srcRect l="10787" t="10975" r="13228" b="4867"/>
          <a:stretch>
            <a:fillRect/>
          </a:stretch>
        </p:blipFill>
        <p:spPr>
          <a:xfrm>
            <a:off x="2776800" y="1260000"/>
            <a:ext cx="6226372" cy="4845601"/>
          </a:xfrm>
          <a:prstGeom prst="rect">
            <a:avLst/>
          </a:prstGeom>
        </p:spPr>
      </p:pic>
      <p:pic>
        <p:nvPicPr>
          <p:cNvPr id="7" name="Рисунок 6" descr="5umspec.jpg"/>
          <p:cNvPicPr>
            <a:picLocks noChangeAspect="1"/>
          </p:cNvPicPr>
          <p:nvPr/>
        </p:nvPicPr>
        <p:blipFill>
          <a:blip r:embed="rId3" cstate="print"/>
          <a:srcRect l="11024" t="10975" r="13307" b="4643"/>
          <a:stretch>
            <a:fillRect/>
          </a:stretch>
        </p:blipFill>
        <p:spPr>
          <a:xfrm>
            <a:off x="6038400" y="1899692"/>
            <a:ext cx="4505364" cy="3530216"/>
          </a:xfrm>
          <a:prstGeom prst="rect">
            <a:avLst/>
          </a:prstGeom>
        </p:spPr>
      </p:pic>
      <p:sp>
        <p:nvSpPr>
          <p:cNvPr id="8" name="TextBox 7"/>
          <p:cNvSpPr txBox="1"/>
          <p:nvPr/>
        </p:nvSpPr>
        <p:spPr>
          <a:xfrm>
            <a:off x="9688801" y="2296800"/>
            <a:ext cx="562975" cy="338554"/>
          </a:xfrm>
          <a:prstGeom prst="rect">
            <a:avLst/>
          </a:prstGeom>
          <a:noFill/>
        </p:spPr>
        <p:txBody>
          <a:bodyPr wrap="none" rtlCol="0">
            <a:spAutoFit/>
          </a:bodyPr>
          <a:lstStyle/>
          <a:p>
            <a:r>
              <a:rPr lang="en-US" sz="1600" dirty="0" err="1"/>
              <a:t>SiK</a:t>
            </a:r>
            <a:r>
              <a:rPr lang="en-US" sz="1600" dirty="0" err="1">
                <a:latin typeface="Symbol" pitchFamily="18" charset="2"/>
              </a:rPr>
              <a:t>a</a:t>
            </a:r>
            <a:endParaRPr lang="en-US" sz="1600" dirty="0">
              <a:latin typeface="Symbol" pitchFamily="18" charset="2"/>
            </a:endParaRPr>
          </a:p>
        </p:txBody>
      </p:sp>
      <p:sp>
        <p:nvSpPr>
          <p:cNvPr id="9" name="TextBox 8"/>
          <p:cNvSpPr txBox="1"/>
          <p:nvPr/>
        </p:nvSpPr>
        <p:spPr>
          <a:xfrm>
            <a:off x="8588401" y="1945200"/>
            <a:ext cx="732893" cy="338554"/>
          </a:xfrm>
          <a:prstGeom prst="rect">
            <a:avLst/>
          </a:prstGeom>
          <a:noFill/>
        </p:spPr>
        <p:txBody>
          <a:bodyPr wrap="none" rtlCol="0">
            <a:spAutoFit/>
          </a:bodyPr>
          <a:lstStyle/>
          <a:p>
            <a:r>
              <a:rPr lang="en-US" sz="1600" dirty="0"/>
              <a:t>Si </a:t>
            </a:r>
            <a:r>
              <a:rPr lang="en-US" sz="1600" dirty="0" err="1"/>
              <a:t>He</a:t>
            </a:r>
            <a:r>
              <a:rPr lang="en-US" sz="1600" dirty="0" err="1">
                <a:latin typeface="Symbol" pitchFamily="18" charset="2"/>
              </a:rPr>
              <a:t>a</a:t>
            </a:r>
            <a:endParaRPr lang="en-US" sz="1600" dirty="0">
              <a:latin typeface="Symbol" pitchFamily="18" charset="2"/>
            </a:endParaRPr>
          </a:p>
        </p:txBody>
      </p:sp>
      <p:sp>
        <p:nvSpPr>
          <p:cNvPr id="10" name="TextBox 9"/>
          <p:cNvSpPr txBox="1"/>
          <p:nvPr/>
        </p:nvSpPr>
        <p:spPr>
          <a:xfrm>
            <a:off x="8337601" y="2299200"/>
            <a:ext cx="627223" cy="338554"/>
          </a:xfrm>
          <a:prstGeom prst="rect">
            <a:avLst/>
          </a:prstGeom>
          <a:noFill/>
        </p:spPr>
        <p:txBody>
          <a:bodyPr wrap="none" rtlCol="0">
            <a:spAutoFit/>
          </a:bodyPr>
          <a:lstStyle/>
          <a:p>
            <a:r>
              <a:rPr lang="en-US" sz="1600" dirty="0" err="1"/>
              <a:t>SiLy</a:t>
            </a:r>
            <a:r>
              <a:rPr lang="en-US" sz="1600" dirty="0" err="1">
                <a:latin typeface="Symbol" pitchFamily="18" charset="2"/>
              </a:rPr>
              <a:t>a</a:t>
            </a:r>
            <a:endParaRPr lang="en-US" sz="1600" dirty="0">
              <a:latin typeface="Symbol" pitchFamily="18" charset="2"/>
            </a:endParaRPr>
          </a:p>
        </p:txBody>
      </p:sp>
      <p:sp>
        <p:nvSpPr>
          <p:cNvPr id="11" name="TextBox 10"/>
          <p:cNvSpPr txBox="1"/>
          <p:nvPr/>
        </p:nvSpPr>
        <p:spPr>
          <a:xfrm>
            <a:off x="6934800" y="2948400"/>
            <a:ext cx="609590" cy="338554"/>
          </a:xfrm>
          <a:prstGeom prst="rect">
            <a:avLst/>
          </a:prstGeom>
          <a:noFill/>
        </p:spPr>
        <p:txBody>
          <a:bodyPr wrap="none" rtlCol="0">
            <a:spAutoFit/>
          </a:bodyPr>
          <a:lstStyle/>
          <a:p>
            <a:r>
              <a:rPr lang="en-US" sz="1600" dirty="0" err="1"/>
              <a:t>SiLy</a:t>
            </a:r>
            <a:r>
              <a:rPr lang="en-US" sz="1600" dirty="0" err="1">
                <a:latin typeface="Symbol" pitchFamily="18" charset="2"/>
              </a:rPr>
              <a:t>b</a:t>
            </a:r>
            <a:endParaRPr lang="en-US" sz="1600" dirty="0">
              <a:latin typeface="Symbol" pitchFamily="18" charset="2"/>
            </a:endParaRPr>
          </a:p>
        </p:txBody>
      </p:sp>
      <p:sp>
        <p:nvSpPr>
          <p:cNvPr id="12" name="TextBox 11"/>
          <p:cNvSpPr txBox="1"/>
          <p:nvPr/>
        </p:nvSpPr>
        <p:spPr>
          <a:xfrm>
            <a:off x="7684801" y="2719200"/>
            <a:ext cx="668773" cy="338554"/>
          </a:xfrm>
          <a:prstGeom prst="rect">
            <a:avLst/>
          </a:prstGeom>
          <a:noFill/>
        </p:spPr>
        <p:txBody>
          <a:bodyPr wrap="none" rtlCol="0">
            <a:spAutoFit/>
          </a:bodyPr>
          <a:lstStyle/>
          <a:p>
            <a:r>
              <a:rPr lang="en-US" sz="1600" dirty="0" err="1"/>
              <a:t>SiHe</a:t>
            </a:r>
            <a:r>
              <a:rPr lang="en-US" sz="1600" dirty="0" err="1">
                <a:latin typeface="Symbol" pitchFamily="18" charset="2"/>
              </a:rPr>
              <a:t>b</a:t>
            </a:r>
            <a:endParaRPr lang="en-US" sz="1600" dirty="0">
              <a:latin typeface="Symbol" pitchFamily="18" charset="2"/>
            </a:endParaRPr>
          </a:p>
        </p:txBody>
      </p:sp>
      <p:sp>
        <p:nvSpPr>
          <p:cNvPr id="14" name="TextBox 13"/>
          <p:cNvSpPr txBox="1"/>
          <p:nvPr/>
        </p:nvSpPr>
        <p:spPr>
          <a:xfrm>
            <a:off x="6568800" y="3187200"/>
            <a:ext cx="641522" cy="338554"/>
          </a:xfrm>
          <a:prstGeom prst="rect">
            <a:avLst/>
          </a:prstGeom>
          <a:noFill/>
        </p:spPr>
        <p:txBody>
          <a:bodyPr wrap="none" rtlCol="0">
            <a:spAutoFit/>
          </a:bodyPr>
          <a:lstStyle/>
          <a:p>
            <a:r>
              <a:rPr lang="en-US" sz="1600" dirty="0" err="1"/>
              <a:t>SiHe</a:t>
            </a:r>
            <a:r>
              <a:rPr lang="en-US" sz="1600" dirty="0" err="1">
                <a:latin typeface="Symbol" pitchFamily="18" charset="2"/>
              </a:rPr>
              <a:t>g</a:t>
            </a:r>
            <a:endParaRPr lang="en-US" sz="1600" dirty="0">
              <a:latin typeface="Symbol" pitchFamily="18" charset="2"/>
            </a:endParaRPr>
          </a:p>
        </p:txBody>
      </p:sp>
      <p:sp>
        <p:nvSpPr>
          <p:cNvPr id="13" name="Прямоугольник 12">
            <a:extLst>
              <a:ext uri="{FF2B5EF4-FFF2-40B4-BE49-F238E27FC236}">
                <a16:creationId xmlns:a16="http://schemas.microsoft.com/office/drawing/2014/main" id="{8346A001-6578-4023-9E20-1491E6CB5AA3}"/>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952632FA-C50B-4BB2-9D8D-6B27BA34AB3E}"/>
              </a:ext>
            </a:extLst>
          </p:cNvPr>
          <p:cNvSpPr>
            <a:spLocks noGrp="1"/>
          </p:cNvSpPr>
          <p:nvPr>
            <p:ph type="sldNum" sz="quarter" idx="12"/>
          </p:nvPr>
        </p:nvSpPr>
        <p:spPr/>
        <p:txBody>
          <a:bodyPr/>
          <a:lstStyle/>
          <a:p>
            <a:fld id="{BB511590-5F22-407D-B11A-C88EF41F368D}" type="slidenum">
              <a:rPr lang="ru-RU" smtClean="0"/>
              <a:t>23</a:t>
            </a:fld>
            <a:endParaRPr lang="ru-RU"/>
          </a:p>
        </p:txBody>
      </p:sp>
    </p:spTree>
    <p:extLst>
      <p:ext uri="{BB962C8B-B14F-4D97-AF65-F5344CB8AC3E}">
        <p14:creationId xmlns:p14="http://schemas.microsoft.com/office/powerpoint/2010/main" val="3874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73000" y="73000"/>
                                    </p:animScale>
                                  </p:childTnLst>
                                </p:cTn>
                              </p:par>
                              <p:par>
                                <p:cTn id="7" presetID="35" presetClass="path" presetSubtype="0" accel="50000" decel="50000" fill="hold" nodeType="withEffect">
                                  <p:stCondLst>
                                    <p:cond delay="0"/>
                                  </p:stCondLst>
                                  <p:childTnLst>
                                    <p:animMotion origin="layout" path="M 0.02726 0.00092 L -0.22934 -0.00093 " pathEditMode="relative" rAng="0" ptsTypes="AA">
                                      <p:cBhvr>
                                        <p:cTn id="8" dur="1000" fill="hold"/>
                                        <p:tgtEl>
                                          <p:spTgt spid="5"/>
                                        </p:tgtEl>
                                        <p:attrNameLst>
                                          <p:attrName>ppt_x</p:attrName>
                                          <p:attrName>ppt_y</p:attrName>
                                        </p:attrNameLst>
                                      </p:cBhvr>
                                      <p:rCtr x="-12800" y="-100"/>
                                    </p:animMotion>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umcomp.jpg"/>
          <p:cNvPicPr>
            <a:picLocks noChangeAspect="1"/>
          </p:cNvPicPr>
          <p:nvPr/>
        </p:nvPicPr>
        <p:blipFill>
          <a:blip r:embed="rId2" cstate="print"/>
          <a:srcRect l="10787" t="10975" r="13150" b="5204"/>
          <a:stretch>
            <a:fillRect/>
          </a:stretch>
        </p:blipFill>
        <p:spPr>
          <a:xfrm>
            <a:off x="2863200" y="1144800"/>
            <a:ext cx="6257820" cy="4845600"/>
          </a:xfrm>
          <a:prstGeom prst="rect">
            <a:avLst/>
          </a:prstGeom>
        </p:spPr>
      </p:pic>
      <p:pic>
        <p:nvPicPr>
          <p:cNvPr id="5" name="Рисунок 4" descr="20comp.jpg"/>
          <p:cNvPicPr>
            <a:picLocks noChangeAspect="1"/>
          </p:cNvPicPr>
          <p:nvPr/>
        </p:nvPicPr>
        <p:blipFill>
          <a:blip r:embed="rId3" cstate="print"/>
          <a:srcRect l="10709" t="8397" r="11181" b="5428"/>
          <a:stretch>
            <a:fillRect/>
          </a:stretch>
        </p:blipFill>
        <p:spPr>
          <a:xfrm>
            <a:off x="6038400" y="1775127"/>
            <a:ext cx="4629600" cy="3588873"/>
          </a:xfrm>
          <a:prstGeom prst="rect">
            <a:avLst/>
          </a:prstGeom>
        </p:spPr>
      </p:pic>
      <p:sp>
        <p:nvSpPr>
          <p:cNvPr id="6" name="Прямоугольник 5">
            <a:extLst>
              <a:ext uri="{FF2B5EF4-FFF2-40B4-BE49-F238E27FC236}">
                <a16:creationId xmlns:a16="http://schemas.microsoft.com/office/drawing/2014/main" id="{C26317FB-0FAA-40C9-BF97-E2869EFB3741}"/>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EE9C9482-A2F6-41EA-9FB6-F6C4A602DD0C}"/>
              </a:ext>
            </a:extLst>
          </p:cNvPr>
          <p:cNvSpPr>
            <a:spLocks noGrp="1"/>
          </p:cNvSpPr>
          <p:nvPr>
            <p:ph type="sldNum" sz="quarter" idx="12"/>
          </p:nvPr>
        </p:nvSpPr>
        <p:spPr/>
        <p:txBody>
          <a:bodyPr/>
          <a:lstStyle/>
          <a:p>
            <a:fld id="{BB511590-5F22-407D-B11A-C88EF41F368D}" type="slidenum">
              <a:rPr lang="ru-RU" smtClean="0"/>
              <a:t>24</a:t>
            </a:fld>
            <a:endParaRPr lang="ru-RU"/>
          </a:p>
        </p:txBody>
      </p:sp>
    </p:spTree>
    <p:extLst>
      <p:ext uri="{BB962C8B-B14F-4D97-AF65-F5344CB8AC3E}">
        <p14:creationId xmlns:p14="http://schemas.microsoft.com/office/powerpoint/2010/main" val="14153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71000" y="71000"/>
                                    </p:animScale>
                                  </p:childTnLst>
                                </p:cTn>
                              </p:par>
                              <p:par>
                                <p:cTn id="7" presetID="35" presetClass="path" presetSubtype="0" accel="50000" decel="50000" fill="hold" nodeType="withEffect">
                                  <p:stCondLst>
                                    <p:cond delay="0"/>
                                  </p:stCondLst>
                                  <p:childTnLst>
                                    <p:animMotion origin="layout" path="M 4.72222E-6 -0.00324 L -0.24237 0.00416 " pathEditMode="relative" rAng="0" ptsTypes="AA">
                                      <p:cBhvr>
                                        <p:cTn id="8" dur="1000" fill="hold"/>
                                        <p:tgtEl>
                                          <p:spTgt spid="4"/>
                                        </p:tgtEl>
                                        <p:attrNameLst>
                                          <p:attrName>ppt_x</p:attrName>
                                          <p:attrName>ppt_y</p:attrName>
                                        </p:attrNameLst>
                                      </p:cBhvr>
                                      <p:rCtr x="-12100" y="400"/>
                                    </p:animMotion>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p:cNvGrpSpPr/>
          <p:nvPr/>
        </p:nvGrpSpPr>
        <p:grpSpPr>
          <a:xfrm>
            <a:off x="3360000" y="820800"/>
            <a:ext cx="6868800" cy="5716800"/>
            <a:chOff x="1836000" y="820800"/>
            <a:chExt cx="6868800" cy="5716800"/>
          </a:xfrm>
        </p:grpSpPr>
        <p:pic>
          <p:nvPicPr>
            <p:cNvPr id="6" name="Рисунок 5" descr="simul.jpg"/>
            <p:cNvPicPr>
              <a:picLocks noChangeAspect="1"/>
            </p:cNvPicPr>
            <p:nvPr/>
          </p:nvPicPr>
          <p:blipFill>
            <a:blip r:embed="rId2" cstate="print"/>
            <a:srcRect l="9623" t="10184" r="13028" b="6457"/>
            <a:stretch>
              <a:fillRect/>
            </a:stretch>
          </p:blipFill>
          <p:spPr>
            <a:xfrm>
              <a:off x="1836000" y="820800"/>
              <a:ext cx="6868800" cy="5716800"/>
            </a:xfrm>
            <a:prstGeom prst="rect">
              <a:avLst/>
            </a:prstGeom>
          </p:spPr>
        </p:pic>
        <p:sp>
          <p:nvSpPr>
            <p:cNvPr id="12" name="TextBox 11"/>
            <p:cNvSpPr txBox="1"/>
            <p:nvPr/>
          </p:nvSpPr>
          <p:spPr>
            <a:xfrm>
              <a:off x="6271200" y="921600"/>
              <a:ext cx="801823" cy="369332"/>
            </a:xfrm>
            <a:prstGeom prst="rect">
              <a:avLst/>
            </a:prstGeom>
            <a:noFill/>
          </p:spPr>
          <p:txBody>
            <a:bodyPr wrap="none" rtlCol="0">
              <a:spAutoFit/>
            </a:bodyPr>
            <a:lstStyle/>
            <a:p>
              <a:r>
                <a:rPr lang="en-US" dirty="0"/>
                <a:t>Si </a:t>
              </a:r>
              <a:r>
                <a:rPr lang="en-US" dirty="0" err="1"/>
                <a:t>He</a:t>
              </a:r>
              <a:r>
                <a:rPr lang="en-US" dirty="0" err="1">
                  <a:latin typeface="Symbol" pitchFamily="18" charset="2"/>
                </a:rPr>
                <a:t>a</a:t>
              </a:r>
              <a:endParaRPr lang="en-US" dirty="0">
                <a:latin typeface="Symbol" pitchFamily="18" charset="2"/>
              </a:endParaRPr>
            </a:p>
          </p:txBody>
        </p:sp>
        <p:sp>
          <p:nvSpPr>
            <p:cNvPr id="13" name="TextBox 12"/>
            <p:cNvSpPr txBox="1"/>
            <p:nvPr/>
          </p:nvSpPr>
          <p:spPr>
            <a:xfrm>
              <a:off x="3968400" y="2283600"/>
              <a:ext cx="782587" cy="369332"/>
            </a:xfrm>
            <a:prstGeom prst="rect">
              <a:avLst/>
            </a:prstGeom>
            <a:noFill/>
          </p:spPr>
          <p:txBody>
            <a:bodyPr wrap="none" rtlCol="0">
              <a:spAutoFit/>
            </a:bodyPr>
            <a:lstStyle/>
            <a:p>
              <a:r>
                <a:rPr lang="en-US" dirty="0"/>
                <a:t>Si He</a:t>
              </a:r>
              <a:r>
                <a:rPr lang="en-US" dirty="0">
                  <a:latin typeface="Symbol" pitchFamily="18" charset="2"/>
                </a:rPr>
                <a:t>b</a:t>
              </a:r>
            </a:p>
          </p:txBody>
        </p:sp>
        <p:cxnSp>
          <p:nvCxnSpPr>
            <p:cNvPr id="15" name="Прямая со стрелкой 14"/>
            <p:cNvCxnSpPr>
              <a:stCxn id="13" idx="2"/>
            </p:cNvCxnSpPr>
            <p:nvPr/>
          </p:nvCxnSpPr>
          <p:spPr bwMode="auto">
            <a:xfrm>
              <a:off x="4359694" y="2652932"/>
              <a:ext cx="53906" cy="63026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9" name="Прямая со стрелкой 18"/>
            <p:cNvCxnSpPr/>
            <p:nvPr/>
          </p:nvCxnSpPr>
          <p:spPr bwMode="auto">
            <a:xfrm>
              <a:off x="6718800" y="1216800"/>
              <a:ext cx="0" cy="2880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pic>
        <p:nvPicPr>
          <p:cNvPr id="7" name="Рисунок 6" descr="20comp.jpg"/>
          <p:cNvPicPr>
            <a:picLocks noChangeAspect="1"/>
          </p:cNvPicPr>
          <p:nvPr/>
        </p:nvPicPr>
        <p:blipFill>
          <a:blip r:embed="rId3" cstate="print"/>
          <a:srcRect l="10709" t="8397" r="11181" b="5428"/>
          <a:stretch>
            <a:fillRect/>
          </a:stretch>
        </p:blipFill>
        <p:spPr>
          <a:xfrm>
            <a:off x="1524000" y="4017042"/>
            <a:ext cx="3664800" cy="2840959"/>
          </a:xfrm>
          <a:prstGeom prst="rect">
            <a:avLst/>
          </a:prstGeom>
        </p:spPr>
      </p:pic>
      <p:sp>
        <p:nvSpPr>
          <p:cNvPr id="8" name="Стрелка вправо 7"/>
          <p:cNvSpPr/>
          <p:nvPr/>
        </p:nvSpPr>
        <p:spPr bwMode="auto">
          <a:xfrm rot="10800000">
            <a:off x="9271200" y="4197600"/>
            <a:ext cx="367200" cy="352800"/>
          </a:xfrm>
          <a:prstGeom prst="rightArrow">
            <a:avLst/>
          </a:prstGeom>
          <a:noFill/>
          <a:ln w="571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pitchFamily="34" charset="0"/>
              <a:cs typeface="Arial" pitchFamily="34" charset="0"/>
            </a:endParaRPr>
          </a:p>
        </p:txBody>
      </p:sp>
      <p:sp>
        <p:nvSpPr>
          <p:cNvPr id="9" name="TextBox 8"/>
          <p:cNvSpPr txBox="1"/>
          <p:nvPr/>
        </p:nvSpPr>
        <p:spPr>
          <a:xfrm>
            <a:off x="9134400" y="3693601"/>
            <a:ext cx="1533600" cy="461665"/>
          </a:xfrm>
          <a:prstGeom prst="rect">
            <a:avLst/>
          </a:prstGeom>
          <a:noFill/>
        </p:spPr>
        <p:txBody>
          <a:bodyPr wrap="square" rtlCol="0">
            <a:spAutoFit/>
          </a:bodyPr>
          <a:lstStyle/>
          <a:p>
            <a:r>
              <a:rPr lang="en-US" sz="2400" i="1" dirty="0">
                <a:solidFill>
                  <a:srgbClr val="CC6600"/>
                </a:solidFill>
              </a:rPr>
              <a:t>T</a:t>
            </a:r>
            <a:r>
              <a:rPr lang="en-US" sz="2400" i="1" baseline="-18000" dirty="0">
                <a:solidFill>
                  <a:srgbClr val="CC6600"/>
                </a:solidFill>
              </a:rPr>
              <a:t>e</a:t>
            </a:r>
            <a:r>
              <a:rPr lang="en-US" sz="2400" i="1" dirty="0">
                <a:solidFill>
                  <a:srgbClr val="CC6600"/>
                </a:solidFill>
              </a:rPr>
              <a:t> </a:t>
            </a:r>
            <a:r>
              <a:rPr lang="en-US" sz="2000" dirty="0">
                <a:solidFill>
                  <a:srgbClr val="CC6600"/>
                </a:solidFill>
              </a:rPr>
              <a:t>up</a:t>
            </a:r>
          </a:p>
        </p:txBody>
      </p:sp>
      <p:sp>
        <p:nvSpPr>
          <p:cNvPr id="10" name="Стрелка вправо 9"/>
          <p:cNvSpPr/>
          <p:nvPr/>
        </p:nvSpPr>
        <p:spPr bwMode="auto">
          <a:xfrm rot="5400000">
            <a:off x="5946000" y="4868400"/>
            <a:ext cx="367200" cy="352800"/>
          </a:xfrm>
          <a:prstGeom prst="rightArrow">
            <a:avLst/>
          </a:prstGeom>
          <a:noFill/>
          <a:ln w="571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pitchFamily="34" charset="0"/>
              <a:cs typeface="Arial" pitchFamily="34" charset="0"/>
            </a:endParaRPr>
          </a:p>
        </p:txBody>
      </p:sp>
      <p:sp>
        <p:nvSpPr>
          <p:cNvPr id="11" name="TextBox 10"/>
          <p:cNvSpPr txBox="1"/>
          <p:nvPr/>
        </p:nvSpPr>
        <p:spPr>
          <a:xfrm>
            <a:off x="6126000" y="4429201"/>
            <a:ext cx="949200" cy="461665"/>
          </a:xfrm>
          <a:prstGeom prst="rect">
            <a:avLst/>
          </a:prstGeom>
          <a:noFill/>
        </p:spPr>
        <p:txBody>
          <a:bodyPr wrap="square" rtlCol="0">
            <a:spAutoFit/>
          </a:bodyPr>
          <a:lstStyle/>
          <a:p>
            <a:r>
              <a:rPr lang="en-US" sz="2400" i="1" dirty="0">
                <a:solidFill>
                  <a:srgbClr val="CC6600"/>
                </a:solidFill>
              </a:rPr>
              <a:t>T</a:t>
            </a:r>
            <a:r>
              <a:rPr lang="en-US" sz="2400" i="1" baseline="-18000" dirty="0">
                <a:solidFill>
                  <a:srgbClr val="CC6600"/>
                </a:solidFill>
              </a:rPr>
              <a:t>e</a:t>
            </a:r>
            <a:r>
              <a:rPr lang="en-US" sz="2400" i="1" dirty="0">
                <a:solidFill>
                  <a:srgbClr val="CC6600"/>
                </a:solidFill>
              </a:rPr>
              <a:t> </a:t>
            </a:r>
            <a:r>
              <a:rPr lang="en-US" sz="2000" dirty="0">
                <a:solidFill>
                  <a:srgbClr val="CC6600"/>
                </a:solidFill>
              </a:rPr>
              <a:t>up</a:t>
            </a:r>
          </a:p>
        </p:txBody>
      </p:sp>
      <p:sp>
        <p:nvSpPr>
          <p:cNvPr id="14" name="Прямоугольник 13">
            <a:extLst>
              <a:ext uri="{FF2B5EF4-FFF2-40B4-BE49-F238E27FC236}">
                <a16:creationId xmlns:a16="http://schemas.microsoft.com/office/drawing/2014/main" id="{2C0C2AF1-56F6-4DC3-A265-8BD210682FA3}"/>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EC9D316D-7C5F-441F-ADF9-23FD826ED2F1}"/>
              </a:ext>
            </a:extLst>
          </p:cNvPr>
          <p:cNvSpPr>
            <a:spLocks noGrp="1"/>
          </p:cNvSpPr>
          <p:nvPr>
            <p:ph type="sldNum" sz="quarter" idx="12"/>
          </p:nvPr>
        </p:nvSpPr>
        <p:spPr/>
        <p:txBody>
          <a:bodyPr/>
          <a:lstStyle/>
          <a:p>
            <a:fld id="{BB511590-5F22-407D-B11A-C88EF41F368D}" type="slidenum">
              <a:rPr lang="ru-RU" smtClean="0"/>
              <a:t>25</a:t>
            </a:fld>
            <a:endParaRPr lang="ru-RU"/>
          </a:p>
        </p:txBody>
      </p:sp>
    </p:spTree>
    <p:extLst>
      <p:ext uri="{BB962C8B-B14F-4D97-AF65-F5344CB8AC3E}">
        <p14:creationId xmlns:p14="http://schemas.microsoft.com/office/powerpoint/2010/main" val="26028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fig3.jpg"/>
          <p:cNvPicPr>
            <a:picLocks noChangeAspect="1"/>
          </p:cNvPicPr>
          <p:nvPr/>
        </p:nvPicPr>
        <p:blipFill>
          <a:blip r:embed="rId2" cstate="print"/>
          <a:stretch>
            <a:fillRect/>
          </a:stretch>
        </p:blipFill>
        <p:spPr>
          <a:xfrm>
            <a:off x="2956007" y="564526"/>
            <a:ext cx="4962553" cy="6315176"/>
          </a:xfrm>
          <a:prstGeom prst="rect">
            <a:avLst/>
          </a:prstGeom>
        </p:spPr>
      </p:pic>
      <p:sp>
        <p:nvSpPr>
          <p:cNvPr id="14" name="TextBox 13"/>
          <p:cNvSpPr txBox="1"/>
          <p:nvPr/>
        </p:nvSpPr>
        <p:spPr>
          <a:xfrm>
            <a:off x="7326031" y="736401"/>
            <a:ext cx="4482350" cy="1754326"/>
          </a:xfrm>
          <a:prstGeom prst="rect">
            <a:avLst/>
          </a:prstGeom>
          <a:noFill/>
        </p:spPr>
        <p:txBody>
          <a:bodyPr wrap="square" rtlCol="0">
            <a:spAutoFit/>
          </a:bodyPr>
          <a:lstStyle/>
          <a:p>
            <a:pPr algn="just"/>
            <a:r>
              <a:rPr lang="ru-RU" dirty="0"/>
              <a:t>Спектр излучения, испускаемого с </a:t>
            </a:r>
            <a:r>
              <a:rPr lang="ru-RU" b="1" dirty="0">
                <a:solidFill>
                  <a:srgbClr val="FF0000"/>
                </a:solidFill>
              </a:rPr>
              <a:t>задней поверхности</a:t>
            </a:r>
            <a:r>
              <a:rPr lang="ru-RU" dirty="0"/>
              <a:t> мишени (черная линия) рассчитывается при помощи кода </a:t>
            </a:r>
            <a:r>
              <a:rPr lang="ru-RU" dirty="0" err="1"/>
              <a:t>PrismSPECT</a:t>
            </a:r>
            <a:r>
              <a:rPr lang="ru-RU" dirty="0"/>
              <a:t> на основе спектра излучения с </a:t>
            </a:r>
            <a:r>
              <a:rPr lang="ru-RU" b="1" dirty="0">
                <a:solidFill>
                  <a:srgbClr val="FF0000"/>
                </a:solidFill>
              </a:rPr>
              <a:t>передней поверхности </a:t>
            </a:r>
            <a:r>
              <a:rPr lang="ru-RU" dirty="0"/>
              <a:t>(синяя линия), зарегистрированного в эксперименте. </a:t>
            </a:r>
            <a:endParaRPr lang="en-US" dirty="0"/>
          </a:p>
        </p:txBody>
      </p:sp>
      <p:sp>
        <p:nvSpPr>
          <p:cNvPr id="15" name="TextBox 14"/>
          <p:cNvSpPr txBox="1"/>
          <p:nvPr/>
        </p:nvSpPr>
        <p:spPr>
          <a:xfrm>
            <a:off x="92074" y="1968461"/>
            <a:ext cx="3598036" cy="430887"/>
          </a:xfrm>
          <a:prstGeom prst="rect">
            <a:avLst/>
          </a:prstGeom>
          <a:noFill/>
        </p:spPr>
        <p:txBody>
          <a:bodyPr wrap="none" rtlCol="0">
            <a:spAutoFit/>
          </a:bodyPr>
          <a:lstStyle/>
          <a:p>
            <a:pPr algn="just"/>
            <a:r>
              <a:rPr lang="en-US" sz="2200" dirty="0">
                <a:solidFill>
                  <a:srgbClr val="CC6600"/>
                </a:solidFill>
              </a:rPr>
              <a:t>T</a:t>
            </a:r>
            <a:r>
              <a:rPr lang="en-US" sz="2200" baseline="-14000" dirty="0">
                <a:solidFill>
                  <a:srgbClr val="CC6600"/>
                </a:solidFill>
              </a:rPr>
              <a:t>e</a:t>
            </a:r>
            <a:r>
              <a:rPr lang="en-US" sz="2200" dirty="0">
                <a:solidFill>
                  <a:srgbClr val="CC6600"/>
                </a:solidFill>
              </a:rPr>
              <a:t> = 320 </a:t>
            </a:r>
            <a:r>
              <a:rPr lang="en-US" sz="2200" dirty="0" err="1">
                <a:solidFill>
                  <a:srgbClr val="CC6600"/>
                </a:solidFill>
              </a:rPr>
              <a:t>eV</a:t>
            </a:r>
            <a:r>
              <a:rPr lang="en-US" sz="2200" dirty="0">
                <a:solidFill>
                  <a:srgbClr val="CC6600"/>
                </a:solidFill>
              </a:rPr>
              <a:t> </a:t>
            </a:r>
            <a:r>
              <a:rPr lang="en-US" sz="2000" dirty="0">
                <a:solidFill>
                  <a:srgbClr val="CC6600"/>
                </a:solidFill>
              </a:rPr>
              <a:t>(20 um, 550 J pulse)</a:t>
            </a:r>
            <a:endParaRPr lang="en-US" sz="2400" dirty="0">
              <a:solidFill>
                <a:srgbClr val="CC6600"/>
              </a:solidFill>
            </a:endParaRPr>
          </a:p>
        </p:txBody>
      </p:sp>
      <p:sp>
        <p:nvSpPr>
          <p:cNvPr id="16" name="TextBox 15"/>
          <p:cNvSpPr txBox="1"/>
          <p:nvPr/>
        </p:nvSpPr>
        <p:spPr>
          <a:xfrm>
            <a:off x="200962" y="5918467"/>
            <a:ext cx="3468194" cy="430887"/>
          </a:xfrm>
          <a:prstGeom prst="rect">
            <a:avLst/>
          </a:prstGeom>
          <a:noFill/>
        </p:spPr>
        <p:txBody>
          <a:bodyPr wrap="none" rtlCol="0">
            <a:spAutoFit/>
          </a:bodyPr>
          <a:lstStyle/>
          <a:p>
            <a:pPr algn="just"/>
            <a:r>
              <a:rPr lang="en-US" sz="2200" dirty="0">
                <a:solidFill>
                  <a:srgbClr val="CC6600"/>
                </a:solidFill>
              </a:rPr>
              <a:t>T</a:t>
            </a:r>
            <a:r>
              <a:rPr lang="en-US" sz="2200" baseline="-14000" dirty="0">
                <a:solidFill>
                  <a:srgbClr val="CC6600"/>
                </a:solidFill>
              </a:rPr>
              <a:t>e</a:t>
            </a:r>
            <a:r>
              <a:rPr lang="en-US" sz="2200" dirty="0">
                <a:solidFill>
                  <a:srgbClr val="CC6600"/>
                </a:solidFill>
              </a:rPr>
              <a:t> = 140 </a:t>
            </a:r>
            <a:r>
              <a:rPr lang="en-US" sz="2200" dirty="0" err="1">
                <a:solidFill>
                  <a:srgbClr val="CC6600"/>
                </a:solidFill>
              </a:rPr>
              <a:t>eV</a:t>
            </a:r>
            <a:r>
              <a:rPr lang="en-US" sz="2200" dirty="0">
                <a:solidFill>
                  <a:srgbClr val="CC6600"/>
                </a:solidFill>
              </a:rPr>
              <a:t> </a:t>
            </a:r>
            <a:r>
              <a:rPr lang="en-US" sz="2000" dirty="0">
                <a:solidFill>
                  <a:srgbClr val="CC6600"/>
                </a:solidFill>
              </a:rPr>
              <a:t>(10 um, 90 J pulse)</a:t>
            </a:r>
            <a:endParaRPr lang="en-US" sz="2400" dirty="0">
              <a:solidFill>
                <a:srgbClr val="CC6600"/>
              </a:solidFill>
            </a:endParaRPr>
          </a:p>
        </p:txBody>
      </p:sp>
      <p:sp>
        <p:nvSpPr>
          <p:cNvPr id="17" name="TextBox 16"/>
          <p:cNvSpPr txBox="1"/>
          <p:nvPr/>
        </p:nvSpPr>
        <p:spPr>
          <a:xfrm>
            <a:off x="92074" y="3699144"/>
            <a:ext cx="3598036" cy="430887"/>
          </a:xfrm>
          <a:prstGeom prst="rect">
            <a:avLst/>
          </a:prstGeom>
          <a:noFill/>
        </p:spPr>
        <p:txBody>
          <a:bodyPr wrap="none" rtlCol="0">
            <a:spAutoFit/>
          </a:bodyPr>
          <a:lstStyle/>
          <a:p>
            <a:pPr algn="just"/>
            <a:r>
              <a:rPr lang="en-US" sz="2200" dirty="0">
                <a:solidFill>
                  <a:srgbClr val="CC6600"/>
                </a:solidFill>
              </a:rPr>
              <a:t>T</a:t>
            </a:r>
            <a:r>
              <a:rPr lang="en-US" sz="2200" baseline="-14000" dirty="0">
                <a:solidFill>
                  <a:srgbClr val="CC6600"/>
                </a:solidFill>
              </a:rPr>
              <a:t>e</a:t>
            </a:r>
            <a:r>
              <a:rPr lang="en-US" sz="2200" dirty="0">
                <a:solidFill>
                  <a:srgbClr val="CC6600"/>
                </a:solidFill>
              </a:rPr>
              <a:t> = 300 </a:t>
            </a:r>
            <a:r>
              <a:rPr lang="en-US" sz="2200" dirty="0" err="1">
                <a:solidFill>
                  <a:srgbClr val="CC6600"/>
                </a:solidFill>
              </a:rPr>
              <a:t>eV</a:t>
            </a:r>
            <a:r>
              <a:rPr lang="en-US" sz="2200" dirty="0">
                <a:solidFill>
                  <a:srgbClr val="CC6600"/>
                </a:solidFill>
              </a:rPr>
              <a:t> </a:t>
            </a:r>
            <a:r>
              <a:rPr lang="en-US" sz="2000" dirty="0">
                <a:solidFill>
                  <a:srgbClr val="CC6600"/>
                </a:solidFill>
              </a:rPr>
              <a:t>(10 um, 140 J pulse)</a:t>
            </a:r>
            <a:endParaRPr lang="en-US" sz="2400" dirty="0">
              <a:solidFill>
                <a:srgbClr val="CC6600"/>
              </a:solidFill>
            </a:endParaRPr>
          </a:p>
        </p:txBody>
      </p:sp>
      <p:sp>
        <p:nvSpPr>
          <p:cNvPr id="18" name="TextBox 17"/>
          <p:cNvSpPr txBox="1"/>
          <p:nvPr/>
        </p:nvSpPr>
        <p:spPr>
          <a:xfrm>
            <a:off x="2283387" y="2316243"/>
            <a:ext cx="1345240" cy="430887"/>
          </a:xfrm>
          <a:prstGeom prst="rect">
            <a:avLst/>
          </a:prstGeom>
          <a:noFill/>
        </p:spPr>
        <p:txBody>
          <a:bodyPr wrap="none" rtlCol="0">
            <a:spAutoFit/>
          </a:bodyPr>
          <a:lstStyle/>
          <a:p>
            <a:pPr algn="just"/>
            <a:r>
              <a:rPr lang="en-US" sz="2200" dirty="0">
                <a:solidFill>
                  <a:srgbClr val="800080"/>
                </a:solidFill>
              </a:rPr>
              <a:t>d</a:t>
            </a:r>
            <a:r>
              <a:rPr lang="en-US" sz="2200" baseline="-14000" dirty="0">
                <a:solidFill>
                  <a:srgbClr val="800080"/>
                </a:solidFill>
              </a:rPr>
              <a:t>b</a:t>
            </a:r>
            <a:r>
              <a:rPr lang="en-US" sz="2200" dirty="0">
                <a:solidFill>
                  <a:srgbClr val="800080"/>
                </a:solidFill>
              </a:rPr>
              <a:t> = 5 um </a:t>
            </a:r>
          </a:p>
        </p:txBody>
      </p:sp>
      <p:sp>
        <p:nvSpPr>
          <p:cNvPr id="19" name="TextBox 18"/>
          <p:cNvSpPr txBox="1"/>
          <p:nvPr/>
        </p:nvSpPr>
        <p:spPr>
          <a:xfrm>
            <a:off x="2344870" y="4118691"/>
            <a:ext cx="1345240" cy="430887"/>
          </a:xfrm>
          <a:prstGeom prst="rect">
            <a:avLst/>
          </a:prstGeom>
          <a:noFill/>
        </p:spPr>
        <p:txBody>
          <a:bodyPr wrap="none" rtlCol="0">
            <a:spAutoFit/>
          </a:bodyPr>
          <a:lstStyle/>
          <a:p>
            <a:pPr algn="just"/>
            <a:r>
              <a:rPr lang="en-US" sz="2200" dirty="0">
                <a:solidFill>
                  <a:srgbClr val="800080"/>
                </a:solidFill>
              </a:rPr>
              <a:t>d</a:t>
            </a:r>
            <a:r>
              <a:rPr lang="en-US" sz="2200" baseline="-14000" dirty="0">
                <a:solidFill>
                  <a:srgbClr val="800080"/>
                </a:solidFill>
              </a:rPr>
              <a:t>b</a:t>
            </a:r>
            <a:r>
              <a:rPr lang="en-US" sz="2200" dirty="0">
                <a:solidFill>
                  <a:srgbClr val="800080"/>
                </a:solidFill>
              </a:rPr>
              <a:t> = 5 um </a:t>
            </a:r>
          </a:p>
        </p:txBody>
      </p:sp>
      <p:sp>
        <p:nvSpPr>
          <p:cNvPr id="20" name="Овал 19"/>
          <p:cNvSpPr/>
          <p:nvPr/>
        </p:nvSpPr>
        <p:spPr bwMode="auto">
          <a:xfrm>
            <a:off x="6611207" y="3391250"/>
            <a:ext cx="417600" cy="1159200"/>
          </a:xfrm>
          <a:prstGeom prst="ellipse">
            <a:avLst/>
          </a:prstGeom>
          <a:noFill/>
          <a:ln w="38100" cap="flat" cmpd="sng" algn="ctr">
            <a:solidFill>
              <a:srgbClr val="8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b="1">
              <a:latin typeface="Arial" pitchFamily="34" charset="0"/>
              <a:cs typeface="Arial" pitchFamily="34" charset="0"/>
            </a:endParaRPr>
          </a:p>
        </p:txBody>
      </p:sp>
      <p:sp>
        <p:nvSpPr>
          <p:cNvPr id="21" name="Овал 20"/>
          <p:cNvSpPr/>
          <p:nvPr/>
        </p:nvSpPr>
        <p:spPr bwMode="auto">
          <a:xfrm>
            <a:off x="6632807" y="5041250"/>
            <a:ext cx="462000" cy="1338000"/>
          </a:xfrm>
          <a:prstGeom prst="ellipse">
            <a:avLst/>
          </a:prstGeom>
          <a:noFill/>
          <a:ln w="38100" cap="flat" cmpd="sng" algn="ctr">
            <a:solidFill>
              <a:srgbClr val="8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b="1">
              <a:latin typeface="Arial" pitchFamily="34" charset="0"/>
              <a:cs typeface="Arial" pitchFamily="34" charset="0"/>
            </a:endParaRPr>
          </a:p>
        </p:txBody>
      </p:sp>
      <p:sp>
        <p:nvSpPr>
          <p:cNvPr id="22" name="TextBox 21"/>
          <p:cNvSpPr txBox="1"/>
          <p:nvPr/>
        </p:nvSpPr>
        <p:spPr>
          <a:xfrm>
            <a:off x="7375459" y="3722114"/>
            <a:ext cx="4588868" cy="2031325"/>
          </a:xfrm>
          <a:prstGeom prst="rect">
            <a:avLst/>
          </a:prstGeom>
          <a:noFill/>
        </p:spPr>
        <p:txBody>
          <a:bodyPr wrap="square" rtlCol="0">
            <a:spAutoFit/>
          </a:bodyPr>
          <a:lstStyle/>
          <a:p>
            <a:pPr algn="just"/>
            <a:r>
              <a:rPr lang="ru-RU" dirty="0">
                <a:solidFill>
                  <a:srgbClr val="800080"/>
                </a:solidFill>
              </a:rPr>
              <a:t>В большинстве случае спектр не может быть описан одной электронной температурой, так как спектральные линии, соответствующие переходам в </a:t>
            </a:r>
            <a:r>
              <a:rPr lang="ru-RU" dirty="0" err="1">
                <a:solidFill>
                  <a:srgbClr val="800080"/>
                </a:solidFill>
              </a:rPr>
              <a:t>гелие</a:t>
            </a:r>
            <a:r>
              <a:rPr lang="ru-RU" dirty="0">
                <a:solidFill>
                  <a:srgbClr val="800080"/>
                </a:solidFill>
              </a:rPr>
              <a:t>- и водородоподобных ионах, поглощаются по-разному и, по всей видимости, различными областями плазмы. </a:t>
            </a:r>
            <a:endParaRPr lang="en-US" dirty="0">
              <a:solidFill>
                <a:srgbClr val="800080"/>
              </a:solidFill>
            </a:endParaRPr>
          </a:p>
        </p:txBody>
      </p:sp>
      <p:pic>
        <p:nvPicPr>
          <p:cNvPr id="23" name="Рисунок 22" descr="10um.jpg"/>
          <p:cNvPicPr>
            <a:picLocks noChangeAspect="1"/>
          </p:cNvPicPr>
          <p:nvPr/>
        </p:nvPicPr>
        <p:blipFill>
          <a:blip r:embed="rId3" cstate="print"/>
          <a:srcRect l="13071" t="10863" r="13071" b="16701"/>
          <a:stretch>
            <a:fillRect/>
          </a:stretch>
        </p:blipFill>
        <p:spPr>
          <a:xfrm>
            <a:off x="3611936" y="586850"/>
            <a:ext cx="3650694" cy="2208464"/>
          </a:xfrm>
          <a:prstGeom prst="rect">
            <a:avLst/>
          </a:prstGeom>
        </p:spPr>
      </p:pic>
      <p:sp>
        <p:nvSpPr>
          <p:cNvPr id="24" name="Прямоугольник 23">
            <a:extLst>
              <a:ext uri="{FF2B5EF4-FFF2-40B4-BE49-F238E27FC236}">
                <a16:creationId xmlns:a16="http://schemas.microsoft.com/office/drawing/2014/main" id="{E634D418-6053-4D7B-A5B2-BB061A29C464}"/>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FAC79EB9-6DA3-418F-B92C-F3AA336ED042}"/>
              </a:ext>
            </a:extLst>
          </p:cNvPr>
          <p:cNvSpPr>
            <a:spLocks noGrp="1"/>
          </p:cNvSpPr>
          <p:nvPr>
            <p:ph type="sldNum" sz="quarter" idx="12"/>
          </p:nvPr>
        </p:nvSpPr>
        <p:spPr/>
        <p:txBody>
          <a:bodyPr/>
          <a:lstStyle/>
          <a:p>
            <a:fld id="{BB511590-5F22-407D-B11A-C88EF41F368D}" type="slidenum">
              <a:rPr lang="ru-RU" smtClean="0"/>
              <a:t>26</a:t>
            </a:fld>
            <a:endParaRPr lang="ru-RU"/>
          </a:p>
        </p:txBody>
      </p:sp>
    </p:spTree>
    <p:extLst>
      <p:ext uri="{BB962C8B-B14F-4D97-AF65-F5344CB8AC3E}">
        <p14:creationId xmlns:p14="http://schemas.microsoft.com/office/powerpoint/2010/main" val="37909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ETPL-fig1.jpg"/>
          <p:cNvPicPr>
            <a:picLocks noChangeAspect="1"/>
          </p:cNvPicPr>
          <p:nvPr/>
        </p:nvPicPr>
        <p:blipFill>
          <a:blip r:embed="rId2" cstate="print"/>
          <a:srcRect l="19032" t="-2427" r="24737"/>
          <a:stretch>
            <a:fillRect/>
          </a:stretch>
        </p:blipFill>
        <p:spPr>
          <a:xfrm>
            <a:off x="2121600" y="993600"/>
            <a:ext cx="3275940" cy="3196800"/>
          </a:xfrm>
          <a:prstGeom prst="rect">
            <a:avLst/>
          </a:prstGeom>
        </p:spPr>
      </p:pic>
      <p:pic>
        <p:nvPicPr>
          <p:cNvPr id="4" name="Рисунок 3" descr="fig3.jpg"/>
          <p:cNvPicPr>
            <a:picLocks noChangeAspect="1"/>
          </p:cNvPicPr>
          <p:nvPr/>
        </p:nvPicPr>
        <p:blipFill>
          <a:blip r:embed="rId3" cstate="print"/>
          <a:srcRect l="11317" t="34773" r="11642" b="32164"/>
          <a:stretch>
            <a:fillRect/>
          </a:stretch>
        </p:blipFill>
        <p:spPr>
          <a:xfrm>
            <a:off x="3745536" y="4240800"/>
            <a:ext cx="4778999" cy="2610000"/>
          </a:xfrm>
          <a:prstGeom prst="rect">
            <a:avLst/>
          </a:prstGeom>
        </p:spPr>
      </p:pic>
      <p:pic>
        <p:nvPicPr>
          <p:cNvPr id="5" name="Рисунок 4" descr="2-zone-scheme.jpg"/>
          <p:cNvPicPr>
            <a:picLocks noChangeAspect="1"/>
          </p:cNvPicPr>
          <p:nvPr/>
        </p:nvPicPr>
        <p:blipFill>
          <a:blip r:embed="rId4" cstate="print"/>
          <a:stretch>
            <a:fillRect/>
          </a:stretch>
        </p:blipFill>
        <p:spPr>
          <a:xfrm>
            <a:off x="6967200" y="1170912"/>
            <a:ext cx="2774932" cy="2976014"/>
          </a:xfrm>
          <a:prstGeom prst="rect">
            <a:avLst/>
          </a:prstGeom>
        </p:spPr>
      </p:pic>
      <p:sp>
        <p:nvSpPr>
          <p:cNvPr id="6" name="Прямоугольник 5">
            <a:extLst>
              <a:ext uri="{FF2B5EF4-FFF2-40B4-BE49-F238E27FC236}">
                <a16:creationId xmlns:a16="http://schemas.microsoft.com/office/drawing/2014/main" id="{7D39F496-4F90-472E-B262-072C9AC835E5}"/>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Возможный способ улучшения модели.</a:t>
            </a:r>
            <a:endParaRPr lang="ru-RU" sz="2800" b="1" dirty="0">
              <a:latin typeface="Arial" panose="020B060402020202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35761194-9722-4E01-B85A-D57AB8F0251D}"/>
              </a:ext>
            </a:extLst>
          </p:cNvPr>
          <p:cNvSpPr>
            <a:spLocks noGrp="1"/>
          </p:cNvSpPr>
          <p:nvPr>
            <p:ph type="sldNum" sz="quarter" idx="12"/>
          </p:nvPr>
        </p:nvSpPr>
        <p:spPr/>
        <p:txBody>
          <a:bodyPr/>
          <a:lstStyle/>
          <a:p>
            <a:fld id="{BB511590-5F22-407D-B11A-C88EF41F368D}" type="slidenum">
              <a:rPr lang="ru-RU" smtClean="0"/>
              <a:t>27</a:t>
            </a:fld>
            <a:endParaRPr lang="ru-RU"/>
          </a:p>
        </p:txBody>
      </p:sp>
    </p:spTree>
    <p:extLst>
      <p:ext uri="{BB962C8B-B14F-4D97-AF65-F5344CB8AC3E}">
        <p14:creationId xmlns:p14="http://schemas.microsoft.com/office/powerpoint/2010/main" val="253324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1878" y="702123"/>
            <a:ext cx="11183455" cy="5632311"/>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Предложен </a:t>
            </a:r>
            <a:r>
              <a:rPr lang="ru-RU" b="1" dirty="0">
                <a:solidFill>
                  <a:srgbClr val="FF0000"/>
                </a:solidFill>
                <a:latin typeface="Arial" panose="020B0604020202020204" pitchFamily="34" charset="0"/>
                <a:cs typeface="Arial" panose="020B0604020202020204" pitchFamily="34" charset="0"/>
              </a:rPr>
              <a:t>метод рентгеновской абсорбционной спектроскопии</a:t>
            </a:r>
            <a:r>
              <a:rPr lang="ru-RU" dirty="0">
                <a:latin typeface="Arial" panose="020B0604020202020204" pitchFamily="34" charset="0"/>
                <a:cs typeface="Arial" panose="020B0604020202020204" pitchFamily="34" charset="0"/>
              </a:rPr>
              <a:t>, позволяющий получать данные о прогреве вещества излучением релятивистской лазерной плазмы.</a:t>
            </a:r>
          </a:p>
          <a:p>
            <a:pPr algn="just"/>
            <a:r>
              <a:rPr lang="ru-RU" dirty="0">
                <a:solidFill>
                  <a:srgbClr val="CC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В основе методики лежит </a:t>
            </a:r>
            <a:r>
              <a:rPr lang="ru-RU" b="1" dirty="0">
                <a:solidFill>
                  <a:srgbClr val="FF0000"/>
                </a:solidFill>
                <a:latin typeface="Arial" panose="020B0604020202020204" pitchFamily="34" charset="0"/>
                <a:cs typeface="Arial" panose="020B0604020202020204" pitchFamily="34" charset="0"/>
              </a:rPr>
              <a:t>сравнение спектров излучения испускаемого с передней и задней поверхности мишени</a:t>
            </a:r>
            <a:r>
              <a:rPr lang="ru-RU" dirty="0">
                <a:latin typeface="Arial" panose="020B0604020202020204" pitchFamily="34" charset="0"/>
                <a:cs typeface="Arial" panose="020B0604020202020204" pitchFamily="34" charset="0"/>
              </a:rPr>
              <a:t> и моделирования спектральных особенностей, связанных с абсорбцией в плотном разогретом веществе,</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при помощи кода </a:t>
            </a:r>
            <a:r>
              <a:rPr lang="ru-RU" dirty="0" err="1">
                <a:latin typeface="Arial" panose="020B0604020202020204" pitchFamily="34" charset="0"/>
                <a:cs typeface="Arial" panose="020B0604020202020204" pitchFamily="34" charset="0"/>
              </a:rPr>
              <a:t>PrismSpect</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Значение электронной температуры плотного нагретого вещества, образующегося на задней стороне </a:t>
            </a:r>
            <a:r>
              <a:rPr lang="ru-RU" b="1" dirty="0">
                <a:solidFill>
                  <a:srgbClr val="FF0000"/>
                </a:solidFill>
                <a:latin typeface="Arial" panose="020B0604020202020204" pitchFamily="34" charset="0"/>
                <a:cs typeface="Arial" panose="020B0604020202020204" pitchFamily="34" charset="0"/>
              </a:rPr>
              <a:t>плоской мишени из кремния толщиной 10-20 мкм</a:t>
            </a:r>
            <a:r>
              <a:rPr lang="ru-RU" dirty="0">
                <a:latin typeface="Arial" panose="020B0604020202020204" pitchFamily="34" charset="0"/>
                <a:cs typeface="Arial" panose="020B0604020202020204" pitchFamily="34" charset="0"/>
              </a:rPr>
              <a:t> при ее облучении высококонтрастным лазерным импульсом с длительностью </a:t>
            </a:r>
            <a:r>
              <a:rPr lang="ru-RU" b="1" dirty="0">
                <a:solidFill>
                  <a:srgbClr val="FF0000"/>
                </a:solidFill>
                <a:latin typeface="Arial" panose="020B0604020202020204" pitchFamily="34" charset="0"/>
                <a:cs typeface="Arial" panose="020B0604020202020204" pitchFamily="34" charset="0"/>
              </a:rPr>
              <a:t>от 0.5 до 1.5 пс </a:t>
            </a:r>
            <a:r>
              <a:rPr lang="ru-RU" dirty="0">
                <a:latin typeface="Arial" panose="020B0604020202020204" pitchFamily="34" charset="0"/>
                <a:cs typeface="Arial" panose="020B0604020202020204" pitchFamily="34" charset="0"/>
              </a:rPr>
              <a:t>и интенсивностью на уровне </a:t>
            </a:r>
            <a:r>
              <a:rPr lang="ru-RU" b="1" dirty="0">
                <a:solidFill>
                  <a:srgbClr val="FF0000"/>
                </a:solidFill>
                <a:latin typeface="Arial" panose="020B0604020202020204" pitchFamily="34" charset="0"/>
                <a:cs typeface="Arial" panose="020B0604020202020204" pitchFamily="34" charset="0"/>
              </a:rPr>
              <a:t>1-5×10</a:t>
            </a:r>
            <a:r>
              <a:rPr lang="ru-RU" b="1" baseline="30000" dirty="0">
                <a:solidFill>
                  <a:srgbClr val="FF0000"/>
                </a:solidFill>
                <a:latin typeface="Arial" panose="020B0604020202020204" pitchFamily="34" charset="0"/>
                <a:cs typeface="Arial" panose="020B0604020202020204" pitchFamily="34" charset="0"/>
              </a:rPr>
              <a:t>20 </a:t>
            </a:r>
            <a:r>
              <a:rPr lang="ru-RU" b="1" dirty="0">
                <a:solidFill>
                  <a:srgbClr val="FF0000"/>
                </a:solidFill>
                <a:latin typeface="Arial" panose="020B0604020202020204" pitchFamily="34" charset="0"/>
                <a:cs typeface="Arial" panose="020B0604020202020204" pitchFamily="34" charset="0"/>
              </a:rPr>
              <a:t>Вт</a:t>
            </a: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см</a:t>
            </a:r>
            <a:r>
              <a:rPr lang="ru-RU" b="1" baseline="30000" dirty="0">
                <a:solidFill>
                  <a:srgbClr val="FF0000"/>
                </a:solidFill>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лежит в диапазоне </a:t>
            </a:r>
            <a:r>
              <a:rPr lang="ru-RU" b="1" dirty="0">
                <a:solidFill>
                  <a:srgbClr val="FF0000"/>
                </a:solidFill>
                <a:latin typeface="Arial" panose="020B0604020202020204" pitchFamily="34" charset="0"/>
                <a:cs typeface="Arial" panose="020B0604020202020204" pitchFamily="34" charset="0"/>
              </a:rPr>
              <a:t>от 140 до 320 эВ</a:t>
            </a:r>
            <a:r>
              <a:rPr lang="ru-RU" dirty="0">
                <a:solidFill>
                  <a:srgbClr val="FF0000"/>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 зависимости от энергии импульса. </a:t>
            </a:r>
          </a:p>
          <a:p>
            <a:pPr algn="just"/>
            <a:endParaRPr lang="en-US"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Основным преимуществом предлагаемой методики является </a:t>
            </a:r>
            <a:r>
              <a:rPr lang="ru-RU" b="1" dirty="0">
                <a:solidFill>
                  <a:srgbClr val="FF0000"/>
                </a:solidFill>
                <a:latin typeface="Arial" panose="020B0604020202020204" pitchFamily="34" charset="0"/>
                <a:cs typeface="Arial" panose="020B0604020202020204" pitchFamily="34" charset="0"/>
              </a:rPr>
              <a:t>возможность исследования плотного нагретого вещества с низкой интенсивностью собственного излучения</a:t>
            </a:r>
            <a:r>
              <a:rPr lang="ru-RU" dirty="0">
                <a:latin typeface="Arial" panose="020B0604020202020204" pitchFamily="34" charset="0"/>
                <a:cs typeface="Arial" panose="020B0604020202020204" pitchFamily="34" charset="0"/>
              </a:rPr>
              <a:t>, создаваемого как в однородных так и в многослойных мишенях</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Результаты применения методики могут быть уточнены при помощи </a:t>
            </a:r>
            <a:r>
              <a:rPr lang="ru-RU" b="1" dirty="0">
                <a:solidFill>
                  <a:srgbClr val="FF0000"/>
                </a:solidFill>
                <a:latin typeface="Arial" panose="020B0604020202020204" pitchFamily="34" charset="0"/>
                <a:cs typeface="Arial" panose="020B0604020202020204" pitchFamily="34" charset="0"/>
              </a:rPr>
              <a:t>концепции нескольких зон</a:t>
            </a:r>
            <a:r>
              <a:rPr lang="ru-RU" dirty="0">
                <a:latin typeface="Arial" panose="020B0604020202020204" pitchFamily="34" charset="0"/>
                <a:cs typeface="Arial" panose="020B0604020202020204" pitchFamily="34" charset="0"/>
              </a:rPr>
              <a:t>, в рамках которой мишень делится на несколько пространственных областей, каждая из которых обладает </a:t>
            </a:r>
            <a:r>
              <a:rPr lang="ru-RU" b="1" dirty="0">
                <a:solidFill>
                  <a:srgbClr val="FF0000"/>
                </a:solidFill>
                <a:latin typeface="Arial" panose="020B0604020202020204" pitchFamily="34" charset="0"/>
                <a:cs typeface="Arial" panose="020B0604020202020204" pitchFamily="34" charset="0"/>
              </a:rPr>
              <a:t>своим собственным набором параметров</a:t>
            </a:r>
            <a:r>
              <a:rPr lang="ru-RU" dirty="0">
                <a:latin typeface="Arial" panose="020B0604020202020204" pitchFamily="34" charset="0"/>
                <a:cs typeface="Arial" panose="020B0604020202020204" pitchFamily="34" charset="0"/>
              </a:rPr>
              <a:t>, соответствующих эффективному поглощению</a:t>
            </a:r>
          </a:p>
          <a:p>
            <a:pPr algn="just"/>
            <a:r>
              <a:rPr lang="ru-RU" dirty="0">
                <a:latin typeface="Arial" panose="020B0604020202020204" pitchFamily="34" charset="0"/>
                <a:cs typeface="Arial" panose="020B0604020202020204" pitchFamily="34" charset="0"/>
              </a:rPr>
              <a:t>той или иной спектральной компоненты. </a:t>
            </a:r>
            <a:endParaRPr lang="en-US" dirty="0">
              <a:latin typeface="Arial" panose="020B0604020202020204" pitchFamily="34" charset="0"/>
              <a:cs typeface="Arial" panose="020B0604020202020204" pitchFamily="34" charset="0"/>
            </a:endParaRPr>
          </a:p>
        </p:txBody>
      </p:sp>
      <p:sp>
        <p:nvSpPr>
          <p:cNvPr id="4" name="AutoShape 4"/>
          <p:cNvSpPr>
            <a:spLocks noChangeArrowheads="1"/>
          </p:cNvSpPr>
          <p:nvPr/>
        </p:nvSpPr>
        <p:spPr bwMode="auto">
          <a:xfrm>
            <a:off x="226667" y="861039"/>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5" name="AutoShape 7"/>
          <p:cNvSpPr>
            <a:spLocks noChangeArrowheads="1"/>
          </p:cNvSpPr>
          <p:nvPr/>
        </p:nvSpPr>
        <p:spPr bwMode="auto">
          <a:xfrm>
            <a:off x="226667" y="1680189"/>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7" name="AutoShape 15"/>
          <p:cNvSpPr>
            <a:spLocks noChangeArrowheads="1"/>
          </p:cNvSpPr>
          <p:nvPr/>
        </p:nvSpPr>
        <p:spPr bwMode="auto">
          <a:xfrm>
            <a:off x="226667" y="4073314"/>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8" name="AutoShape 17"/>
          <p:cNvSpPr>
            <a:spLocks noChangeArrowheads="1"/>
          </p:cNvSpPr>
          <p:nvPr/>
        </p:nvSpPr>
        <p:spPr bwMode="auto">
          <a:xfrm>
            <a:off x="226667" y="2768801"/>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9" name="AutoShape 19"/>
          <p:cNvSpPr>
            <a:spLocks noChangeArrowheads="1"/>
          </p:cNvSpPr>
          <p:nvPr/>
        </p:nvSpPr>
        <p:spPr bwMode="auto">
          <a:xfrm>
            <a:off x="226667" y="5213714"/>
            <a:ext cx="215900" cy="215900"/>
          </a:xfrm>
          <a:custGeom>
            <a:avLst/>
            <a:gdLst>
              <a:gd name="T0" fmla="*/ 10785006 w 21600"/>
              <a:gd name="T1" fmla="*/ 0 h 21600"/>
              <a:gd name="T2" fmla="*/ 3158577 w 21600"/>
              <a:gd name="T3" fmla="*/ 3158577 h 21600"/>
              <a:gd name="T4" fmla="*/ 0 w 21600"/>
              <a:gd name="T5" fmla="*/ 10785006 h 21600"/>
              <a:gd name="T6" fmla="*/ 3158577 w 21600"/>
              <a:gd name="T7" fmla="*/ 18411441 h 21600"/>
              <a:gd name="T8" fmla="*/ 10785006 w 21600"/>
              <a:gd name="T9" fmla="*/ 21570011 h 21600"/>
              <a:gd name="T10" fmla="*/ 18411441 w 21600"/>
              <a:gd name="T11" fmla="*/ 18411441 h 21600"/>
              <a:gd name="T12" fmla="*/ 21570011 w 21600"/>
              <a:gd name="T13" fmla="*/ 10785006 h 21600"/>
              <a:gd name="T14" fmla="*/ 18411441 w 21600"/>
              <a:gd name="T15" fmla="*/ 31585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86F6"/>
          </a:solidFill>
          <a:ln w="9525">
            <a:solidFill>
              <a:schemeClr val="tx1"/>
            </a:solidFill>
            <a:round/>
            <a:headEnd/>
            <a:tailEnd/>
          </a:ln>
        </p:spPr>
        <p:txBody>
          <a:bodyPr wrap="none" anchor="ctr"/>
          <a:lstStyle/>
          <a:p>
            <a:endParaRPr lang="en-US"/>
          </a:p>
        </p:txBody>
      </p:sp>
      <p:sp>
        <p:nvSpPr>
          <p:cNvPr id="11" name="Прямоугольник 10">
            <a:extLst>
              <a:ext uri="{FF2B5EF4-FFF2-40B4-BE49-F238E27FC236}">
                <a16:creationId xmlns:a16="http://schemas.microsoft.com/office/drawing/2014/main" id="{8C239EE2-638F-4467-8D82-6CF32D8FF441}"/>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Абсорбционная спектроскопия. Основные положения.</a:t>
            </a:r>
            <a:endParaRPr lang="ru-RU" sz="2800" b="1" dirty="0">
              <a:latin typeface="Arial" panose="020B0604020202020204" pitchFamily="34" charset="0"/>
              <a:cs typeface="Arial" panose="020B0604020202020204" pitchFamily="34" charset="0"/>
            </a:endParaRPr>
          </a:p>
        </p:txBody>
      </p:sp>
      <p:sp>
        <p:nvSpPr>
          <p:cNvPr id="3" name="Номер слайда 2">
            <a:extLst>
              <a:ext uri="{FF2B5EF4-FFF2-40B4-BE49-F238E27FC236}">
                <a16:creationId xmlns:a16="http://schemas.microsoft.com/office/drawing/2014/main" id="{123BDD43-9E20-4E76-B473-C42C79AFA801}"/>
              </a:ext>
            </a:extLst>
          </p:cNvPr>
          <p:cNvSpPr>
            <a:spLocks noGrp="1"/>
          </p:cNvSpPr>
          <p:nvPr>
            <p:ph type="sldNum" sz="quarter" idx="12"/>
          </p:nvPr>
        </p:nvSpPr>
        <p:spPr/>
        <p:txBody>
          <a:bodyPr/>
          <a:lstStyle/>
          <a:p>
            <a:fld id="{BB511590-5F22-407D-B11A-C88EF41F368D}" type="slidenum">
              <a:rPr lang="ru-RU" smtClean="0"/>
              <a:t>28</a:t>
            </a:fld>
            <a:endParaRPr lang="ru-RU"/>
          </a:p>
        </p:txBody>
      </p:sp>
    </p:spTree>
    <p:extLst>
      <p:ext uri="{BB962C8B-B14F-4D97-AF65-F5344CB8AC3E}">
        <p14:creationId xmlns:p14="http://schemas.microsoft.com/office/powerpoint/2010/main" val="262523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scram-nlte"/>
          <p:cNvPicPr>
            <a:picLocks noChangeAspect="1" noChangeArrowheads="1"/>
          </p:cNvPicPr>
          <p:nvPr/>
        </p:nvPicPr>
        <p:blipFill>
          <a:blip r:embed="rId2" cstate="print"/>
          <a:srcRect/>
          <a:stretch>
            <a:fillRect/>
          </a:stretch>
        </p:blipFill>
        <p:spPr bwMode="auto">
          <a:xfrm>
            <a:off x="556591" y="2314283"/>
            <a:ext cx="5763385" cy="4543717"/>
          </a:xfrm>
          <a:prstGeom prst="rect">
            <a:avLst/>
          </a:prstGeom>
          <a:noFill/>
          <a:ln w="9525">
            <a:noFill/>
            <a:miter lim="800000"/>
            <a:headEnd/>
            <a:tailEnd/>
          </a:ln>
        </p:spPr>
      </p:pic>
      <p:sp>
        <p:nvSpPr>
          <p:cNvPr id="15364" name="Text Box 7"/>
          <p:cNvSpPr txBox="1">
            <a:spLocks noChangeArrowheads="1"/>
          </p:cNvSpPr>
          <p:nvPr/>
        </p:nvSpPr>
        <p:spPr bwMode="auto">
          <a:xfrm>
            <a:off x="371060" y="903640"/>
            <a:ext cx="5539408" cy="1200329"/>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Изначально моделирование спектров плотного нагретого вещества производилось в рамках </a:t>
            </a:r>
            <a:r>
              <a:rPr lang="en-US" dirty="0">
                <a:latin typeface="Arial" panose="020B0604020202020204" pitchFamily="34" charset="0"/>
                <a:cs typeface="Arial" panose="020B0604020202020204" pitchFamily="34" charset="0"/>
              </a:rPr>
              <a:t> configuration-averaged</a:t>
            </a:r>
            <a:r>
              <a:rPr lang="ru-RU" dirty="0">
                <a:latin typeface="Arial" panose="020B0604020202020204" pitchFamily="34" charset="0"/>
                <a:cs typeface="Arial" panose="020B0604020202020204" pitchFamily="34" charset="0"/>
              </a:rPr>
              <a:t>модели MUSE.</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S.B. Hansen et al., </a:t>
            </a:r>
            <a:r>
              <a:rPr lang="en-US" i="1" dirty="0">
                <a:latin typeface="Arial" panose="020B0604020202020204" pitchFamily="34" charset="0"/>
                <a:cs typeface="Arial" panose="020B0604020202020204" pitchFamily="34" charset="0"/>
              </a:rPr>
              <a:t>PRE </a:t>
            </a:r>
            <a:r>
              <a:rPr lang="en-US" dirty="0">
                <a:latin typeface="Arial" panose="020B0604020202020204" pitchFamily="34" charset="0"/>
                <a:cs typeface="Arial" panose="020B0604020202020204" pitchFamily="34" charset="0"/>
              </a:rPr>
              <a:t>72, 036408 (2005) </a:t>
            </a:r>
            <a:endParaRPr lang="ru-RU" dirty="0">
              <a:latin typeface="Arial" panose="020B0604020202020204" pitchFamily="34" charset="0"/>
              <a:cs typeface="Arial" panose="020B0604020202020204" pitchFamily="34" charset="0"/>
            </a:endParaRPr>
          </a:p>
        </p:txBody>
      </p:sp>
      <p:sp>
        <p:nvSpPr>
          <p:cNvPr id="15365" name="Rectangle 13"/>
          <p:cNvSpPr>
            <a:spLocks noChangeArrowheads="1"/>
          </p:cNvSpPr>
          <p:nvPr/>
        </p:nvSpPr>
        <p:spPr bwMode="auto">
          <a:xfrm>
            <a:off x="6281533" y="903640"/>
            <a:ext cx="5539409" cy="1477328"/>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В последствии были разработаны несколько синтетических DL/CA подходов, основанные на модельных спектрах, рассчитанных при помощи кодов FLYCHK</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в режиме </a:t>
            </a:r>
            <a:r>
              <a:rPr lang="en-US" dirty="0">
                <a:latin typeface="Arial" panose="020B0604020202020204" pitchFamily="34" charset="0"/>
                <a:cs typeface="Arial" panose="020B0604020202020204" pitchFamily="34" charset="0"/>
              </a:rPr>
              <a:t>Non-LTE)</a:t>
            </a:r>
            <a:r>
              <a:rPr lang="ru-RU" dirty="0">
                <a:latin typeface="Arial" panose="020B0604020202020204" pitchFamily="34" charset="0"/>
                <a:cs typeface="Arial" panose="020B0604020202020204" pitchFamily="34" charset="0"/>
              </a:rPr>
              <a:t> и FLYSPEC.</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M. Murillo et al. PRE 87, 063113 (2013)</a:t>
            </a:r>
          </a:p>
        </p:txBody>
      </p:sp>
      <p:sp>
        <p:nvSpPr>
          <p:cNvPr id="24591" name="Text Box 15"/>
          <p:cNvSpPr txBox="1">
            <a:spLocks noChangeArrowheads="1"/>
          </p:cNvSpPr>
          <p:nvPr/>
        </p:nvSpPr>
        <p:spPr bwMode="auto">
          <a:xfrm>
            <a:off x="7005639" y="2614613"/>
            <a:ext cx="4814197" cy="1200329"/>
          </a:xfrm>
          <a:prstGeom prst="rect">
            <a:avLst/>
          </a:prstGeom>
          <a:noFill/>
          <a:ln w="9525">
            <a:noFill/>
            <a:miter lim="800000"/>
            <a:headEnd/>
            <a:tailEnd/>
          </a:ln>
        </p:spPr>
        <p:txBody>
          <a:bodyPr wrap="square">
            <a:spAutoFit/>
          </a:bodyPr>
          <a:lstStyle/>
          <a:p>
            <a:r>
              <a:rPr lang="ru-RU" b="1" dirty="0">
                <a:solidFill>
                  <a:srgbClr val="0000CC"/>
                </a:solidFill>
                <a:latin typeface="Arial" panose="020B0604020202020204" pitchFamily="34" charset="0"/>
                <a:cs typeface="Arial" panose="020B0604020202020204" pitchFamily="34" charset="0"/>
              </a:rPr>
              <a:t>Значения электронной температуры </a:t>
            </a:r>
            <a:r>
              <a:rPr lang="ru-RU" dirty="0">
                <a:latin typeface="Arial" panose="020B0604020202020204" pitchFamily="34" charset="0"/>
                <a:cs typeface="Arial" panose="020B0604020202020204" pitchFamily="34" charset="0"/>
              </a:rPr>
              <a:t>плотного нагретого вещества, полученные при помощи упрощенных моделей, </a:t>
            </a:r>
            <a:r>
              <a:rPr lang="ru-RU" b="1" dirty="0">
                <a:solidFill>
                  <a:srgbClr val="0000CC"/>
                </a:solidFill>
                <a:latin typeface="Arial" panose="020B0604020202020204" pitchFamily="34" charset="0"/>
                <a:cs typeface="Arial" panose="020B0604020202020204" pitchFamily="34" charset="0"/>
              </a:rPr>
              <a:t>завышены в 1.5-2 раза</a:t>
            </a:r>
          </a:p>
        </p:txBody>
      </p:sp>
      <p:pic>
        <p:nvPicPr>
          <p:cNvPr id="24592" name="Picture 16"/>
          <p:cNvPicPr>
            <a:picLocks noChangeAspect="1" noChangeArrowheads="1"/>
          </p:cNvPicPr>
          <p:nvPr/>
        </p:nvPicPr>
        <p:blipFill>
          <a:blip r:embed="rId3" cstate="print">
            <a:lum bright="-18000" contrast="48000"/>
          </a:blip>
          <a:srcRect/>
          <a:stretch>
            <a:fillRect/>
          </a:stretch>
        </p:blipFill>
        <p:spPr bwMode="auto">
          <a:xfrm>
            <a:off x="7151413" y="4257210"/>
            <a:ext cx="4483996" cy="2548950"/>
          </a:xfrm>
          <a:prstGeom prst="rect">
            <a:avLst/>
          </a:prstGeom>
          <a:noFill/>
          <a:ln w="9525">
            <a:noFill/>
            <a:miter lim="800000"/>
            <a:headEnd/>
            <a:tailEnd/>
          </a:ln>
        </p:spPr>
      </p:pic>
      <p:sp>
        <p:nvSpPr>
          <p:cNvPr id="9" name="Прямоугольник 8">
            <a:extLst>
              <a:ext uri="{FF2B5EF4-FFF2-40B4-BE49-F238E27FC236}">
                <a16:creationId xmlns:a16="http://schemas.microsoft.com/office/drawing/2014/main" id="{7F4B36DF-26EC-45CD-B33E-08FF9E411E33}"/>
              </a:ext>
            </a:extLst>
          </p:cNvPr>
          <p:cNvSpPr/>
          <p:nvPr/>
        </p:nvSpPr>
        <p:spPr>
          <a:xfrm>
            <a:off x="1" y="3236"/>
            <a:ext cx="12191999" cy="523220"/>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Выявленные ошибки модельных расчетов. </a:t>
            </a:r>
          </a:p>
        </p:txBody>
      </p:sp>
      <p:cxnSp>
        <p:nvCxnSpPr>
          <p:cNvPr id="5" name="Прямая со стрелкой 4">
            <a:extLst>
              <a:ext uri="{FF2B5EF4-FFF2-40B4-BE49-F238E27FC236}">
                <a16:creationId xmlns:a16="http://schemas.microsoft.com/office/drawing/2014/main" id="{B75A9AF7-16F6-407D-91D0-A316F78E336C}"/>
              </a:ext>
            </a:extLst>
          </p:cNvPr>
          <p:cNvCxnSpPr/>
          <p:nvPr/>
        </p:nvCxnSpPr>
        <p:spPr>
          <a:xfrm>
            <a:off x="1563757" y="2103969"/>
            <a:ext cx="1325031" cy="13250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B7B4F903-F731-4D01-B63E-B7B784078E10}"/>
              </a:ext>
            </a:extLst>
          </p:cNvPr>
          <p:cNvCxnSpPr>
            <a:cxnSpLocks/>
          </p:cNvCxnSpPr>
          <p:nvPr/>
        </p:nvCxnSpPr>
        <p:spPr>
          <a:xfrm>
            <a:off x="2279095" y="2100656"/>
            <a:ext cx="1616859" cy="1791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34A90FEC-2DB8-475B-880B-D0595B8911B0}"/>
              </a:ext>
            </a:extLst>
          </p:cNvPr>
          <p:cNvCxnSpPr>
            <a:cxnSpLocks/>
          </p:cNvCxnSpPr>
          <p:nvPr/>
        </p:nvCxnSpPr>
        <p:spPr>
          <a:xfrm flipH="1">
            <a:off x="3259853" y="1881809"/>
            <a:ext cx="3010292" cy="7328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6DA3C4E8-0C6C-4918-A314-F878E8561F0C}"/>
              </a:ext>
            </a:extLst>
          </p:cNvPr>
          <p:cNvCxnSpPr>
            <a:cxnSpLocks/>
          </p:cNvCxnSpPr>
          <p:nvPr/>
        </p:nvCxnSpPr>
        <p:spPr>
          <a:xfrm flipH="1">
            <a:off x="4267019" y="2131389"/>
            <a:ext cx="2042652" cy="9507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Номер слайда 13">
            <a:extLst>
              <a:ext uri="{FF2B5EF4-FFF2-40B4-BE49-F238E27FC236}">
                <a16:creationId xmlns:a16="http://schemas.microsoft.com/office/drawing/2014/main" id="{9E9F88F0-D7E0-424A-9240-92C995ACD2F1}"/>
              </a:ext>
            </a:extLst>
          </p:cNvPr>
          <p:cNvSpPr>
            <a:spLocks noGrp="1"/>
          </p:cNvSpPr>
          <p:nvPr>
            <p:ph type="sldNum" sz="quarter" idx="12"/>
          </p:nvPr>
        </p:nvSpPr>
        <p:spPr/>
        <p:txBody>
          <a:bodyPr/>
          <a:lstStyle/>
          <a:p>
            <a:fld id="{BB511590-5F22-407D-B11A-C88EF41F368D}" type="slidenum">
              <a:rPr lang="ru-RU" smtClean="0"/>
              <a:t>29</a:t>
            </a:fld>
            <a:endParaRPr lang="ru-RU"/>
          </a:p>
        </p:txBody>
      </p:sp>
    </p:spTree>
    <p:extLst>
      <p:ext uri="{BB962C8B-B14F-4D97-AF65-F5344CB8AC3E}">
        <p14:creationId xmlns:p14="http://schemas.microsoft.com/office/powerpoint/2010/main" val="21064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fade">
                                      <p:cBhvr>
                                        <p:cTn id="24" dur="500"/>
                                        <p:tgtEl>
                                          <p:spTgt spid="15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591"/>
                                        </p:tgtEl>
                                        <p:attrNameLst>
                                          <p:attrName>style.visibility</p:attrName>
                                        </p:attrNameLst>
                                      </p:cBhvr>
                                      <p:to>
                                        <p:strVal val="visible"/>
                                      </p:to>
                                    </p:set>
                                    <p:animEffect transition="in" filter="fade">
                                      <p:cBhvr>
                                        <p:cTn id="29" dur="500"/>
                                        <p:tgtEl>
                                          <p:spTgt spid="24591"/>
                                        </p:tgtEl>
                                      </p:cBhvr>
                                    </p:animEffect>
                                  </p:childTnLst>
                                </p:cTn>
                              </p:par>
                              <p:par>
                                <p:cTn id="30" presetID="10" presetClass="entr" presetSubtype="0" fill="hold" nodeType="withEffect">
                                  <p:stCondLst>
                                    <p:cond delay="0"/>
                                  </p:stCondLst>
                                  <p:childTnLst>
                                    <p:set>
                                      <p:cBhvr>
                                        <p:cTn id="31" dur="1" fill="hold">
                                          <p:stCondLst>
                                            <p:cond delay="0"/>
                                          </p:stCondLst>
                                        </p:cTn>
                                        <p:tgtEl>
                                          <p:spTgt spid="24592"/>
                                        </p:tgtEl>
                                        <p:attrNameLst>
                                          <p:attrName>style.visibility</p:attrName>
                                        </p:attrNameLst>
                                      </p:cBhvr>
                                      <p:to>
                                        <p:strVal val="visible"/>
                                      </p:to>
                                    </p:set>
                                    <p:animEffect transition="in" filter="fade">
                                      <p:cBhvr>
                                        <p:cTn id="32"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245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258" y="1123158"/>
            <a:ext cx="5766322" cy="830997"/>
          </a:xfrm>
          <a:prstGeom prst="rect">
            <a:avLst/>
          </a:prstGeom>
          <a:noFill/>
          <a:ln w="9525">
            <a:noFill/>
            <a:miter lim="800000"/>
            <a:headEnd/>
            <a:tailEnd/>
          </a:ln>
        </p:spPr>
        <p:txBody>
          <a:bodyPr wrap="none">
            <a:spAutoFit/>
          </a:bodyPr>
          <a:lstStyle/>
          <a:p>
            <a:pPr algn="ctr"/>
            <a:r>
              <a:rPr lang="ru-RU" sz="2400" dirty="0">
                <a:solidFill>
                  <a:srgbClr val="CC0000"/>
                </a:solidFill>
                <a:latin typeface="Arial" panose="020B0604020202020204" pitchFamily="34" charset="0"/>
                <a:cs typeface="Arial" panose="020B0604020202020204" pitchFamily="34" charset="0"/>
              </a:rPr>
              <a:t>Горячая плазма </a:t>
            </a:r>
            <a:r>
              <a:rPr lang="en-US" sz="2400" dirty="0">
                <a:solidFill>
                  <a:srgbClr val="CC0000"/>
                </a:solidFill>
                <a:latin typeface="Arial" panose="020B0604020202020204" pitchFamily="34" charset="0"/>
                <a:cs typeface="Arial" panose="020B0604020202020204" pitchFamily="34" charset="0"/>
              </a:rPr>
              <a:t>(</a:t>
            </a:r>
            <a:r>
              <a:rPr lang="en-US" sz="2400" dirty="0" err="1">
                <a:solidFill>
                  <a:srgbClr val="CC0000"/>
                </a:solidFill>
                <a:latin typeface="Arial" panose="020B0604020202020204" pitchFamily="34" charset="0"/>
                <a:cs typeface="Arial" panose="020B0604020202020204" pitchFamily="34" charset="0"/>
              </a:rPr>
              <a:t>T</a:t>
            </a:r>
            <a:r>
              <a:rPr lang="en-US" sz="2400" baseline="-25000" dirty="0" err="1">
                <a:solidFill>
                  <a:srgbClr val="CC0000"/>
                </a:solidFill>
                <a:latin typeface="Arial" panose="020B0604020202020204" pitchFamily="34" charset="0"/>
                <a:cs typeface="Arial" panose="020B0604020202020204" pitchFamily="34" charset="0"/>
              </a:rPr>
              <a:t>e</a:t>
            </a:r>
            <a:r>
              <a:rPr lang="en-US" sz="2400" dirty="0">
                <a:solidFill>
                  <a:srgbClr val="CC0000"/>
                </a:solidFill>
                <a:latin typeface="Arial" panose="020B0604020202020204" pitchFamily="34" charset="0"/>
                <a:cs typeface="Arial" panose="020B0604020202020204" pitchFamily="34" charset="0"/>
              </a:rPr>
              <a:t> ̴1 </a:t>
            </a:r>
            <a:r>
              <a:rPr lang="en-US" sz="2400" dirty="0" err="1">
                <a:solidFill>
                  <a:srgbClr val="CC0000"/>
                </a:solidFill>
                <a:latin typeface="Arial" panose="020B0604020202020204" pitchFamily="34" charset="0"/>
                <a:cs typeface="Arial" panose="020B0604020202020204" pitchFamily="34" charset="0"/>
              </a:rPr>
              <a:t>keV</a:t>
            </a:r>
            <a:r>
              <a:rPr lang="en-US" sz="2400" dirty="0">
                <a:solidFill>
                  <a:srgbClr val="CC0000"/>
                </a:solidFill>
                <a:latin typeface="Arial" panose="020B0604020202020204" pitchFamily="34" charset="0"/>
                <a:cs typeface="Arial" panose="020B0604020202020204" pitchFamily="34" charset="0"/>
              </a:rPr>
              <a:t>), </a:t>
            </a:r>
            <a:endParaRPr lang="ru-RU" sz="2400" dirty="0">
              <a:solidFill>
                <a:srgbClr val="CC0000"/>
              </a:solidFill>
              <a:latin typeface="Arial" panose="020B0604020202020204" pitchFamily="34" charset="0"/>
              <a:cs typeface="Arial" panose="020B0604020202020204" pitchFamily="34" charset="0"/>
            </a:endParaRPr>
          </a:p>
          <a:p>
            <a:pPr algn="ctr"/>
            <a:r>
              <a:rPr lang="ru-RU" sz="2400" dirty="0">
                <a:solidFill>
                  <a:srgbClr val="CC0000"/>
                </a:solidFill>
                <a:latin typeface="Arial" panose="020B0604020202020204" pitchFamily="34" charset="0"/>
                <a:cs typeface="Arial" panose="020B0604020202020204" pitchFamily="34" charset="0"/>
              </a:rPr>
              <a:t>в основном в фокальном пятне лазера</a:t>
            </a:r>
          </a:p>
        </p:txBody>
      </p:sp>
      <p:sp>
        <p:nvSpPr>
          <p:cNvPr id="6147" name="Text Box 3"/>
          <p:cNvSpPr txBox="1">
            <a:spLocks noChangeArrowheads="1"/>
          </p:cNvSpPr>
          <p:nvPr/>
        </p:nvSpPr>
        <p:spPr bwMode="auto">
          <a:xfrm>
            <a:off x="6984617" y="1134809"/>
            <a:ext cx="4872872" cy="830997"/>
          </a:xfrm>
          <a:prstGeom prst="rect">
            <a:avLst/>
          </a:prstGeom>
          <a:noFill/>
          <a:ln w="9525">
            <a:noFill/>
            <a:miter lim="800000"/>
            <a:headEnd/>
            <a:tailEnd/>
          </a:ln>
        </p:spPr>
        <p:txBody>
          <a:bodyPr wrap="none">
            <a:spAutoFit/>
          </a:bodyPr>
          <a:lstStyle/>
          <a:p>
            <a:pPr algn="ctr"/>
            <a:r>
              <a:rPr lang="ru-RU" sz="2400" dirty="0">
                <a:solidFill>
                  <a:srgbClr val="CC6600"/>
                </a:solidFill>
                <a:latin typeface="Arial" panose="020B0604020202020204" pitchFamily="34" charset="0"/>
                <a:cs typeface="Arial" panose="020B0604020202020204" pitchFamily="34" charset="0"/>
              </a:rPr>
              <a:t>Плотное разогретое вещество</a:t>
            </a:r>
            <a:r>
              <a:rPr lang="en-US" sz="2400" dirty="0">
                <a:solidFill>
                  <a:srgbClr val="CC6600"/>
                </a:solidFill>
                <a:latin typeface="Arial" panose="020B0604020202020204" pitchFamily="34" charset="0"/>
                <a:cs typeface="Arial" panose="020B0604020202020204" pitchFamily="34" charset="0"/>
              </a:rPr>
              <a:t>  </a:t>
            </a:r>
            <a:endParaRPr lang="ru-RU" sz="2400" dirty="0">
              <a:solidFill>
                <a:srgbClr val="CC6600"/>
              </a:solidFill>
              <a:latin typeface="Arial" panose="020B0604020202020204" pitchFamily="34" charset="0"/>
              <a:cs typeface="Arial" panose="020B0604020202020204" pitchFamily="34" charset="0"/>
            </a:endParaRPr>
          </a:p>
          <a:p>
            <a:pPr algn="ctr"/>
            <a:r>
              <a:rPr lang="en-US" sz="2400" dirty="0">
                <a:solidFill>
                  <a:srgbClr val="CC6600"/>
                </a:solidFill>
                <a:latin typeface="Arial" panose="020B0604020202020204" pitchFamily="34" charset="0"/>
                <a:cs typeface="Arial" panose="020B0604020202020204" pitchFamily="34" charset="0"/>
              </a:rPr>
              <a:t>(</a:t>
            </a:r>
            <a:r>
              <a:rPr lang="en-US" sz="2400" dirty="0" err="1">
                <a:solidFill>
                  <a:srgbClr val="CC6600"/>
                </a:solidFill>
                <a:latin typeface="Arial" panose="020B0604020202020204" pitchFamily="34" charset="0"/>
                <a:cs typeface="Arial" panose="020B0604020202020204" pitchFamily="34" charset="0"/>
              </a:rPr>
              <a:t>T</a:t>
            </a:r>
            <a:r>
              <a:rPr lang="en-US" sz="2400" baseline="-25000" dirty="0" err="1">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 ~ 10-100 eV, N</a:t>
            </a:r>
            <a:r>
              <a:rPr lang="en-US" sz="2400" baseline="-25000" dirty="0">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~10</a:t>
            </a:r>
            <a:r>
              <a:rPr lang="en-US" sz="2400" baseline="30000" dirty="0">
                <a:solidFill>
                  <a:srgbClr val="CC6600"/>
                </a:solidFill>
                <a:latin typeface="Arial" panose="020B0604020202020204" pitchFamily="34" charset="0"/>
                <a:cs typeface="Arial" panose="020B0604020202020204" pitchFamily="34" charset="0"/>
              </a:rPr>
              <a:t>23</a:t>
            </a:r>
            <a:r>
              <a:rPr lang="en-US" sz="2400" dirty="0">
                <a:solidFill>
                  <a:srgbClr val="CC6600"/>
                </a:solidFill>
                <a:latin typeface="Arial" panose="020B0604020202020204" pitchFamily="34" charset="0"/>
                <a:cs typeface="Arial" panose="020B0604020202020204" pitchFamily="34" charset="0"/>
              </a:rPr>
              <a:t> cm</a:t>
            </a:r>
            <a:r>
              <a:rPr lang="en-US" sz="2400" baseline="30000" dirty="0">
                <a:solidFill>
                  <a:srgbClr val="CC6600"/>
                </a:solidFill>
                <a:latin typeface="Arial" panose="020B0604020202020204" pitchFamily="34" charset="0"/>
                <a:cs typeface="Arial" panose="020B0604020202020204" pitchFamily="34" charset="0"/>
              </a:rPr>
              <a:t>-3</a:t>
            </a:r>
            <a:r>
              <a:rPr lang="en-US" sz="2400" dirty="0">
                <a:solidFill>
                  <a:srgbClr val="CC6600"/>
                </a:solidFill>
                <a:latin typeface="Arial" panose="020B0604020202020204" pitchFamily="34" charset="0"/>
                <a:cs typeface="Arial" panose="020B0604020202020204" pitchFamily="34" charset="0"/>
              </a:rPr>
              <a:t>)</a:t>
            </a:r>
            <a:endParaRPr lang="ru-RU" sz="2400" dirty="0">
              <a:solidFill>
                <a:srgbClr val="CC6600"/>
              </a:solidFill>
              <a:latin typeface="Arial" panose="020B0604020202020204" pitchFamily="34" charset="0"/>
              <a:cs typeface="Arial" panose="020B0604020202020204" pitchFamily="34" charset="0"/>
            </a:endParaRPr>
          </a:p>
        </p:txBody>
      </p:sp>
      <p:sp>
        <p:nvSpPr>
          <p:cNvPr id="6152" name="Oval 5"/>
          <p:cNvSpPr>
            <a:spLocks noChangeArrowheads="1"/>
          </p:cNvSpPr>
          <p:nvPr/>
        </p:nvSpPr>
        <p:spPr bwMode="auto">
          <a:xfrm>
            <a:off x="7802759" y="2217088"/>
            <a:ext cx="3751941" cy="1544917"/>
          </a:xfrm>
          <a:prstGeom prst="ellipse">
            <a:avLst/>
          </a:prstGeom>
          <a:solidFill>
            <a:srgbClr val="FF9933"/>
          </a:solidFill>
          <a:ln w="9525">
            <a:noFill/>
            <a:round/>
            <a:headEnd/>
            <a:tailEnd/>
          </a:ln>
        </p:spPr>
        <p:txBody>
          <a:bodyPr wrap="none" anchor="ctr"/>
          <a:lstStyle/>
          <a:p>
            <a:endParaRPr lang="en-US"/>
          </a:p>
        </p:txBody>
      </p:sp>
      <p:sp>
        <p:nvSpPr>
          <p:cNvPr id="6153" name="Oval 5"/>
          <p:cNvSpPr>
            <a:spLocks noChangeArrowheads="1"/>
          </p:cNvSpPr>
          <p:nvPr/>
        </p:nvSpPr>
        <p:spPr bwMode="auto">
          <a:xfrm>
            <a:off x="692679" y="2197123"/>
            <a:ext cx="3368228" cy="1386917"/>
          </a:xfrm>
          <a:prstGeom prst="ellipse">
            <a:avLst/>
          </a:prstGeom>
          <a:solidFill>
            <a:srgbClr val="FF5050"/>
          </a:solidFill>
          <a:ln w="9525">
            <a:noFill/>
            <a:round/>
            <a:headEnd/>
            <a:tailEnd/>
          </a:ln>
        </p:spPr>
        <p:txBody>
          <a:bodyPr wrap="none" anchor="ctr"/>
          <a:lstStyle/>
          <a:p>
            <a:endParaRPr lang="en-US"/>
          </a:p>
        </p:txBody>
      </p:sp>
      <p:sp>
        <p:nvSpPr>
          <p:cNvPr id="6154" name="Text Box 7"/>
          <p:cNvSpPr txBox="1">
            <a:spLocks noChangeArrowheads="1"/>
          </p:cNvSpPr>
          <p:nvPr/>
        </p:nvSpPr>
        <p:spPr bwMode="auto">
          <a:xfrm>
            <a:off x="825373" y="2384261"/>
            <a:ext cx="3124573" cy="830997"/>
          </a:xfrm>
          <a:prstGeom prst="rect">
            <a:avLst/>
          </a:prstGeom>
          <a:noFill/>
          <a:ln w="9525">
            <a:noFill/>
            <a:miter lim="800000"/>
            <a:headEnd/>
            <a:tailEnd/>
          </a:ln>
        </p:spPr>
        <p:txBody>
          <a:bodyPr wrap="none">
            <a:spAutoFit/>
          </a:bodyPr>
          <a:lstStyle/>
          <a:p>
            <a:pPr algn="ctr"/>
            <a:r>
              <a:rPr lang="ru-RU" sz="2400" i="1" dirty="0">
                <a:latin typeface="Arial" panose="020B0604020202020204" pitchFamily="34" charset="0"/>
                <a:cs typeface="Arial" panose="020B0604020202020204" pitchFamily="34" charset="0"/>
              </a:rPr>
              <a:t>Горячая плазма</a:t>
            </a:r>
          </a:p>
          <a:p>
            <a:pPr algn="ct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e</a:t>
            </a:r>
            <a:r>
              <a:rPr lang="en-US" sz="2400" i="1" baseline="30000" dirty="0" err="1">
                <a:latin typeface="Arial" panose="020B0604020202020204" pitchFamily="34" charset="0"/>
                <a:cs typeface="Arial" panose="020B0604020202020204" pitchFamily="34" charset="0"/>
              </a:rPr>
              <a:t>hot</a:t>
            </a:r>
            <a:r>
              <a:rPr lang="en-US" sz="2400" i="1" dirty="0">
                <a:latin typeface="Arial" panose="020B0604020202020204" pitchFamily="34" charset="0"/>
                <a:cs typeface="Arial" panose="020B0604020202020204" pitchFamily="34" charset="0"/>
              </a:rPr>
              <a:t> ~ 500 – 5000 </a:t>
            </a:r>
            <a:r>
              <a:rPr lang="en-US" sz="2400" i="1" dirty="0" err="1">
                <a:latin typeface="Arial" panose="020B0604020202020204" pitchFamily="34" charset="0"/>
                <a:cs typeface="Arial" panose="020B0604020202020204" pitchFamily="34" charset="0"/>
              </a:rPr>
              <a:t>eV</a:t>
            </a:r>
            <a:endParaRPr lang="ru-RU" sz="2400" i="1" dirty="0">
              <a:latin typeface="Arial" panose="020B0604020202020204" pitchFamily="34" charset="0"/>
              <a:cs typeface="Arial" panose="020B0604020202020204" pitchFamily="34" charset="0"/>
            </a:endParaRPr>
          </a:p>
        </p:txBody>
      </p:sp>
      <p:sp>
        <p:nvSpPr>
          <p:cNvPr id="6155" name="Text Box 8"/>
          <p:cNvSpPr txBox="1">
            <a:spLocks noChangeArrowheads="1"/>
          </p:cNvSpPr>
          <p:nvPr/>
        </p:nvSpPr>
        <p:spPr bwMode="auto">
          <a:xfrm>
            <a:off x="8399885" y="2445652"/>
            <a:ext cx="2557688" cy="830997"/>
          </a:xfrm>
          <a:prstGeom prst="rect">
            <a:avLst/>
          </a:prstGeom>
          <a:noFill/>
          <a:ln w="9525">
            <a:noFill/>
            <a:miter lim="800000"/>
            <a:headEnd/>
            <a:tailEnd/>
          </a:ln>
        </p:spPr>
        <p:txBody>
          <a:bodyPr wrap="none">
            <a:spAutoFit/>
          </a:bodyPr>
          <a:lstStyle/>
          <a:p>
            <a:pPr algn="ctr"/>
            <a:r>
              <a:rPr lang="ru-RU" sz="2400" dirty="0">
                <a:latin typeface="Arial" panose="020B0604020202020204" pitchFamily="34" charset="0"/>
                <a:cs typeface="Arial" panose="020B0604020202020204" pitchFamily="34" charset="0"/>
              </a:rPr>
              <a:t>Теплая плазма</a:t>
            </a:r>
          </a:p>
          <a:p>
            <a:pPr algn="ct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e</a:t>
            </a:r>
            <a:r>
              <a:rPr lang="en-US" sz="2400" baseline="30000" dirty="0" err="1">
                <a:latin typeface="Arial" panose="020B0604020202020204" pitchFamily="34" charset="0"/>
                <a:cs typeface="Arial" panose="020B0604020202020204" pitchFamily="34" charset="0"/>
              </a:rPr>
              <a:t>warm</a:t>
            </a:r>
            <a:r>
              <a:rPr lang="en-US" sz="2400" dirty="0">
                <a:latin typeface="Arial" panose="020B0604020202020204" pitchFamily="34" charset="0"/>
                <a:cs typeface="Arial" panose="020B0604020202020204" pitchFamily="34" charset="0"/>
              </a:rPr>
              <a:t> ~ </a:t>
            </a:r>
            <a:r>
              <a:rPr lang="ru-RU"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0 eV</a:t>
            </a:r>
            <a:endParaRPr lang="ru-RU" sz="2400" dirty="0">
              <a:latin typeface="Arial" panose="020B0604020202020204" pitchFamily="34" charset="0"/>
              <a:cs typeface="Arial" panose="020B0604020202020204" pitchFamily="34" charset="0"/>
            </a:endParaRPr>
          </a:p>
        </p:txBody>
      </p:sp>
      <p:sp>
        <p:nvSpPr>
          <p:cNvPr id="6156" name="Line 11"/>
          <p:cNvSpPr>
            <a:spLocks noChangeShapeType="1"/>
          </p:cNvSpPr>
          <p:nvPr/>
        </p:nvSpPr>
        <p:spPr bwMode="auto">
          <a:xfrm rot="16200000" flipH="1">
            <a:off x="5931833" y="830647"/>
            <a:ext cx="0" cy="3147734"/>
          </a:xfrm>
          <a:prstGeom prst="line">
            <a:avLst/>
          </a:prstGeom>
          <a:noFill/>
          <a:ln w="76200" cmpd="tri">
            <a:solidFill>
              <a:srgbClr val="FF0000"/>
            </a:solidFill>
            <a:round/>
            <a:headEnd/>
            <a:tailEnd type="triangle" w="med" len="med"/>
          </a:ln>
        </p:spPr>
        <p:txBody>
          <a:bodyPr/>
          <a:lstStyle/>
          <a:p>
            <a:endParaRPr lang="en-US"/>
          </a:p>
        </p:txBody>
      </p:sp>
      <p:sp>
        <p:nvSpPr>
          <p:cNvPr id="6159" name="Text Box 13"/>
          <p:cNvSpPr txBox="1">
            <a:spLocks noChangeArrowheads="1"/>
          </p:cNvSpPr>
          <p:nvPr/>
        </p:nvSpPr>
        <p:spPr bwMode="auto">
          <a:xfrm>
            <a:off x="4271907" y="3573179"/>
            <a:ext cx="3233794" cy="461665"/>
          </a:xfrm>
          <a:prstGeom prst="rect">
            <a:avLst/>
          </a:prstGeom>
          <a:noFill/>
          <a:ln w="9525">
            <a:noFill/>
            <a:miter lim="800000"/>
            <a:headEnd/>
            <a:tailEnd/>
          </a:ln>
        </p:spPr>
        <p:txBody>
          <a:bodyPr wrap="square">
            <a:spAutoFit/>
          </a:bodyPr>
          <a:lstStyle/>
          <a:p>
            <a:pPr algn="ctr"/>
            <a:r>
              <a:rPr lang="ru-RU" sz="2400" b="1" dirty="0">
                <a:solidFill>
                  <a:srgbClr val="CC0000"/>
                </a:solidFill>
                <a:latin typeface="Arial" panose="020B0604020202020204" pitchFamily="34" charset="0"/>
                <a:cs typeface="Arial" panose="020B0604020202020204" pitchFamily="34" charset="0"/>
              </a:rPr>
              <a:t>Горячие электроны</a:t>
            </a:r>
          </a:p>
        </p:txBody>
      </p:sp>
      <p:sp>
        <p:nvSpPr>
          <p:cNvPr id="6160" name="AutoShape 14"/>
          <p:cNvSpPr>
            <a:spLocks noChangeArrowheads="1"/>
          </p:cNvSpPr>
          <p:nvPr/>
        </p:nvSpPr>
        <p:spPr bwMode="auto">
          <a:xfrm rot="5400000">
            <a:off x="8790462" y="3602633"/>
            <a:ext cx="461665" cy="799517"/>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6161" name="Text Box 15"/>
          <p:cNvSpPr txBox="1">
            <a:spLocks noChangeArrowheads="1"/>
          </p:cNvSpPr>
          <p:nvPr/>
        </p:nvSpPr>
        <p:spPr bwMode="auto">
          <a:xfrm>
            <a:off x="9349924" y="3798367"/>
            <a:ext cx="2529860" cy="830997"/>
          </a:xfrm>
          <a:prstGeom prst="rect">
            <a:avLst/>
          </a:prstGeom>
          <a:noFill/>
          <a:ln w="9525">
            <a:noFill/>
            <a:miter lim="800000"/>
            <a:headEnd/>
            <a:tailEnd/>
          </a:ln>
        </p:spPr>
        <p:txBody>
          <a:bodyPr wrap="none">
            <a:spAutoFit/>
          </a:bodyPr>
          <a:lstStyle/>
          <a:p>
            <a:r>
              <a:rPr lang="ru-RU" sz="2400" b="1" dirty="0">
                <a:solidFill>
                  <a:srgbClr val="ED7D31"/>
                </a:solidFill>
                <a:latin typeface="Arial" panose="020B0604020202020204" pitchFamily="34" charset="0"/>
                <a:cs typeface="Arial" panose="020B0604020202020204" pitchFamily="34" charset="0"/>
              </a:rPr>
              <a:t>Рентгеновское </a:t>
            </a:r>
          </a:p>
          <a:p>
            <a:r>
              <a:rPr lang="ru-RU" sz="2400" b="1" dirty="0">
                <a:solidFill>
                  <a:srgbClr val="ED7D31"/>
                </a:solidFill>
                <a:latin typeface="Arial" panose="020B0604020202020204" pitchFamily="34" charset="0"/>
                <a:cs typeface="Arial" panose="020B0604020202020204" pitchFamily="34" charset="0"/>
              </a:rPr>
              <a:t>излучение</a:t>
            </a:r>
          </a:p>
        </p:txBody>
      </p:sp>
      <p:grpSp>
        <p:nvGrpSpPr>
          <p:cNvPr id="29" name="Группа 28"/>
          <p:cNvGrpSpPr/>
          <p:nvPr/>
        </p:nvGrpSpPr>
        <p:grpSpPr>
          <a:xfrm>
            <a:off x="276306" y="3356447"/>
            <a:ext cx="3784176" cy="1253543"/>
            <a:chOff x="942171" y="2506400"/>
            <a:chExt cx="3784176" cy="1253543"/>
          </a:xfrm>
        </p:grpSpPr>
        <p:sp>
          <p:nvSpPr>
            <p:cNvPr id="18" name="Text Box 13"/>
            <p:cNvSpPr txBox="1">
              <a:spLocks noChangeArrowheads="1"/>
            </p:cNvSpPr>
            <p:nvPr/>
          </p:nvSpPr>
          <p:spPr bwMode="auto">
            <a:xfrm>
              <a:off x="942171" y="2805836"/>
              <a:ext cx="2803973" cy="954107"/>
            </a:xfrm>
            <a:prstGeom prst="rect">
              <a:avLst/>
            </a:prstGeom>
            <a:noFill/>
            <a:ln w="9525">
              <a:noFill/>
              <a:miter lim="800000"/>
              <a:headEnd/>
              <a:tailEnd/>
            </a:ln>
          </p:spPr>
          <p:txBody>
            <a:bodyPr wrap="none">
              <a:spAutoFit/>
            </a:bodyPr>
            <a:lstStyle/>
            <a:p>
              <a:pPr algn="r"/>
              <a:r>
                <a:rPr lang="ru-RU" sz="2800" b="1" dirty="0">
                  <a:solidFill>
                    <a:srgbClr val="800080"/>
                  </a:solidFill>
                  <a:latin typeface="Arial" panose="020B0604020202020204" pitchFamily="34" charset="0"/>
                  <a:cs typeface="Arial" panose="020B0604020202020204" pitchFamily="34" charset="0"/>
                </a:rPr>
                <a:t>рентгеновское</a:t>
              </a:r>
            </a:p>
            <a:p>
              <a:pPr algn="r"/>
              <a:r>
                <a:rPr lang="ru-RU" sz="2800" b="1" dirty="0">
                  <a:solidFill>
                    <a:srgbClr val="800080"/>
                  </a:solidFill>
                  <a:latin typeface="Arial" panose="020B0604020202020204" pitchFamily="34" charset="0"/>
                  <a:cs typeface="Arial" panose="020B0604020202020204" pitchFamily="34" charset="0"/>
                </a:rPr>
                <a:t>излучение</a:t>
              </a:r>
              <a:endParaRPr lang="ru-RU" sz="2000" b="1" dirty="0">
                <a:solidFill>
                  <a:srgbClr val="800080"/>
                </a:solidFill>
                <a:latin typeface="Arial" panose="020B0604020202020204" pitchFamily="34" charset="0"/>
                <a:cs typeface="Arial" panose="020B0604020202020204" pitchFamily="34" charset="0"/>
              </a:endParaRPr>
            </a:p>
          </p:txBody>
        </p:sp>
        <p:sp>
          <p:nvSpPr>
            <p:cNvPr id="27" name="Стрелка вниз 26"/>
            <p:cNvSpPr/>
            <p:nvPr/>
          </p:nvSpPr>
          <p:spPr bwMode="auto">
            <a:xfrm>
              <a:off x="3717930" y="2765717"/>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sp>
          <p:nvSpPr>
            <p:cNvPr id="28" name="Стрелка вниз 27"/>
            <p:cNvSpPr/>
            <p:nvPr/>
          </p:nvSpPr>
          <p:spPr bwMode="auto">
            <a:xfrm rot="16200000">
              <a:off x="4243947" y="2542400"/>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grpSp>
      <p:sp>
        <p:nvSpPr>
          <p:cNvPr id="21" name="Прямоугольник 20">
            <a:extLst>
              <a:ext uri="{FF2B5EF4-FFF2-40B4-BE49-F238E27FC236}">
                <a16:creationId xmlns:a16="http://schemas.microsoft.com/office/drawing/2014/main" id="{E26F7EE7-C1AB-4FD7-91D2-667B1B9DE1FC}"/>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Концепция создания плотного нагретого вещества при помощи лазерных импульсов оптического диапазона</a:t>
            </a:r>
            <a:endParaRPr lang="ru-RU" sz="2800" b="1" dirty="0">
              <a:latin typeface="Arial" panose="020B0604020202020204" pitchFamily="34" charset="0"/>
              <a:cs typeface="Arial" panose="020B0604020202020204" pitchFamily="34" charset="0"/>
            </a:endParaRPr>
          </a:p>
        </p:txBody>
      </p:sp>
      <p:sp>
        <p:nvSpPr>
          <p:cNvPr id="50" name="Line 11">
            <a:extLst>
              <a:ext uri="{FF2B5EF4-FFF2-40B4-BE49-F238E27FC236}">
                <a16:creationId xmlns:a16="http://schemas.microsoft.com/office/drawing/2014/main" id="{94DAF100-364C-4902-9D2D-D481E2467A77}"/>
              </a:ext>
            </a:extLst>
          </p:cNvPr>
          <p:cNvSpPr>
            <a:spLocks noChangeShapeType="1"/>
          </p:cNvSpPr>
          <p:nvPr/>
        </p:nvSpPr>
        <p:spPr bwMode="auto">
          <a:xfrm rot="16200000" flipH="1">
            <a:off x="5931833" y="1344997"/>
            <a:ext cx="0" cy="3147734"/>
          </a:xfrm>
          <a:prstGeom prst="line">
            <a:avLst/>
          </a:prstGeom>
          <a:noFill/>
          <a:ln w="76200" cmpd="tri">
            <a:solidFill>
              <a:srgbClr val="FF0000"/>
            </a:solidFill>
            <a:round/>
            <a:headEnd/>
            <a:tailEnd type="triangle" w="med" len="med"/>
          </a:ln>
        </p:spPr>
        <p:txBody>
          <a:bodyPr/>
          <a:lstStyle/>
          <a:p>
            <a:endParaRPr lang="en-US"/>
          </a:p>
        </p:txBody>
      </p:sp>
      <p:sp>
        <p:nvSpPr>
          <p:cNvPr id="51" name="Line 11">
            <a:extLst>
              <a:ext uri="{FF2B5EF4-FFF2-40B4-BE49-F238E27FC236}">
                <a16:creationId xmlns:a16="http://schemas.microsoft.com/office/drawing/2014/main" id="{C4D2E927-70AB-423A-9BD4-71E844B7F992}"/>
              </a:ext>
            </a:extLst>
          </p:cNvPr>
          <p:cNvSpPr>
            <a:spLocks noChangeShapeType="1"/>
          </p:cNvSpPr>
          <p:nvPr/>
        </p:nvSpPr>
        <p:spPr bwMode="auto">
          <a:xfrm rot="16200000" flipH="1">
            <a:off x="5931833" y="1876823"/>
            <a:ext cx="0" cy="3147734"/>
          </a:xfrm>
          <a:prstGeom prst="line">
            <a:avLst/>
          </a:prstGeom>
          <a:noFill/>
          <a:ln w="76200" cmpd="tri">
            <a:solidFill>
              <a:srgbClr val="FF0000"/>
            </a:solidFill>
            <a:round/>
            <a:headEnd/>
            <a:tailEnd type="triangle" w="med" len="med"/>
          </a:ln>
        </p:spPr>
        <p:txBody>
          <a:bodyPr/>
          <a:lstStyle/>
          <a:p>
            <a:endParaRPr lang="en-US"/>
          </a:p>
        </p:txBody>
      </p:sp>
      <p:sp>
        <p:nvSpPr>
          <p:cNvPr id="3" name="TextBox 2">
            <a:extLst>
              <a:ext uri="{FF2B5EF4-FFF2-40B4-BE49-F238E27FC236}">
                <a16:creationId xmlns:a16="http://schemas.microsoft.com/office/drawing/2014/main" id="{A455F12E-5600-40DB-B616-8AA8AFFC3641}"/>
              </a:ext>
            </a:extLst>
          </p:cNvPr>
          <p:cNvSpPr txBox="1"/>
          <p:nvPr/>
        </p:nvSpPr>
        <p:spPr>
          <a:xfrm>
            <a:off x="0" y="5191204"/>
            <a:ext cx="12078269" cy="1569660"/>
          </a:xfrm>
          <a:prstGeom prst="rect">
            <a:avLst/>
          </a:prstGeom>
          <a:noFill/>
        </p:spPr>
        <p:txBody>
          <a:bodyPr wrap="square" rtlCol="0">
            <a:spAutoFit/>
          </a:bodyPr>
          <a:lstStyle/>
          <a:p>
            <a:pPr algn="ctr"/>
            <a:r>
              <a:rPr lang="ru-RU" sz="2400" dirty="0">
                <a:latin typeface="Arial" panose="020B0604020202020204" pitchFamily="34" charset="0"/>
                <a:cs typeface="Arial" panose="020B0604020202020204" pitchFamily="34" charset="0"/>
              </a:rPr>
              <a:t>Методами рентгеновской спектроскопии возможно диагностировать плотное разогретое вещество с электронной температурой </a:t>
            </a:r>
            <a:r>
              <a:rPr lang="ru-RU" sz="2400" b="1" dirty="0">
                <a:solidFill>
                  <a:srgbClr val="FF0000"/>
                </a:solidFill>
                <a:latin typeface="Arial" panose="020B0604020202020204" pitchFamily="34" charset="0"/>
                <a:cs typeface="Arial" panose="020B0604020202020204" pitchFamily="34" charset="0"/>
              </a:rPr>
              <a:t>более 10 эВ.</a:t>
            </a:r>
          </a:p>
          <a:p>
            <a:pPr algn="ctr"/>
            <a:r>
              <a:rPr lang="ru-RU" sz="2400" dirty="0">
                <a:latin typeface="Arial" panose="020B0604020202020204" pitchFamily="34" charset="0"/>
                <a:cs typeface="Arial" panose="020B0604020202020204" pitchFamily="34" charset="0"/>
              </a:rPr>
              <a:t>. </a:t>
            </a:r>
          </a:p>
          <a:p>
            <a:pPr algn="ctr"/>
            <a:r>
              <a:rPr lang="ru-RU" sz="2400" dirty="0">
                <a:latin typeface="Arial" panose="020B0604020202020204" pitchFamily="34" charset="0"/>
                <a:cs typeface="Arial" panose="020B0604020202020204" pitchFamily="34" charset="0"/>
              </a:rPr>
              <a:t>При этом принципиальную роль играет спектральное разрешение детектора.</a:t>
            </a:r>
          </a:p>
        </p:txBody>
      </p:sp>
      <p:sp>
        <p:nvSpPr>
          <p:cNvPr id="2" name="Номер слайда 1">
            <a:extLst>
              <a:ext uri="{FF2B5EF4-FFF2-40B4-BE49-F238E27FC236}">
                <a16:creationId xmlns:a16="http://schemas.microsoft.com/office/drawing/2014/main" id="{5BCBB429-8F5F-4DE5-A103-9D15383477C0}"/>
              </a:ext>
            </a:extLst>
          </p:cNvPr>
          <p:cNvSpPr>
            <a:spLocks noGrp="1"/>
          </p:cNvSpPr>
          <p:nvPr>
            <p:ph type="sldNum" sz="quarter" idx="12"/>
          </p:nvPr>
        </p:nvSpPr>
        <p:spPr/>
        <p:txBody>
          <a:bodyPr/>
          <a:lstStyle/>
          <a:p>
            <a:fld id="{BB511590-5F22-407D-B11A-C88EF41F368D}" type="slidenum">
              <a:rPr lang="ru-RU" smtClean="0"/>
              <a:t>3</a:t>
            </a:fld>
            <a:endParaRPr lang="ru-RU"/>
          </a:p>
        </p:txBody>
      </p:sp>
    </p:spTree>
    <p:extLst>
      <p:ext uri="{BB962C8B-B14F-4D97-AF65-F5344CB8AC3E}">
        <p14:creationId xmlns:p14="http://schemas.microsoft.com/office/powerpoint/2010/main" val="332748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4508728-CA15-4C98-BE92-E8E5EC32E2D5}"/>
              </a:ext>
            </a:extLst>
          </p:cNvPr>
          <p:cNvSpPr>
            <a:spLocks noGrp="1"/>
          </p:cNvSpPr>
          <p:nvPr>
            <p:ph type="sldNum" sz="quarter" idx="12"/>
          </p:nvPr>
        </p:nvSpPr>
        <p:spPr/>
        <p:txBody>
          <a:bodyPr/>
          <a:lstStyle/>
          <a:p>
            <a:fld id="{BB511590-5F22-407D-B11A-C88EF41F368D}" type="slidenum">
              <a:rPr lang="ru-RU" smtClean="0"/>
              <a:t>30</a:t>
            </a:fld>
            <a:endParaRPr lang="ru-RU"/>
          </a:p>
        </p:txBody>
      </p:sp>
    </p:spTree>
    <p:extLst>
      <p:ext uri="{BB962C8B-B14F-4D97-AF65-F5344CB8AC3E}">
        <p14:creationId xmlns:p14="http://schemas.microsoft.com/office/powerpoint/2010/main" val="227934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lum contrast="12000"/>
          </a:blip>
          <a:srcRect/>
          <a:stretch>
            <a:fillRect/>
          </a:stretch>
        </p:blipFill>
        <p:spPr bwMode="auto">
          <a:xfrm>
            <a:off x="1854200" y="425451"/>
            <a:ext cx="8470900" cy="6245225"/>
          </a:xfrm>
          <a:prstGeom prst="rect">
            <a:avLst/>
          </a:prstGeom>
          <a:noFill/>
          <a:ln w="9525">
            <a:noFill/>
            <a:miter lim="800000"/>
            <a:headEnd/>
            <a:tailEnd/>
          </a:ln>
        </p:spPr>
      </p:pic>
      <p:sp>
        <p:nvSpPr>
          <p:cNvPr id="6" name="Rectangle 2"/>
          <p:cNvSpPr>
            <a:spLocks noChangeArrowheads="1"/>
          </p:cNvSpPr>
          <p:nvPr/>
        </p:nvSpPr>
        <p:spPr bwMode="auto">
          <a:xfrm>
            <a:off x="1524000" y="0"/>
            <a:ext cx="9144000" cy="838200"/>
          </a:xfrm>
          <a:prstGeom prst="rect">
            <a:avLst/>
          </a:prstGeom>
          <a:gradFill rotWithShape="0">
            <a:gsLst>
              <a:gs pos="0">
                <a:srgbClr val="BB86F6"/>
              </a:gs>
              <a:gs pos="100000">
                <a:schemeClr val="bg1"/>
              </a:gs>
            </a:gsLst>
            <a:path path="rect">
              <a:fillToRect r="100000" b="100000"/>
            </a:path>
          </a:gradFill>
          <a:ln w="9525">
            <a:noFill/>
            <a:miter lim="800000"/>
            <a:headEnd/>
            <a:tailEnd/>
          </a:ln>
          <a:effectLst/>
        </p:spPr>
        <p:txBody>
          <a:bodyPr anchor="ctr"/>
          <a:lstStyle/>
          <a:p>
            <a:pPr algn="ctr">
              <a:defRPr/>
            </a:pPr>
            <a:r>
              <a:rPr lang="en-US" sz="2600" dirty="0">
                <a:solidFill>
                  <a:srgbClr val="5A0DAF"/>
                </a:solidFill>
                <a:effectLst>
                  <a:outerShdw blurRad="38100" dist="38100" dir="2700000" algn="tl">
                    <a:srgbClr val="000000"/>
                  </a:outerShdw>
                </a:effectLst>
                <a:latin typeface="Comic Sans MS" pitchFamily="66" charset="0"/>
                <a:cs typeface="Arial" pitchFamily="34" charset="0"/>
              </a:rPr>
              <a:t>Hybrid simulation data, B-field</a:t>
            </a:r>
            <a:endParaRPr lang="en-US" sz="2400" dirty="0">
              <a:solidFill>
                <a:srgbClr val="5A0DAF"/>
              </a:solidFill>
              <a:effectLst>
                <a:outerShdw blurRad="38100" dist="38100" dir="2700000" algn="tl">
                  <a:srgbClr val="000000"/>
                </a:outerShdw>
              </a:effectLst>
              <a:latin typeface="Comic Sans MS" pitchFamily="66" charset="0"/>
              <a:cs typeface="Arial" pitchFamily="34" charset="0"/>
            </a:endParaRPr>
          </a:p>
        </p:txBody>
      </p:sp>
      <p:sp>
        <p:nvSpPr>
          <p:cNvPr id="2" name="Номер слайда 1">
            <a:extLst>
              <a:ext uri="{FF2B5EF4-FFF2-40B4-BE49-F238E27FC236}">
                <a16:creationId xmlns:a16="http://schemas.microsoft.com/office/drawing/2014/main" id="{8F06AF21-4787-4511-97CE-5C8B76E442D8}"/>
              </a:ext>
            </a:extLst>
          </p:cNvPr>
          <p:cNvSpPr>
            <a:spLocks noGrp="1"/>
          </p:cNvSpPr>
          <p:nvPr>
            <p:ph type="sldNum" sz="quarter" idx="12"/>
          </p:nvPr>
        </p:nvSpPr>
        <p:spPr/>
        <p:txBody>
          <a:bodyPr/>
          <a:lstStyle/>
          <a:p>
            <a:fld id="{BB511590-5F22-407D-B11A-C88EF41F368D}" type="slidenum">
              <a:rPr lang="ru-RU" smtClean="0"/>
              <a:t>31</a:t>
            </a:fld>
            <a:endParaRPr lang="ru-RU"/>
          </a:p>
        </p:txBody>
      </p:sp>
    </p:spTree>
    <p:extLst>
      <p:ext uri="{BB962C8B-B14F-4D97-AF65-F5344CB8AC3E}">
        <p14:creationId xmlns:p14="http://schemas.microsoft.com/office/powerpoint/2010/main" val="2410046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Rectangle 16"/>
          <p:cNvSpPr>
            <a:spLocks noChangeArrowheads="1"/>
          </p:cNvSpPr>
          <p:nvPr/>
        </p:nvSpPr>
        <p:spPr bwMode="auto">
          <a:xfrm>
            <a:off x="5915025" y="2297114"/>
            <a:ext cx="4711700" cy="915987"/>
          </a:xfrm>
          <a:prstGeom prst="rect">
            <a:avLst/>
          </a:prstGeom>
          <a:noFill/>
          <a:ln w="9525">
            <a:noFill/>
            <a:miter lim="800000"/>
            <a:headEnd/>
            <a:tailEnd/>
          </a:ln>
        </p:spPr>
        <p:txBody>
          <a:bodyPr>
            <a:spAutoFit/>
          </a:bodyPr>
          <a:lstStyle/>
          <a:p>
            <a:r>
              <a:rPr lang="en-US"/>
              <a:t>At first 150 um of the trajectory </a:t>
            </a:r>
            <a:r>
              <a:rPr lang="en-US">
                <a:solidFill>
                  <a:srgbClr val="5A0DAF"/>
                </a:solidFill>
              </a:rPr>
              <a:t>resistive </a:t>
            </a:r>
          </a:p>
          <a:p>
            <a:r>
              <a:rPr lang="en-US">
                <a:solidFill>
                  <a:srgbClr val="5A0DAF"/>
                </a:solidFill>
              </a:rPr>
              <a:t>losses</a:t>
            </a:r>
            <a:r>
              <a:rPr lang="en-US"/>
              <a:t> may exceeds </a:t>
            </a:r>
            <a:r>
              <a:rPr lang="en-US">
                <a:solidFill>
                  <a:srgbClr val="5A0DAF"/>
                </a:solidFill>
              </a:rPr>
              <a:t>collisional</a:t>
            </a:r>
            <a:r>
              <a:rPr lang="en-US"/>
              <a:t> ones by factor of </a:t>
            </a:r>
            <a:r>
              <a:rPr lang="en-US">
                <a:solidFill>
                  <a:srgbClr val="CC0000"/>
                </a:solidFill>
              </a:rPr>
              <a:t>2.3</a:t>
            </a:r>
            <a:endParaRPr lang="ru-RU">
              <a:solidFill>
                <a:srgbClr val="CC0000"/>
              </a:solidFill>
            </a:endParaRPr>
          </a:p>
        </p:txBody>
      </p:sp>
      <p:sp>
        <p:nvSpPr>
          <p:cNvPr id="19460" name="Text Box 22"/>
          <p:cNvSpPr txBox="1">
            <a:spLocks noChangeArrowheads="1"/>
          </p:cNvSpPr>
          <p:nvPr/>
        </p:nvSpPr>
        <p:spPr bwMode="auto">
          <a:xfrm>
            <a:off x="5915025" y="1103314"/>
            <a:ext cx="4014176" cy="877163"/>
          </a:xfrm>
          <a:prstGeom prst="rect">
            <a:avLst/>
          </a:prstGeom>
          <a:noFill/>
          <a:ln w="9525">
            <a:noFill/>
            <a:miter lim="800000"/>
            <a:headEnd/>
            <a:tailEnd/>
          </a:ln>
        </p:spPr>
        <p:txBody>
          <a:bodyPr wrap="none">
            <a:spAutoFit/>
          </a:bodyPr>
          <a:lstStyle/>
          <a:p>
            <a:r>
              <a:rPr lang="en-US" sz="1700"/>
              <a:t>Allowing to estimate the effect of refluxing </a:t>
            </a:r>
          </a:p>
          <a:p>
            <a:r>
              <a:rPr lang="en-US" sz="1700"/>
              <a:t>at wire boundaries, as well as the ratio </a:t>
            </a:r>
          </a:p>
          <a:p>
            <a:r>
              <a:rPr lang="en-US" sz="1700"/>
              <a:t>between collisional and resistive losses</a:t>
            </a:r>
            <a:endParaRPr lang="ru-RU" sz="1700"/>
          </a:p>
        </p:txBody>
      </p:sp>
      <p:pic>
        <p:nvPicPr>
          <p:cNvPr id="19461" name="Picture 26"/>
          <p:cNvPicPr>
            <a:picLocks noChangeAspect="1" noChangeArrowheads="1"/>
          </p:cNvPicPr>
          <p:nvPr/>
        </p:nvPicPr>
        <p:blipFill>
          <a:blip r:embed="rId2" cstate="print">
            <a:lum contrast="6000"/>
          </a:blip>
          <a:srcRect/>
          <a:stretch>
            <a:fillRect/>
          </a:stretch>
        </p:blipFill>
        <p:spPr bwMode="auto">
          <a:xfrm>
            <a:off x="1857376" y="1038225"/>
            <a:ext cx="3852863" cy="2649538"/>
          </a:xfrm>
          <a:prstGeom prst="rect">
            <a:avLst/>
          </a:prstGeom>
          <a:noFill/>
          <a:ln w="9525">
            <a:noFill/>
            <a:miter lim="800000"/>
            <a:headEnd/>
            <a:tailEnd/>
          </a:ln>
        </p:spPr>
      </p:pic>
      <p:pic>
        <p:nvPicPr>
          <p:cNvPr id="19462" name="Grafik 18"/>
          <p:cNvPicPr>
            <a:picLocks noChangeAspect="1" noChangeArrowheads="1"/>
          </p:cNvPicPr>
          <p:nvPr/>
        </p:nvPicPr>
        <p:blipFill>
          <a:blip r:embed="rId3" cstate="print"/>
          <a:srcRect/>
          <a:stretch>
            <a:fillRect/>
          </a:stretch>
        </p:blipFill>
        <p:spPr bwMode="auto">
          <a:xfrm>
            <a:off x="1701801" y="3806826"/>
            <a:ext cx="4926013" cy="3051175"/>
          </a:xfrm>
          <a:prstGeom prst="rect">
            <a:avLst/>
          </a:prstGeom>
          <a:noFill/>
          <a:ln w="9525">
            <a:noFill/>
            <a:miter lim="800000"/>
            <a:headEnd/>
            <a:tailEnd/>
          </a:ln>
        </p:spPr>
      </p:pic>
      <p:sp>
        <p:nvSpPr>
          <p:cNvPr id="32797" name="Oval 29"/>
          <p:cNvSpPr>
            <a:spLocks noChangeArrowheads="1"/>
          </p:cNvSpPr>
          <p:nvPr/>
        </p:nvSpPr>
        <p:spPr bwMode="auto">
          <a:xfrm>
            <a:off x="2133600" y="863600"/>
            <a:ext cx="977900" cy="1778000"/>
          </a:xfrm>
          <a:prstGeom prst="ellipse">
            <a:avLst/>
          </a:prstGeom>
          <a:noFill/>
          <a:ln w="38100">
            <a:solidFill>
              <a:srgbClr val="800080"/>
            </a:solidFill>
            <a:round/>
            <a:headEnd/>
            <a:tailEnd/>
          </a:ln>
        </p:spPr>
        <p:txBody>
          <a:bodyPr wrap="none" anchor="ctr"/>
          <a:lstStyle/>
          <a:p>
            <a:endParaRPr lang="en-US"/>
          </a:p>
        </p:txBody>
      </p:sp>
      <p:sp>
        <p:nvSpPr>
          <p:cNvPr id="32798" name="Oval 30"/>
          <p:cNvSpPr>
            <a:spLocks noChangeArrowheads="1"/>
          </p:cNvSpPr>
          <p:nvPr/>
        </p:nvSpPr>
        <p:spPr bwMode="auto">
          <a:xfrm>
            <a:off x="2146300" y="3810000"/>
            <a:ext cx="850900" cy="1778000"/>
          </a:xfrm>
          <a:prstGeom prst="ellipse">
            <a:avLst/>
          </a:prstGeom>
          <a:noFill/>
          <a:ln w="38100">
            <a:solidFill>
              <a:srgbClr val="800080"/>
            </a:solidFill>
            <a:round/>
            <a:headEnd/>
            <a:tailEnd/>
          </a:ln>
        </p:spPr>
        <p:txBody>
          <a:bodyPr wrap="none" anchor="ctr"/>
          <a:lstStyle/>
          <a:p>
            <a:endParaRPr lang="en-US"/>
          </a:p>
        </p:txBody>
      </p:sp>
      <p:sp>
        <p:nvSpPr>
          <p:cNvPr id="32799" name="Rectangle 31"/>
          <p:cNvSpPr>
            <a:spLocks noChangeArrowheads="1"/>
          </p:cNvSpPr>
          <p:nvPr/>
        </p:nvSpPr>
        <p:spPr bwMode="auto">
          <a:xfrm>
            <a:off x="6943725" y="5040313"/>
            <a:ext cx="3947188" cy="1477328"/>
          </a:xfrm>
          <a:prstGeom prst="rect">
            <a:avLst/>
          </a:prstGeom>
          <a:noFill/>
          <a:ln w="9525">
            <a:noFill/>
            <a:miter lim="800000"/>
            <a:headEnd/>
            <a:tailEnd/>
          </a:ln>
        </p:spPr>
        <p:txBody>
          <a:bodyPr wrap="square">
            <a:spAutoFit/>
          </a:bodyPr>
          <a:lstStyle/>
          <a:p>
            <a:pPr algn="just"/>
            <a:r>
              <a:rPr lang="ru-RU" dirty="0">
                <a:solidFill>
                  <a:srgbClr val="CC0000"/>
                </a:solidFill>
                <a:latin typeface="Arial" panose="020B0604020202020204" pitchFamily="34" charset="0"/>
                <a:cs typeface="Arial" panose="020B0604020202020204" pitchFamily="34" charset="0"/>
              </a:rPr>
              <a:t>Причины «подавления" прогрева мишени на начальном участке траектории, вдоль которой тормозятся МэВ-</a:t>
            </a:r>
            <a:r>
              <a:rPr lang="ru-RU" dirty="0" err="1">
                <a:solidFill>
                  <a:srgbClr val="CC0000"/>
                </a:solidFill>
                <a:latin typeface="Arial" panose="020B0604020202020204" pitchFamily="34" charset="0"/>
                <a:cs typeface="Arial" panose="020B0604020202020204" pitchFamily="34" charset="0"/>
              </a:rPr>
              <a:t>ные</a:t>
            </a:r>
            <a:r>
              <a:rPr lang="ru-RU" dirty="0">
                <a:solidFill>
                  <a:srgbClr val="CC0000"/>
                </a:solidFill>
                <a:latin typeface="Arial" panose="020B0604020202020204" pitchFamily="34" charset="0"/>
                <a:cs typeface="Arial" panose="020B0604020202020204" pitchFamily="34" charset="0"/>
              </a:rPr>
              <a:t> электроны, пока до конца не ясны</a:t>
            </a:r>
          </a:p>
        </p:txBody>
      </p:sp>
      <p:sp>
        <p:nvSpPr>
          <p:cNvPr id="11" name="Прямоугольник 10">
            <a:extLst>
              <a:ext uri="{FF2B5EF4-FFF2-40B4-BE49-F238E27FC236}">
                <a16:creationId xmlns:a16="http://schemas.microsoft.com/office/drawing/2014/main" id="{3054654C-0D40-4BE8-93A9-0F994071B09A}"/>
              </a:ext>
            </a:extLst>
          </p:cNvPr>
          <p:cNvSpPr/>
          <p:nvPr/>
        </p:nvSpPr>
        <p:spPr>
          <a:xfrm>
            <a:off x="1" y="17579"/>
            <a:ext cx="12191999" cy="523220"/>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 Результаты энергетических потерь горячих электронов.</a:t>
            </a:r>
          </a:p>
        </p:txBody>
      </p:sp>
      <p:sp>
        <p:nvSpPr>
          <p:cNvPr id="2" name="Номер слайда 1">
            <a:extLst>
              <a:ext uri="{FF2B5EF4-FFF2-40B4-BE49-F238E27FC236}">
                <a16:creationId xmlns:a16="http://schemas.microsoft.com/office/drawing/2014/main" id="{B6D70036-E86E-46FF-A47C-176995727482}"/>
              </a:ext>
            </a:extLst>
          </p:cNvPr>
          <p:cNvSpPr>
            <a:spLocks noGrp="1"/>
          </p:cNvSpPr>
          <p:nvPr>
            <p:ph type="sldNum" sz="quarter" idx="12"/>
          </p:nvPr>
        </p:nvSpPr>
        <p:spPr/>
        <p:txBody>
          <a:bodyPr/>
          <a:lstStyle/>
          <a:p>
            <a:fld id="{BB511590-5F22-407D-B11A-C88EF41F368D}" type="slidenum">
              <a:rPr lang="ru-RU" smtClean="0"/>
              <a:t>32</a:t>
            </a:fld>
            <a:endParaRPr lang="ru-RU"/>
          </a:p>
        </p:txBody>
      </p:sp>
    </p:spTree>
    <p:extLst>
      <p:ext uri="{BB962C8B-B14F-4D97-AF65-F5344CB8AC3E}">
        <p14:creationId xmlns:p14="http://schemas.microsoft.com/office/powerpoint/2010/main" val="34867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blinds(horizontal)">
                                      <p:cBhvr>
                                        <p:cTn id="7" dur="500"/>
                                        <p:tgtEl>
                                          <p:spTgt spid="327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98"/>
                                        </p:tgtEl>
                                        <p:attrNameLst>
                                          <p:attrName>style.visibility</p:attrName>
                                        </p:attrNameLst>
                                      </p:cBhvr>
                                      <p:to>
                                        <p:strVal val="visible"/>
                                      </p:to>
                                    </p:set>
                                    <p:animEffect transition="in" filter="blinds(horizontal)">
                                      <p:cBhvr>
                                        <p:cTn id="12" dur="500"/>
                                        <p:tgtEl>
                                          <p:spTgt spid="3279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97"/>
                                        </p:tgtEl>
                                        <p:attrNameLst>
                                          <p:attrName>style.visibility</p:attrName>
                                        </p:attrNameLst>
                                      </p:cBhvr>
                                      <p:to>
                                        <p:strVal val="visible"/>
                                      </p:to>
                                    </p:set>
                                    <p:animEffect transition="in" filter="blinds(horizontal)">
                                      <p:cBhvr>
                                        <p:cTn id="15" dur="500"/>
                                        <p:tgtEl>
                                          <p:spTgt spid="3279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99"/>
                                        </p:tgtEl>
                                        <p:attrNameLst>
                                          <p:attrName>style.visibility</p:attrName>
                                        </p:attrNameLst>
                                      </p:cBhvr>
                                      <p:to>
                                        <p:strVal val="visible"/>
                                      </p:to>
                                    </p:set>
                                    <p:animEffect transition="in" filter="blinds(horizontal)">
                                      <p:cBhvr>
                                        <p:cTn id="18" dur="500"/>
                                        <p:tgtEl>
                                          <p:spTgt spid="32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P spid="32797" grpId="0" animBg="1"/>
      <p:bldP spid="32798" grpId="0" animBg="1"/>
      <p:bldP spid="327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13"/>
          <p:cNvSpPr txBox="1">
            <a:spLocks noChangeArrowheads="1"/>
          </p:cNvSpPr>
          <p:nvPr/>
        </p:nvSpPr>
        <p:spPr bwMode="auto">
          <a:xfrm>
            <a:off x="-1880961" y="3132185"/>
            <a:ext cx="184150" cy="366712"/>
          </a:xfrm>
          <a:prstGeom prst="rect">
            <a:avLst/>
          </a:prstGeom>
          <a:noFill/>
          <a:ln w="9525">
            <a:noFill/>
            <a:miter lim="800000"/>
            <a:headEnd/>
            <a:tailEnd/>
          </a:ln>
        </p:spPr>
        <p:txBody>
          <a:bodyPr wrap="none">
            <a:spAutoFit/>
          </a:bodyPr>
          <a:lstStyle/>
          <a:p>
            <a:endParaRPr lang="en-US"/>
          </a:p>
        </p:txBody>
      </p:sp>
      <p:sp>
        <p:nvSpPr>
          <p:cNvPr id="14" name="Прямоугольник 13">
            <a:extLst>
              <a:ext uri="{FF2B5EF4-FFF2-40B4-BE49-F238E27FC236}">
                <a16:creationId xmlns:a16="http://schemas.microsoft.com/office/drawing/2014/main" id="{F79BDF58-DE63-4BFD-9F5F-0B0680805E29}"/>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Содержание презентации.</a:t>
            </a:r>
            <a:endParaRPr lang="ru-RU" sz="2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ADD9A41-CC44-4050-87C2-579E588517DF}"/>
              </a:ext>
            </a:extLst>
          </p:cNvPr>
          <p:cNvSpPr txBox="1"/>
          <p:nvPr/>
        </p:nvSpPr>
        <p:spPr>
          <a:xfrm>
            <a:off x="201948" y="668455"/>
            <a:ext cx="11788103" cy="6186309"/>
          </a:xfrm>
          <a:prstGeom prst="rect">
            <a:avLst/>
          </a:prstGeom>
          <a:noFill/>
        </p:spPr>
        <p:txBody>
          <a:bodyPr wrap="square" rtlCol="0">
            <a:spAutoFit/>
          </a:bodyPr>
          <a:lstStyle/>
          <a:p>
            <a:pPr algn="just"/>
            <a:r>
              <a:rPr lang="ru-RU" b="1" dirty="0">
                <a:solidFill>
                  <a:srgbClr val="FF0000"/>
                </a:solidFill>
                <a:latin typeface="Arial" panose="020B0604020202020204" pitchFamily="34" charset="0"/>
                <a:cs typeface="Arial" panose="020B0604020202020204" pitchFamily="34" charset="0"/>
              </a:rPr>
              <a:t>Объект исследования </a:t>
            </a:r>
          </a:p>
          <a:p>
            <a:pPr algn="just"/>
            <a:r>
              <a:rPr lang="ru-RU" dirty="0">
                <a:latin typeface="Arial" panose="020B0604020202020204" pitchFamily="34" charset="0"/>
                <a:cs typeface="Arial" panose="020B0604020202020204" pitchFamily="34" charset="0"/>
              </a:rPr>
              <a:t>Плотное нагретое вещество, создаваемое лазерно-ускоренными электронами.</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Возможности рентгеновской эмиссионной спектроскопии</a:t>
            </a:r>
            <a:r>
              <a:rPr lang="en-US" b="1" dirty="0">
                <a:solidFill>
                  <a:srgbClr val="FF0000"/>
                </a:solidFill>
                <a:latin typeface="Arial" panose="020B0604020202020204" pitchFamily="34" charset="0"/>
                <a:cs typeface="Arial" panose="020B0604020202020204" pitchFamily="34" charset="0"/>
              </a:rPr>
              <a:t>.</a:t>
            </a:r>
            <a:endParaRPr lang="ru-RU" b="1" dirty="0">
              <a:solidFill>
                <a:srgbClr val="FF0000"/>
              </a:solidFill>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Метод измерения электронной температуры Т</a:t>
            </a:r>
            <a:r>
              <a:rPr lang="ru-RU" baseline="-25000" dirty="0">
                <a:latin typeface="Arial" panose="020B0604020202020204" pitchFamily="34" charset="0"/>
                <a:cs typeface="Arial" panose="020B0604020202020204" pitchFamily="34" charset="0"/>
              </a:rPr>
              <a:t>е</a:t>
            </a:r>
            <a:r>
              <a:rPr lang="ru-RU" dirty="0">
                <a:latin typeface="Arial" panose="020B0604020202020204" pitchFamily="34" charset="0"/>
                <a:cs typeface="Arial" panose="020B0604020202020204" pitchFamily="34" charset="0"/>
              </a:rPr>
              <a:t> плотного вещества в диапазоне 10-100 эВ</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Общие положения. Экспериментальные результаты.</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Эксперименты на установке </a:t>
            </a:r>
            <a:r>
              <a:rPr lang="en-US" b="1" dirty="0">
                <a:solidFill>
                  <a:srgbClr val="FF0000"/>
                </a:solidFill>
                <a:latin typeface="Arial" panose="020B0604020202020204" pitchFamily="34" charset="0"/>
                <a:cs typeface="Arial" panose="020B0604020202020204" pitchFamily="34" charset="0"/>
              </a:rPr>
              <a:t>PHELIX </a:t>
            </a:r>
            <a:r>
              <a:rPr lang="ru-RU" b="1" dirty="0">
                <a:solidFill>
                  <a:srgbClr val="FF0000"/>
                </a:solidFill>
                <a:latin typeface="Arial" panose="020B0604020202020204" pitchFamily="34" charset="0"/>
                <a:cs typeface="Arial" panose="020B0604020202020204" pitchFamily="34" charset="0"/>
              </a:rPr>
              <a:t>по облучение проволочных мишеней</a:t>
            </a:r>
            <a:r>
              <a:rPr lang="en-US" b="1" dirty="0">
                <a:solidFill>
                  <a:srgbClr val="FF0000"/>
                </a:solidFill>
                <a:latin typeface="Arial" panose="020B0604020202020204" pitchFamily="34" charset="0"/>
                <a:cs typeface="Arial" panose="020B0604020202020204" pitchFamily="34" charset="0"/>
              </a:rPr>
              <a:t>. </a:t>
            </a:r>
            <a:endParaRPr lang="ru-RU" b="1" dirty="0">
              <a:solidFill>
                <a:srgbClr val="FF0000"/>
              </a:solidFill>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Преимущества «</a:t>
            </a:r>
            <a:r>
              <a:rPr lang="en-US" dirty="0">
                <a:latin typeface="Arial" panose="020B0604020202020204" pitchFamily="34" charset="0"/>
                <a:cs typeface="Arial" panose="020B0604020202020204" pitchFamily="34" charset="0"/>
              </a:rPr>
              <a:t>mass-limited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мишеней, экспериментальная установка. Зарегистрированные и модельные</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рентгеновские спектры в широком диапазоне (до жесткого рентгена) энергий. Распределение электронной</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температуры Т</a:t>
            </a:r>
            <a:r>
              <a:rPr lang="ru-RU" baseline="-25000" dirty="0">
                <a:latin typeface="Arial" panose="020B0604020202020204" pitchFamily="34" charset="0"/>
                <a:cs typeface="Arial" panose="020B0604020202020204" pitchFamily="34" charset="0"/>
              </a:rPr>
              <a:t>е</a:t>
            </a:r>
            <a:r>
              <a:rPr lang="ru-RU" dirty="0">
                <a:latin typeface="Arial" panose="020B0604020202020204" pitchFamily="34" charset="0"/>
                <a:cs typeface="Arial" panose="020B0604020202020204" pitchFamily="34" charset="0"/>
              </a:rPr>
              <a:t> плотного нагретого вещества по глубине лазерной мишени. Комплексное моделирование торможения электронов внутри «</a:t>
            </a:r>
            <a:r>
              <a:rPr lang="en-US" dirty="0">
                <a:latin typeface="Arial" panose="020B0604020202020204" pitchFamily="34" charset="0"/>
                <a:cs typeface="Arial" panose="020B0604020202020204" pitchFamily="34" charset="0"/>
              </a:rPr>
              <a:t>mass-limited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мишеней. Проблемы существующей модели.</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Исследование плотного разогретого вещества методами рентгеновской абсорбционной спектроскопии. </a:t>
            </a:r>
          </a:p>
          <a:p>
            <a:pPr algn="just"/>
            <a:r>
              <a:rPr lang="ru-RU" dirty="0">
                <a:latin typeface="Arial" panose="020B0604020202020204" pitchFamily="34" charset="0"/>
                <a:cs typeface="Arial" panose="020B0604020202020204" pitchFamily="34" charset="0"/>
              </a:rPr>
              <a:t>Метод измерения электронной температуры плотного вещества, генерируемого на обратной стороне тонких (десятки микрон) фольг.</a:t>
            </a:r>
          </a:p>
          <a:p>
            <a:pPr algn="just"/>
            <a:endParaRPr lang="ru-RU" dirty="0">
              <a:latin typeface="Arial" panose="020B0604020202020204" pitchFamily="34" charset="0"/>
              <a:cs typeface="Arial" panose="020B0604020202020204" pitchFamily="34" charset="0"/>
            </a:endParaRPr>
          </a:p>
          <a:p>
            <a:pPr algn="just"/>
            <a:r>
              <a:rPr lang="ru-RU" b="1" dirty="0">
                <a:solidFill>
                  <a:srgbClr val="FF0000"/>
                </a:solidFill>
                <a:latin typeface="Arial" panose="020B0604020202020204" pitchFamily="34" charset="0"/>
                <a:cs typeface="Arial" panose="020B0604020202020204" pitchFamily="34" charset="0"/>
              </a:rPr>
              <a:t>Эксперименты на установке </a:t>
            </a:r>
            <a:r>
              <a:rPr lang="en-US" b="1" dirty="0">
                <a:solidFill>
                  <a:srgbClr val="FF0000"/>
                </a:solidFill>
                <a:latin typeface="Arial" panose="020B0604020202020204" pitchFamily="34" charset="0"/>
                <a:cs typeface="Arial" panose="020B0604020202020204" pitchFamily="34" charset="0"/>
              </a:rPr>
              <a:t>Vulcan PW</a:t>
            </a:r>
          </a:p>
          <a:p>
            <a:pPr algn="just"/>
            <a:r>
              <a:rPr lang="ru-RU" dirty="0">
                <a:latin typeface="Arial" panose="020B0604020202020204" pitchFamily="34" charset="0"/>
                <a:cs typeface="Arial" panose="020B0604020202020204" pitchFamily="34" charset="0"/>
              </a:rPr>
              <a:t>Сравнение спектров высокого разрешения излучения, испущенного с передней и задней стороны мишени. Экспериментальное наблюдение полого поглощения резонансных линий. Оценки для электронной температуры на задней поверхности мишени (200-400 эВ).</a:t>
            </a:r>
          </a:p>
        </p:txBody>
      </p:sp>
      <p:sp>
        <p:nvSpPr>
          <p:cNvPr id="3" name="Номер слайда 2">
            <a:extLst>
              <a:ext uri="{FF2B5EF4-FFF2-40B4-BE49-F238E27FC236}">
                <a16:creationId xmlns:a16="http://schemas.microsoft.com/office/drawing/2014/main" id="{02DFD40B-66A3-4AF7-BA1A-A75A0C850FC4}"/>
              </a:ext>
            </a:extLst>
          </p:cNvPr>
          <p:cNvSpPr>
            <a:spLocks noGrp="1"/>
          </p:cNvSpPr>
          <p:nvPr>
            <p:ph type="sldNum" sz="quarter" idx="12"/>
          </p:nvPr>
        </p:nvSpPr>
        <p:spPr/>
        <p:txBody>
          <a:bodyPr/>
          <a:lstStyle/>
          <a:p>
            <a:fld id="{BB511590-5F22-407D-B11A-C88EF41F368D}" type="slidenum">
              <a:rPr lang="ru-RU" smtClean="0"/>
              <a:t>4</a:t>
            </a:fld>
            <a:endParaRPr lang="ru-RU"/>
          </a:p>
        </p:txBody>
      </p:sp>
    </p:spTree>
    <p:extLst>
      <p:ext uri="{BB962C8B-B14F-4D97-AF65-F5344CB8AC3E}">
        <p14:creationId xmlns:p14="http://schemas.microsoft.com/office/powerpoint/2010/main" val="14416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AA5E196-6F55-4B1D-A76B-AF89E359D6BE}"/>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Возможности рентгеновской эмиссионной спектроскопии.</a:t>
            </a:r>
            <a:endParaRPr lang="ru-RU" sz="2800" b="1"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0C9DB5B3-8D0E-4508-B4B3-592F35FCB9A0}"/>
              </a:ext>
            </a:extLst>
          </p:cNvPr>
          <p:cNvPicPr>
            <a:picLocks noChangeAspect="1" noChangeArrowheads="1"/>
          </p:cNvPicPr>
          <p:nvPr/>
        </p:nvPicPr>
        <p:blipFill>
          <a:blip r:embed="rId3" cstate="print">
            <a:lum bright="-12000" contrast="24000"/>
          </a:blip>
          <a:srcRect t="62366"/>
          <a:stretch>
            <a:fillRect/>
          </a:stretch>
        </p:blipFill>
        <p:spPr bwMode="auto">
          <a:xfrm>
            <a:off x="6872013" y="3888399"/>
            <a:ext cx="4508500" cy="2000250"/>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DB9E3E9B-003E-4AC1-8CE4-E74E63FE7CB4}"/>
              </a:ext>
            </a:extLst>
          </p:cNvPr>
          <p:cNvPicPr>
            <a:picLocks noChangeAspect="1" noChangeArrowheads="1"/>
          </p:cNvPicPr>
          <p:nvPr/>
        </p:nvPicPr>
        <p:blipFill>
          <a:blip r:embed="rId3" cstate="print">
            <a:lum bright="-12000" contrast="24000"/>
          </a:blip>
          <a:srcRect t="32130" b="37544"/>
          <a:stretch>
            <a:fillRect/>
          </a:stretch>
        </p:blipFill>
        <p:spPr bwMode="auto">
          <a:xfrm>
            <a:off x="6891063" y="2297725"/>
            <a:ext cx="4508500" cy="1611313"/>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id="{40CDE4D6-6EBD-4290-997A-F4138E54D329}"/>
              </a:ext>
            </a:extLst>
          </p:cNvPr>
          <p:cNvPicPr>
            <a:picLocks noChangeAspect="1" noChangeArrowheads="1"/>
          </p:cNvPicPr>
          <p:nvPr/>
        </p:nvPicPr>
        <p:blipFill>
          <a:blip r:embed="rId3" cstate="print">
            <a:lum bright="-12000" contrast="24000"/>
          </a:blip>
          <a:srcRect b="68051"/>
          <a:stretch>
            <a:fillRect/>
          </a:stretch>
        </p:blipFill>
        <p:spPr bwMode="auto">
          <a:xfrm>
            <a:off x="6891063" y="597513"/>
            <a:ext cx="4476750" cy="1685925"/>
          </a:xfrm>
          <a:prstGeom prst="rect">
            <a:avLst/>
          </a:prstGeom>
          <a:noFill/>
          <a:ln w="9525">
            <a:noFill/>
            <a:miter lim="800000"/>
            <a:headEnd/>
            <a:tailEnd/>
          </a:ln>
        </p:spPr>
      </p:pic>
      <p:pic>
        <p:nvPicPr>
          <p:cNvPr id="6" name="Picture 7">
            <a:extLst>
              <a:ext uri="{FF2B5EF4-FFF2-40B4-BE49-F238E27FC236}">
                <a16:creationId xmlns:a16="http://schemas.microsoft.com/office/drawing/2014/main" id="{6D92424B-E24E-44A8-91A2-D3C3135B7C93}"/>
              </a:ext>
            </a:extLst>
          </p:cNvPr>
          <p:cNvPicPr>
            <a:picLocks noChangeAspect="1" noChangeArrowheads="1"/>
          </p:cNvPicPr>
          <p:nvPr/>
        </p:nvPicPr>
        <p:blipFill>
          <a:blip r:embed="rId4" cstate="print"/>
          <a:srcRect/>
          <a:stretch>
            <a:fillRect/>
          </a:stretch>
        </p:blipFill>
        <p:spPr bwMode="auto">
          <a:xfrm>
            <a:off x="3691699" y="1020802"/>
            <a:ext cx="2706990" cy="2525271"/>
          </a:xfrm>
          <a:prstGeom prst="rect">
            <a:avLst/>
          </a:prstGeom>
          <a:noFill/>
          <a:ln w="9525">
            <a:noFill/>
            <a:miter lim="800000"/>
            <a:headEnd/>
            <a:tailEnd/>
          </a:ln>
        </p:spPr>
      </p:pic>
      <p:sp>
        <p:nvSpPr>
          <p:cNvPr id="7" name="Text Box 6">
            <a:extLst>
              <a:ext uri="{FF2B5EF4-FFF2-40B4-BE49-F238E27FC236}">
                <a16:creationId xmlns:a16="http://schemas.microsoft.com/office/drawing/2014/main" id="{972BE3FA-FE3A-4F6A-95DB-9B9C53E9D334}"/>
              </a:ext>
            </a:extLst>
          </p:cNvPr>
          <p:cNvSpPr txBox="1">
            <a:spLocks noChangeArrowheads="1"/>
          </p:cNvSpPr>
          <p:nvPr/>
        </p:nvSpPr>
        <p:spPr bwMode="auto">
          <a:xfrm>
            <a:off x="105849" y="3730937"/>
            <a:ext cx="6747114" cy="1461939"/>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С увеличением температуры происходит ионизация с М</a:t>
            </a:r>
            <a:r>
              <a:rPr lang="en-US" dirty="0">
                <a:latin typeface="Arial" panose="020B0604020202020204" pitchFamily="34" charset="0"/>
                <a:cs typeface="Arial" panose="020B0604020202020204" pitchFamily="34" charset="0"/>
              </a:rPr>
              <a:t>/N – </a:t>
            </a:r>
            <a:r>
              <a:rPr lang="ru-RU" dirty="0">
                <a:latin typeface="Arial" panose="020B0604020202020204" pitchFamily="34" charset="0"/>
                <a:cs typeface="Arial" panose="020B0604020202020204" pitchFamily="34" charset="0"/>
              </a:rPr>
              <a:t>оболочек, что приводит к смещению в область больших энергий спектральных линий, соответствующих переходам на К-оболочку</a:t>
            </a:r>
            <a:r>
              <a:rPr lang="en-US" sz="1700" dirty="0"/>
              <a:t>. </a:t>
            </a:r>
            <a:endParaRPr lang="ru-RU" sz="1700" dirty="0"/>
          </a:p>
          <a:p>
            <a:endParaRPr lang="en-US" sz="1700" dirty="0"/>
          </a:p>
        </p:txBody>
      </p:sp>
      <p:sp>
        <p:nvSpPr>
          <p:cNvPr id="8" name="Text Box 8">
            <a:extLst>
              <a:ext uri="{FF2B5EF4-FFF2-40B4-BE49-F238E27FC236}">
                <a16:creationId xmlns:a16="http://schemas.microsoft.com/office/drawing/2014/main" id="{D060D5C5-27BE-40EE-8627-E88B79689DE1}"/>
              </a:ext>
            </a:extLst>
          </p:cNvPr>
          <p:cNvSpPr txBox="1">
            <a:spLocks noChangeArrowheads="1"/>
          </p:cNvSpPr>
          <p:nvPr/>
        </p:nvSpPr>
        <p:spPr bwMode="auto">
          <a:xfrm>
            <a:off x="86798" y="5478001"/>
            <a:ext cx="6910350" cy="646331"/>
          </a:xfrm>
          <a:prstGeom prst="rect">
            <a:avLst/>
          </a:prstGeom>
          <a:noFill/>
          <a:ln w="9525">
            <a:noFill/>
            <a:miter lim="800000"/>
            <a:headEnd/>
            <a:tailEnd/>
          </a:ln>
        </p:spPr>
        <p:txBody>
          <a:bodyPr wrap="square">
            <a:spAutoFit/>
          </a:bodyPr>
          <a:lstStyle/>
          <a:p>
            <a:pPr>
              <a:defRPr/>
            </a:pPr>
            <a:r>
              <a:rPr lang="ru-RU" dirty="0">
                <a:latin typeface="Arial" panose="020B0604020202020204" pitchFamily="34" charset="0"/>
                <a:cs typeface="Arial" panose="020B0604020202020204" pitchFamily="34" charset="0"/>
              </a:rPr>
              <a:t>Для экспериментальной регистрации необходимо разрешение</a:t>
            </a:r>
            <a:r>
              <a:rPr lang="en-US" dirty="0">
                <a:latin typeface="Arial" panose="020B0604020202020204" pitchFamily="34" charset="0"/>
                <a:cs typeface="Arial" panose="020B0604020202020204" pitchFamily="34" charset="0"/>
              </a:rPr>
              <a:t> </a:t>
            </a:r>
            <a:r>
              <a:rPr lang="en-US" b="1" dirty="0">
                <a:solidFill>
                  <a:srgbClr val="CC0000"/>
                </a:solidFill>
                <a:latin typeface="Symbol" pitchFamily="18" charset="2"/>
              </a:rPr>
              <a:t>l/dl</a:t>
            </a:r>
            <a:r>
              <a:rPr lang="ru-RU" b="1" dirty="0">
                <a:solidFill>
                  <a:srgbClr val="CC0000"/>
                </a:solidFill>
                <a:latin typeface="Symbol" pitchFamily="18" charset="2"/>
              </a:rPr>
              <a:t>  </a:t>
            </a:r>
            <a:r>
              <a:rPr lang="ru-RU" dirty="0">
                <a:solidFill>
                  <a:srgbClr val="CC0000"/>
                </a:solidFill>
                <a:latin typeface="Calibri" panose="020F0502020204030204" pitchFamily="34" charset="0"/>
                <a:cs typeface="Calibri" panose="020F0502020204030204" pitchFamily="34" charset="0"/>
              </a:rPr>
              <a:t>̴</a:t>
            </a:r>
            <a:r>
              <a:rPr lang="en-US" dirty="0">
                <a:solidFill>
                  <a:srgbClr val="CC0000"/>
                </a:solidFill>
              </a:rPr>
              <a:t> </a:t>
            </a:r>
            <a:r>
              <a:rPr lang="en-US" b="1" dirty="0">
                <a:solidFill>
                  <a:srgbClr val="CC0000"/>
                </a:solidFill>
                <a:latin typeface="Arial" panose="020B0604020202020204" pitchFamily="34" charset="0"/>
                <a:cs typeface="Arial" panose="020B0604020202020204" pitchFamily="34" charset="0"/>
              </a:rPr>
              <a:t>3000 ÷ 5000</a:t>
            </a:r>
            <a:r>
              <a:rPr lang="ru-RU" b="1" dirty="0">
                <a:solidFill>
                  <a:srgbClr val="CC0000"/>
                </a:solidFill>
                <a:latin typeface="Arial" panose="020B0604020202020204" pitchFamily="34" charset="0"/>
                <a:cs typeface="Arial" panose="020B0604020202020204" pitchFamily="34" charset="0"/>
              </a:rPr>
              <a:t>.</a:t>
            </a:r>
            <a:endParaRPr lang="en-US" b="1" dirty="0">
              <a:solidFill>
                <a:srgbClr val="CC0000"/>
              </a:solidFill>
              <a:latin typeface="Arial" panose="020B0604020202020204" pitchFamily="34" charset="0"/>
              <a:cs typeface="Arial" panose="020B0604020202020204" pitchFamily="34" charset="0"/>
            </a:endParaRPr>
          </a:p>
        </p:txBody>
      </p:sp>
      <p:sp>
        <p:nvSpPr>
          <p:cNvPr id="9" name="Text Box 5">
            <a:extLst>
              <a:ext uri="{FF2B5EF4-FFF2-40B4-BE49-F238E27FC236}">
                <a16:creationId xmlns:a16="http://schemas.microsoft.com/office/drawing/2014/main" id="{332D52F6-9E7E-4859-8DD5-296FA24AE9F4}"/>
              </a:ext>
            </a:extLst>
          </p:cNvPr>
          <p:cNvSpPr txBox="1">
            <a:spLocks noChangeArrowheads="1"/>
          </p:cNvSpPr>
          <p:nvPr/>
        </p:nvSpPr>
        <p:spPr bwMode="auto">
          <a:xfrm>
            <a:off x="9820002" y="4442437"/>
            <a:ext cx="1075936" cy="369332"/>
          </a:xfrm>
          <a:prstGeom prst="rect">
            <a:avLst/>
          </a:prstGeom>
          <a:noFill/>
          <a:ln w="9525">
            <a:noFill/>
            <a:miter lim="800000"/>
            <a:headEnd/>
            <a:tailEnd/>
          </a:ln>
        </p:spPr>
        <p:txBody>
          <a:bodyPr wrap="none">
            <a:spAutoFit/>
          </a:bodyPr>
          <a:lstStyle/>
          <a:p>
            <a:r>
              <a:rPr lang="en-US" b="1" dirty="0" err="1">
                <a:solidFill>
                  <a:srgbClr val="CC0000"/>
                </a:solidFill>
              </a:rPr>
              <a:t>T</a:t>
            </a:r>
            <a:r>
              <a:rPr lang="en-US" b="1" baseline="-25000" dirty="0" err="1">
                <a:solidFill>
                  <a:srgbClr val="CC0000"/>
                </a:solidFill>
              </a:rPr>
              <a:t>e</a:t>
            </a:r>
            <a:r>
              <a:rPr lang="en-US" b="1" dirty="0">
                <a:solidFill>
                  <a:srgbClr val="CC0000"/>
                </a:solidFill>
              </a:rPr>
              <a:t>= 20 eV</a:t>
            </a:r>
            <a:endParaRPr lang="ru-RU" b="1" dirty="0">
              <a:solidFill>
                <a:srgbClr val="CC0000"/>
              </a:solidFill>
            </a:endParaRPr>
          </a:p>
        </p:txBody>
      </p:sp>
      <p:sp>
        <p:nvSpPr>
          <p:cNvPr id="10" name="Text Box 6">
            <a:extLst>
              <a:ext uri="{FF2B5EF4-FFF2-40B4-BE49-F238E27FC236}">
                <a16:creationId xmlns:a16="http://schemas.microsoft.com/office/drawing/2014/main" id="{755B3A1F-2FBA-4B2F-97EA-49A71FBEB583}"/>
              </a:ext>
            </a:extLst>
          </p:cNvPr>
          <p:cNvSpPr txBox="1">
            <a:spLocks noChangeArrowheads="1"/>
          </p:cNvSpPr>
          <p:nvPr/>
        </p:nvSpPr>
        <p:spPr bwMode="auto">
          <a:xfrm>
            <a:off x="9820001" y="2908912"/>
            <a:ext cx="1075936" cy="369332"/>
          </a:xfrm>
          <a:prstGeom prst="rect">
            <a:avLst/>
          </a:prstGeom>
          <a:noFill/>
          <a:ln w="9525">
            <a:noFill/>
            <a:miter lim="800000"/>
            <a:headEnd/>
            <a:tailEnd/>
          </a:ln>
        </p:spPr>
        <p:txBody>
          <a:bodyPr wrap="none">
            <a:spAutoFit/>
          </a:bodyPr>
          <a:lstStyle/>
          <a:p>
            <a:r>
              <a:rPr lang="en-US" b="1" dirty="0" err="1">
                <a:solidFill>
                  <a:srgbClr val="CC0000"/>
                </a:solidFill>
              </a:rPr>
              <a:t>T</a:t>
            </a:r>
            <a:r>
              <a:rPr lang="en-US" b="1" baseline="-25000" dirty="0" err="1">
                <a:solidFill>
                  <a:srgbClr val="CC0000"/>
                </a:solidFill>
              </a:rPr>
              <a:t>e</a:t>
            </a:r>
            <a:r>
              <a:rPr lang="en-US" b="1" dirty="0">
                <a:solidFill>
                  <a:srgbClr val="CC0000"/>
                </a:solidFill>
              </a:rPr>
              <a:t>= 10 eV</a:t>
            </a:r>
            <a:endParaRPr lang="ru-RU" b="1" dirty="0">
              <a:solidFill>
                <a:srgbClr val="CC0000"/>
              </a:solidFill>
            </a:endParaRPr>
          </a:p>
        </p:txBody>
      </p:sp>
      <p:sp>
        <p:nvSpPr>
          <p:cNvPr id="11" name="Text Box 7">
            <a:extLst>
              <a:ext uri="{FF2B5EF4-FFF2-40B4-BE49-F238E27FC236}">
                <a16:creationId xmlns:a16="http://schemas.microsoft.com/office/drawing/2014/main" id="{26BD88A7-2BB3-410B-B302-0F2B59D0FC77}"/>
              </a:ext>
            </a:extLst>
          </p:cNvPr>
          <p:cNvSpPr txBox="1">
            <a:spLocks noChangeArrowheads="1"/>
          </p:cNvSpPr>
          <p:nvPr/>
        </p:nvSpPr>
        <p:spPr bwMode="auto">
          <a:xfrm>
            <a:off x="9820002" y="1303949"/>
            <a:ext cx="958917" cy="369332"/>
          </a:xfrm>
          <a:prstGeom prst="rect">
            <a:avLst/>
          </a:prstGeom>
          <a:noFill/>
          <a:ln w="9525">
            <a:noFill/>
            <a:miter lim="800000"/>
            <a:headEnd/>
            <a:tailEnd/>
          </a:ln>
        </p:spPr>
        <p:txBody>
          <a:bodyPr wrap="none">
            <a:spAutoFit/>
          </a:bodyPr>
          <a:lstStyle/>
          <a:p>
            <a:r>
              <a:rPr lang="en-US" b="1" dirty="0" err="1">
                <a:solidFill>
                  <a:srgbClr val="CC0000"/>
                </a:solidFill>
              </a:rPr>
              <a:t>T</a:t>
            </a:r>
            <a:r>
              <a:rPr lang="en-US" b="1" baseline="-25000" dirty="0" err="1">
                <a:solidFill>
                  <a:srgbClr val="CC0000"/>
                </a:solidFill>
              </a:rPr>
              <a:t>e</a:t>
            </a:r>
            <a:r>
              <a:rPr lang="en-US" b="1" dirty="0">
                <a:solidFill>
                  <a:srgbClr val="CC0000"/>
                </a:solidFill>
              </a:rPr>
              <a:t>= 1 eV</a:t>
            </a:r>
            <a:endParaRPr lang="ru-RU" b="1" dirty="0">
              <a:solidFill>
                <a:srgbClr val="CC0000"/>
              </a:solidFill>
            </a:endParaRPr>
          </a:p>
        </p:txBody>
      </p:sp>
      <p:sp>
        <p:nvSpPr>
          <p:cNvPr id="12" name="TextBox 11">
            <a:extLst>
              <a:ext uri="{FF2B5EF4-FFF2-40B4-BE49-F238E27FC236}">
                <a16:creationId xmlns:a16="http://schemas.microsoft.com/office/drawing/2014/main" id="{F57FF5C1-EEDC-44F8-941B-DF49D4A679D8}"/>
              </a:ext>
            </a:extLst>
          </p:cNvPr>
          <p:cNvSpPr txBox="1">
            <a:spLocks noChangeArrowheads="1"/>
          </p:cNvSpPr>
          <p:nvPr/>
        </p:nvSpPr>
        <p:spPr bwMode="auto">
          <a:xfrm>
            <a:off x="105849" y="6097828"/>
            <a:ext cx="11681132" cy="646331"/>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В плазме, создаваемой лазерами с высокой интенсивностью излучения, процесс ионизации К-оболочки происходит достаточно эффективно из-за значительной фракции горячих электронов. </a:t>
            </a:r>
            <a:endParaRPr lang="en-US" dirty="0">
              <a:latin typeface="Arial" panose="020B0604020202020204" pitchFamily="34" charset="0"/>
              <a:cs typeface="Arial" panose="020B0604020202020204" pitchFamily="34" charset="0"/>
            </a:endParaRPr>
          </a:p>
        </p:txBody>
      </p:sp>
      <p:grpSp>
        <p:nvGrpSpPr>
          <p:cNvPr id="13" name="Группа 32">
            <a:extLst>
              <a:ext uri="{FF2B5EF4-FFF2-40B4-BE49-F238E27FC236}">
                <a16:creationId xmlns:a16="http://schemas.microsoft.com/office/drawing/2014/main" id="{F2768107-4046-4826-8DBE-82890197DD96}"/>
              </a:ext>
            </a:extLst>
          </p:cNvPr>
          <p:cNvGrpSpPr>
            <a:grpSpLocks/>
          </p:cNvGrpSpPr>
          <p:nvPr/>
        </p:nvGrpSpPr>
        <p:grpSpPr bwMode="auto">
          <a:xfrm>
            <a:off x="1203601" y="1618285"/>
            <a:ext cx="1371600" cy="1371600"/>
            <a:chOff x="714375" y="1812925"/>
            <a:chExt cx="1371600" cy="1371600"/>
          </a:xfrm>
        </p:grpSpPr>
        <p:cxnSp>
          <p:nvCxnSpPr>
            <p:cNvPr id="14" name="Прямая со стрелкой 21">
              <a:extLst>
                <a:ext uri="{FF2B5EF4-FFF2-40B4-BE49-F238E27FC236}">
                  <a16:creationId xmlns:a16="http://schemas.microsoft.com/office/drawing/2014/main" id="{B8FD68A2-8E27-4ADD-80E0-90D0B4ADD7BF}"/>
                </a:ext>
              </a:extLst>
            </p:cNvPr>
            <p:cNvCxnSpPr>
              <a:cxnSpLocks noChangeShapeType="1"/>
              <a:endCxn id="20" idx="0"/>
            </p:cNvCxnSpPr>
            <p:nvPr/>
          </p:nvCxnSpPr>
          <p:spPr bwMode="auto">
            <a:xfrm flipH="1">
              <a:off x="1800225" y="1966450"/>
              <a:ext cx="5275" cy="351300"/>
            </a:xfrm>
            <a:prstGeom prst="straightConnector1">
              <a:avLst/>
            </a:prstGeom>
            <a:noFill/>
            <a:ln w="28575" algn="ctr">
              <a:solidFill>
                <a:srgbClr val="7030A0"/>
              </a:solidFill>
              <a:round/>
              <a:headEnd/>
              <a:tailEnd type="arrow" w="med" len="med"/>
            </a:ln>
          </p:spPr>
        </p:cxnSp>
        <p:sp>
          <p:nvSpPr>
            <p:cNvPr id="15" name="Овал 11">
              <a:extLst>
                <a:ext uri="{FF2B5EF4-FFF2-40B4-BE49-F238E27FC236}">
                  <a16:creationId xmlns:a16="http://schemas.microsoft.com/office/drawing/2014/main" id="{4AAC06FB-FE77-4B2B-883F-D1DA2993A49B}"/>
                </a:ext>
              </a:extLst>
            </p:cNvPr>
            <p:cNvSpPr>
              <a:spLocks noChangeArrowheads="1"/>
            </p:cNvSpPr>
            <p:nvPr/>
          </p:nvSpPr>
          <p:spPr bwMode="auto">
            <a:xfrm>
              <a:off x="1225550" y="2324100"/>
              <a:ext cx="349250" cy="349250"/>
            </a:xfrm>
            <a:prstGeom prst="ellipse">
              <a:avLst/>
            </a:prstGeom>
            <a:solidFill>
              <a:srgbClr val="C00000"/>
            </a:solidFill>
            <a:ln w="9525" algn="ctr">
              <a:solidFill>
                <a:schemeClr val="tx1"/>
              </a:solidFill>
              <a:round/>
              <a:headEnd/>
              <a:tailEnd/>
            </a:ln>
          </p:spPr>
          <p:txBody>
            <a:bodyPr/>
            <a:lstStyle/>
            <a:p>
              <a:endParaRPr lang="en-US"/>
            </a:p>
          </p:txBody>
        </p:sp>
        <p:sp>
          <p:nvSpPr>
            <p:cNvPr id="16" name="TextBox 12">
              <a:extLst>
                <a:ext uri="{FF2B5EF4-FFF2-40B4-BE49-F238E27FC236}">
                  <a16:creationId xmlns:a16="http://schemas.microsoft.com/office/drawing/2014/main" id="{B1D667BB-F77B-403E-A30C-DCE360C81EB1}"/>
                </a:ext>
              </a:extLst>
            </p:cNvPr>
            <p:cNvSpPr txBox="1">
              <a:spLocks noChangeArrowheads="1"/>
            </p:cNvSpPr>
            <p:nvPr/>
          </p:nvSpPr>
          <p:spPr bwMode="auto">
            <a:xfrm>
              <a:off x="1187617" y="2206338"/>
              <a:ext cx="425116" cy="584775"/>
            </a:xfrm>
            <a:prstGeom prst="rect">
              <a:avLst/>
            </a:prstGeom>
            <a:noFill/>
            <a:ln w="9525">
              <a:noFill/>
              <a:miter lim="800000"/>
              <a:headEnd/>
              <a:tailEnd/>
            </a:ln>
          </p:spPr>
          <p:txBody>
            <a:bodyPr>
              <a:spAutoFit/>
            </a:bodyPr>
            <a:lstStyle/>
            <a:p>
              <a:r>
                <a:rPr lang="en-US" sz="3200">
                  <a:solidFill>
                    <a:schemeClr val="bg1"/>
                  </a:solidFill>
                </a:rPr>
                <a:t>+</a:t>
              </a:r>
              <a:endParaRPr lang="en-US">
                <a:solidFill>
                  <a:schemeClr val="bg1"/>
                </a:solidFill>
              </a:endParaRPr>
            </a:p>
          </p:txBody>
        </p:sp>
        <p:sp>
          <p:nvSpPr>
            <p:cNvPr id="17" name="Овал 13">
              <a:extLst>
                <a:ext uri="{FF2B5EF4-FFF2-40B4-BE49-F238E27FC236}">
                  <a16:creationId xmlns:a16="http://schemas.microsoft.com/office/drawing/2014/main" id="{A22F5682-121F-4071-98CC-AB6F605A2696}"/>
                </a:ext>
              </a:extLst>
            </p:cNvPr>
            <p:cNvSpPr>
              <a:spLocks noChangeArrowheads="1"/>
            </p:cNvSpPr>
            <p:nvPr/>
          </p:nvSpPr>
          <p:spPr bwMode="auto">
            <a:xfrm>
              <a:off x="968375" y="2066925"/>
              <a:ext cx="863600" cy="863600"/>
            </a:xfrm>
            <a:prstGeom prst="ellipse">
              <a:avLst/>
            </a:prstGeom>
            <a:noFill/>
            <a:ln w="9525" algn="ctr">
              <a:solidFill>
                <a:schemeClr val="tx1"/>
              </a:solidFill>
              <a:round/>
              <a:headEnd/>
              <a:tailEnd/>
            </a:ln>
          </p:spPr>
          <p:txBody>
            <a:bodyPr/>
            <a:lstStyle/>
            <a:p>
              <a:endParaRPr lang="en-US"/>
            </a:p>
          </p:txBody>
        </p:sp>
        <p:sp>
          <p:nvSpPr>
            <p:cNvPr id="18" name="Овал 17">
              <a:extLst>
                <a:ext uri="{FF2B5EF4-FFF2-40B4-BE49-F238E27FC236}">
                  <a16:creationId xmlns:a16="http://schemas.microsoft.com/office/drawing/2014/main" id="{106B2D49-0F04-4D0D-8B45-F8723C904F14}"/>
                </a:ext>
              </a:extLst>
            </p:cNvPr>
            <p:cNvSpPr/>
            <p:nvPr/>
          </p:nvSpPr>
          <p:spPr bwMode="auto">
            <a:xfrm>
              <a:off x="714375" y="1812925"/>
              <a:ext cx="1371600" cy="1371600"/>
            </a:xfrm>
            <a:prstGeom prst="ellipse">
              <a:avLst/>
            </a:prstGeom>
            <a:noFill/>
            <a:ln w="57150" cap="flat" cmpd="sng" algn="ctr">
              <a:solidFill>
                <a:schemeClr val="tx1">
                  <a:lumMod val="50000"/>
                  <a:lumOff val="5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19" name="Овал 18">
              <a:extLst>
                <a:ext uri="{FF2B5EF4-FFF2-40B4-BE49-F238E27FC236}">
                  <a16:creationId xmlns:a16="http://schemas.microsoft.com/office/drawing/2014/main" id="{F9958582-8DCF-415C-AB5E-1D59CFBD1E80}"/>
                </a:ext>
              </a:extLst>
            </p:cNvPr>
            <p:cNvSpPr/>
            <p:nvPr/>
          </p:nvSpPr>
          <p:spPr bwMode="auto">
            <a:xfrm>
              <a:off x="1123950" y="2038350"/>
              <a:ext cx="184150" cy="184150"/>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20" name="Овал 19">
              <a:extLst>
                <a:ext uri="{FF2B5EF4-FFF2-40B4-BE49-F238E27FC236}">
                  <a16:creationId xmlns:a16="http://schemas.microsoft.com/office/drawing/2014/main" id="{C9C7598B-0EB9-44CC-9CB8-95CD3FE753B0}"/>
                </a:ext>
              </a:extLst>
            </p:cNvPr>
            <p:cNvSpPr/>
            <p:nvPr/>
          </p:nvSpPr>
          <p:spPr bwMode="auto">
            <a:xfrm>
              <a:off x="1708150" y="2317750"/>
              <a:ext cx="184150" cy="184150"/>
            </a:xfrm>
            <a:prstGeom prst="ellipse">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grpSp>
      <p:grpSp>
        <p:nvGrpSpPr>
          <p:cNvPr id="21" name="Группа 33">
            <a:extLst>
              <a:ext uri="{FF2B5EF4-FFF2-40B4-BE49-F238E27FC236}">
                <a16:creationId xmlns:a16="http://schemas.microsoft.com/office/drawing/2014/main" id="{5168E009-8048-41FC-9EA8-8D3F92167C4E}"/>
              </a:ext>
            </a:extLst>
          </p:cNvPr>
          <p:cNvGrpSpPr>
            <a:grpSpLocks/>
          </p:cNvGrpSpPr>
          <p:nvPr/>
        </p:nvGrpSpPr>
        <p:grpSpPr bwMode="auto">
          <a:xfrm>
            <a:off x="520976" y="935660"/>
            <a:ext cx="2736850" cy="2736850"/>
            <a:chOff x="31750" y="1130300"/>
            <a:chExt cx="2736850" cy="2736850"/>
          </a:xfrm>
        </p:grpSpPr>
        <p:sp>
          <p:nvSpPr>
            <p:cNvPr id="22" name="Овал 28">
              <a:extLst>
                <a:ext uri="{FF2B5EF4-FFF2-40B4-BE49-F238E27FC236}">
                  <a16:creationId xmlns:a16="http://schemas.microsoft.com/office/drawing/2014/main" id="{D8DA4A36-8CB1-4424-842A-E1B352882110}"/>
                </a:ext>
              </a:extLst>
            </p:cNvPr>
            <p:cNvSpPr>
              <a:spLocks noChangeArrowheads="1"/>
            </p:cNvSpPr>
            <p:nvPr/>
          </p:nvSpPr>
          <p:spPr bwMode="auto">
            <a:xfrm>
              <a:off x="31750" y="1130300"/>
              <a:ext cx="2736850" cy="2736850"/>
            </a:xfrm>
            <a:prstGeom prst="ellipse">
              <a:avLst/>
            </a:prstGeom>
            <a:noFill/>
            <a:ln w="9525" algn="ctr">
              <a:solidFill>
                <a:schemeClr val="tx1"/>
              </a:solidFill>
              <a:prstDash val="dash"/>
              <a:round/>
              <a:headEnd/>
              <a:tailEnd/>
            </a:ln>
          </p:spPr>
          <p:txBody>
            <a:bodyPr/>
            <a:lstStyle/>
            <a:p>
              <a:endParaRPr lang="en-US"/>
            </a:p>
          </p:txBody>
        </p:sp>
        <p:sp>
          <p:nvSpPr>
            <p:cNvPr id="23" name="Овал 22">
              <a:extLst>
                <a:ext uri="{FF2B5EF4-FFF2-40B4-BE49-F238E27FC236}">
                  <a16:creationId xmlns:a16="http://schemas.microsoft.com/office/drawing/2014/main" id="{CC85870D-6287-4FFE-8026-FC10EB534A2F}"/>
                </a:ext>
              </a:extLst>
            </p:cNvPr>
            <p:cNvSpPr/>
            <p:nvPr/>
          </p:nvSpPr>
          <p:spPr bwMode="auto">
            <a:xfrm>
              <a:off x="2413000" y="3206750"/>
              <a:ext cx="184150" cy="184150"/>
            </a:xfrm>
            <a:prstGeom prst="ellipse">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24" name="Овал 23">
              <a:extLst>
                <a:ext uri="{FF2B5EF4-FFF2-40B4-BE49-F238E27FC236}">
                  <a16:creationId xmlns:a16="http://schemas.microsoft.com/office/drawing/2014/main" id="{3EB19050-413C-4075-B3D8-C9162AD93274}"/>
                </a:ext>
              </a:extLst>
            </p:cNvPr>
            <p:cNvSpPr/>
            <p:nvPr/>
          </p:nvSpPr>
          <p:spPr bwMode="auto">
            <a:xfrm>
              <a:off x="2171700" y="3460750"/>
              <a:ext cx="184150" cy="184150"/>
            </a:xfrm>
            <a:prstGeom prst="ellipse">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grpSp>
      <p:grpSp>
        <p:nvGrpSpPr>
          <p:cNvPr id="25" name="Группа 41">
            <a:extLst>
              <a:ext uri="{FF2B5EF4-FFF2-40B4-BE49-F238E27FC236}">
                <a16:creationId xmlns:a16="http://schemas.microsoft.com/office/drawing/2014/main" id="{DD4B2580-3F89-4508-AC56-B285FC21982E}"/>
              </a:ext>
            </a:extLst>
          </p:cNvPr>
          <p:cNvGrpSpPr>
            <a:grpSpLocks/>
          </p:cNvGrpSpPr>
          <p:nvPr/>
        </p:nvGrpSpPr>
        <p:grpSpPr bwMode="auto">
          <a:xfrm>
            <a:off x="703539" y="1199186"/>
            <a:ext cx="2290762" cy="2297113"/>
            <a:chOff x="239550" y="1450975"/>
            <a:chExt cx="2290925" cy="2296625"/>
          </a:xfrm>
        </p:grpSpPr>
        <p:sp>
          <p:nvSpPr>
            <p:cNvPr id="26" name="Овал 14">
              <a:extLst>
                <a:ext uri="{FF2B5EF4-FFF2-40B4-BE49-F238E27FC236}">
                  <a16:creationId xmlns:a16="http://schemas.microsoft.com/office/drawing/2014/main" id="{B74086E1-943F-41E2-BD0F-1357BF9F352D}"/>
                </a:ext>
              </a:extLst>
            </p:cNvPr>
            <p:cNvSpPr>
              <a:spLocks noChangeArrowheads="1"/>
            </p:cNvSpPr>
            <p:nvPr/>
          </p:nvSpPr>
          <p:spPr bwMode="auto">
            <a:xfrm>
              <a:off x="320675" y="1450975"/>
              <a:ext cx="2209800" cy="2209800"/>
            </a:xfrm>
            <a:prstGeom prst="ellipse">
              <a:avLst/>
            </a:prstGeom>
            <a:noFill/>
            <a:ln w="9525" algn="ctr">
              <a:solidFill>
                <a:schemeClr val="tx1"/>
              </a:solidFill>
              <a:round/>
              <a:headEnd/>
              <a:tailEnd/>
            </a:ln>
          </p:spPr>
          <p:txBody>
            <a:bodyPr/>
            <a:lstStyle/>
            <a:p>
              <a:endParaRPr lang="en-US"/>
            </a:p>
          </p:txBody>
        </p:sp>
        <p:sp>
          <p:nvSpPr>
            <p:cNvPr id="27" name="Овал 26">
              <a:extLst>
                <a:ext uri="{FF2B5EF4-FFF2-40B4-BE49-F238E27FC236}">
                  <a16:creationId xmlns:a16="http://schemas.microsoft.com/office/drawing/2014/main" id="{DB520617-2344-447E-ABA7-66E0D4D5E306}"/>
                </a:ext>
              </a:extLst>
            </p:cNvPr>
            <p:cNvSpPr/>
            <p:nvPr/>
          </p:nvSpPr>
          <p:spPr bwMode="auto">
            <a:xfrm>
              <a:off x="525320" y="3207965"/>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28" name="Овал 27">
              <a:extLst>
                <a:ext uri="{FF2B5EF4-FFF2-40B4-BE49-F238E27FC236}">
                  <a16:creationId xmlns:a16="http://schemas.microsoft.com/office/drawing/2014/main" id="{BA37ECF4-0CBE-4676-A8E7-222DBB51E82D}"/>
                </a:ext>
              </a:extLst>
            </p:cNvPr>
            <p:cNvSpPr/>
            <p:nvPr/>
          </p:nvSpPr>
          <p:spPr bwMode="auto">
            <a:xfrm>
              <a:off x="328456" y="2934973"/>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29" name="Овал 28">
              <a:extLst>
                <a:ext uri="{FF2B5EF4-FFF2-40B4-BE49-F238E27FC236}">
                  <a16:creationId xmlns:a16="http://schemas.microsoft.com/office/drawing/2014/main" id="{C3CBD465-F323-4AEE-91BC-3FC649A27F18}"/>
                </a:ext>
              </a:extLst>
            </p:cNvPr>
            <p:cNvSpPr/>
            <p:nvPr/>
          </p:nvSpPr>
          <p:spPr bwMode="auto">
            <a:xfrm>
              <a:off x="798390" y="3423819"/>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0" name="Овал 29">
              <a:extLst>
                <a:ext uri="{FF2B5EF4-FFF2-40B4-BE49-F238E27FC236}">
                  <a16:creationId xmlns:a16="http://schemas.microsoft.com/office/drawing/2014/main" id="{AE9D0ED0-39BB-4B18-8125-04D508EEA327}"/>
                </a:ext>
              </a:extLst>
            </p:cNvPr>
            <p:cNvSpPr/>
            <p:nvPr/>
          </p:nvSpPr>
          <p:spPr bwMode="auto">
            <a:xfrm>
              <a:off x="1109562" y="3550792"/>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1" name="Овал 30">
              <a:extLst>
                <a:ext uri="{FF2B5EF4-FFF2-40B4-BE49-F238E27FC236}">
                  <a16:creationId xmlns:a16="http://schemas.microsoft.com/office/drawing/2014/main" id="{9042DBCA-59B1-4381-B8CA-A556409BBCE5}"/>
                </a:ext>
              </a:extLst>
            </p:cNvPr>
            <p:cNvSpPr/>
            <p:nvPr/>
          </p:nvSpPr>
          <p:spPr bwMode="auto">
            <a:xfrm>
              <a:off x="1452486" y="3563489"/>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2" name="Овал 31">
              <a:extLst>
                <a:ext uri="{FF2B5EF4-FFF2-40B4-BE49-F238E27FC236}">
                  <a16:creationId xmlns:a16="http://schemas.microsoft.com/office/drawing/2014/main" id="{E989C9B8-51A6-40D2-A04D-DFF4494F9442}"/>
                </a:ext>
              </a:extLst>
            </p:cNvPr>
            <p:cNvSpPr/>
            <p:nvPr/>
          </p:nvSpPr>
          <p:spPr bwMode="auto">
            <a:xfrm>
              <a:off x="239550" y="2617540"/>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3" name="Овал 32">
              <a:extLst>
                <a:ext uri="{FF2B5EF4-FFF2-40B4-BE49-F238E27FC236}">
                  <a16:creationId xmlns:a16="http://schemas.microsoft.com/office/drawing/2014/main" id="{81137B6D-7D04-42F9-A999-2C0D03C6CCC9}"/>
                </a:ext>
              </a:extLst>
            </p:cNvPr>
            <p:cNvSpPr/>
            <p:nvPr/>
          </p:nvSpPr>
          <p:spPr bwMode="auto">
            <a:xfrm>
              <a:off x="239550" y="2274713"/>
              <a:ext cx="184163" cy="1841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grpSp>
      <p:sp>
        <p:nvSpPr>
          <p:cNvPr id="34" name="Овал 33">
            <a:extLst>
              <a:ext uri="{FF2B5EF4-FFF2-40B4-BE49-F238E27FC236}">
                <a16:creationId xmlns:a16="http://schemas.microsoft.com/office/drawing/2014/main" id="{E0940F5C-A4DF-4BC3-8F04-AC48F24B0FDE}"/>
              </a:ext>
            </a:extLst>
          </p:cNvPr>
          <p:cNvSpPr/>
          <p:nvPr/>
        </p:nvSpPr>
        <p:spPr bwMode="auto">
          <a:xfrm>
            <a:off x="2887939" y="2016748"/>
            <a:ext cx="184150" cy="18415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5" name="Овал 34">
            <a:extLst>
              <a:ext uri="{FF2B5EF4-FFF2-40B4-BE49-F238E27FC236}">
                <a16:creationId xmlns:a16="http://schemas.microsoft.com/office/drawing/2014/main" id="{CD8C503D-34AB-494D-AD27-3003A30480C9}"/>
              </a:ext>
            </a:extLst>
          </p:cNvPr>
          <p:cNvSpPr/>
          <p:nvPr/>
        </p:nvSpPr>
        <p:spPr bwMode="auto">
          <a:xfrm>
            <a:off x="2748239" y="1643685"/>
            <a:ext cx="184150" cy="18415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6" name="Овал 35">
            <a:extLst>
              <a:ext uri="{FF2B5EF4-FFF2-40B4-BE49-F238E27FC236}">
                <a16:creationId xmlns:a16="http://schemas.microsoft.com/office/drawing/2014/main" id="{A2CF21FC-1274-4205-A94F-4AFE2DE63F6B}"/>
              </a:ext>
            </a:extLst>
          </p:cNvPr>
          <p:cNvSpPr/>
          <p:nvPr/>
        </p:nvSpPr>
        <p:spPr bwMode="auto">
          <a:xfrm>
            <a:off x="2478364" y="1345235"/>
            <a:ext cx="184150" cy="18415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7" name="Овал 36">
            <a:extLst>
              <a:ext uri="{FF2B5EF4-FFF2-40B4-BE49-F238E27FC236}">
                <a16:creationId xmlns:a16="http://schemas.microsoft.com/office/drawing/2014/main" id="{FBE4CD4B-A283-4B8B-8332-E16DF7BF082A}"/>
              </a:ext>
            </a:extLst>
          </p:cNvPr>
          <p:cNvSpPr/>
          <p:nvPr/>
        </p:nvSpPr>
        <p:spPr bwMode="auto">
          <a:xfrm>
            <a:off x="2883176" y="2021510"/>
            <a:ext cx="184150" cy="184150"/>
          </a:xfrm>
          <a:prstGeom prst="ellipse">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8" name="Овал 37">
            <a:extLst>
              <a:ext uri="{FF2B5EF4-FFF2-40B4-BE49-F238E27FC236}">
                <a16:creationId xmlns:a16="http://schemas.microsoft.com/office/drawing/2014/main" id="{ED2741DC-26C3-4F1F-9A8A-6FCE58009B6C}"/>
              </a:ext>
            </a:extLst>
          </p:cNvPr>
          <p:cNvSpPr/>
          <p:nvPr/>
        </p:nvSpPr>
        <p:spPr bwMode="auto">
          <a:xfrm>
            <a:off x="2743476" y="1640510"/>
            <a:ext cx="184150" cy="184150"/>
          </a:xfrm>
          <a:prstGeom prst="ellipse">
            <a:avLst/>
          </a:prstGeom>
          <a:solidFill>
            <a:schemeClr val="bg1"/>
          </a:solidFill>
          <a:ln w="2857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39" name="Text Box 13">
            <a:extLst>
              <a:ext uri="{FF2B5EF4-FFF2-40B4-BE49-F238E27FC236}">
                <a16:creationId xmlns:a16="http://schemas.microsoft.com/office/drawing/2014/main" id="{18802C3B-03E2-40BD-82F6-DDB42502F0A7}"/>
              </a:ext>
            </a:extLst>
          </p:cNvPr>
          <p:cNvSpPr txBox="1">
            <a:spLocks noChangeArrowheads="1"/>
          </p:cNvSpPr>
          <p:nvPr/>
        </p:nvSpPr>
        <p:spPr bwMode="auto">
          <a:xfrm>
            <a:off x="306565" y="503251"/>
            <a:ext cx="3555973" cy="400110"/>
          </a:xfrm>
          <a:prstGeom prst="rect">
            <a:avLst/>
          </a:prstGeom>
          <a:solidFill>
            <a:schemeClr val="bg1"/>
          </a:solidFill>
          <a:ln w="9525">
            <a:noFill/>
            <a:miter lim="800000"/>
            <a:headEnd/>
            <a:tailEnd/>
          </a:ln>
        </p:spPr>
        <p:txBody>
          <a:bodyPr wrap="none">
            <a:spAutoFit/>
          </a:bodyPr>
          <a:lstStyle/>
          <a:p>
            <a:r>
              <a:rPr lang="ru-RU" sz="2000" dirty="0">
                <a:solidFill>
                  <a:srgbClr val="5A0DAF"/>
                </a:solidFill>
                <a:latin typeface="Arial" panose="020B0604020202020204" pitchFamily="34" charset="0"/>
                <a:cs typeface="Arial" panose="020B0604020202020204" pitchFamily="34" charset="0"/>
              </a:rPr>
              <a:t>Сателлиты к «холодной» К</a:t>
            </a:r>
            <a:r>
              <a:rPr lang="el-GR" sz="2000" baseline="-25000" dirty="0">
                <a:solidFill>
                  <a:srgbClr val="5A0DAF"/>
                </a:solidFill>
                <a:latin typeface="Arial" panose="020B0604020202020204" pitchFamily="34" charset="0"/>
                <a:cs typeface="Arial" panose="020B0604020202020204" pitchFamily="34" charset="0"/>
              </a:rPr>
              <a:t>α</a:t>
            </a:r>
            <a:r>
              <a:rPr lang="en-US" sz="2000" dirty="0">
                <a:solidFill>
                  <a:srgbClr val="5A0DAF"/>
                </a:solidFill>
                <a:latin typeface="Arial" panose="020B0604020202020204" pitchFamily="34" charset="0"/>
                <a:cs typeface="Arial" panose="020B0604020202020204" pitchFamily="34" charset="0"/>
              </a:rPr>
              <a:t>:</a:t>
            </a:r>
            <a:endParaRPr lang="ru-RU" sz="2000" dirty="0">
              <a:solidFill>
                <a:srgbClr val="5A0DAF"/>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D36A423-CEC6-49B7-B2ED-345B9815C3E8}"/>
              </a:ext>
            </a:extLst>
          </p:cNvPr>
          <p:cNvSpPr txBox="1">
            <a:spLocks noChangeArrowheads="1"/>
          </p:cNvSpPr>
          <p:nvPr/>
        </p:nvSpPr>
        <p:spPr bwMode="auto">
          <a:xfrm>
            <a:off x="105849" y="4865410"/>
            <a:ext cx="6747114" cy="646331"/>
          </a:xfrm>
          <a:prstGeom prst="rect">
            <a:avLst/>
          </a:prstGeom>
          <a:noFill/>
          <a:ln w="9525">
            <a:noFill/>
            <a:miter lim="800000"/>
            <a:headEnd/>
            <a:tailEnd/>
          </a:ln>
        </p:spPr>
        <p:txBody>
          <a:bodyPr wrap="square">
            <a:spAutoFit/>
          </a:bodyPr>
          <a:lstStyle/>
          <a:p>
            <a:pPr algn="just"/>
            <a:r>
              <a:rPr lang="ru-RU" dirty="0">
                <a:latin typeface="Arial" panose="020B0604020202020204" pitchFamily="34" charset="0"/>
                <a:cs typeface="Arial" panose="020B0604020202020204" pitchFamily="34" charset="0"/>
              </a:rPr>
              <a:t>В случае </a:t>
            </a:r>
            <a:r>
              <a:rPr lang="en-US" dirty="0" err="1">
                <a:latin typeface="Arial" panose="020B0604020202020204" pitchFamily="34" charset="0"/>
                <a:cs typeface="Arial" panose="020B0604020202020204" pitchFamily="34" charset="0"/>
              </a:rPr>
              <a:t>Ti</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удаление электрона с</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уровня </a:t>
            </a:r>
            <a:r>
              <a:rPr lang="ru-RU" b="1" dirty="0">
                <a:solidFill>
                  <a:srgbClr val="00B0F0"/>
                </a:solidFill>
                <a:latin typeface="Arial" panose="020B0604020202020204" pitchFamily="34" charset="0"/>
                <a:cs typeface="Arial" panose="020B0604020202020204" pitchFamily="34" charset="0"/>
              </a:rPr>
              <a:t>4</a:t>
            </a:r>
            <a:r>
              <a:rPr lang="en-US" b="1" dirty="0">
                <a:solidFill>
                  <a:srgbClr val="00B0F0"/>
                </a:solidFill>
                <a:latin typeface="Arial" panose="020B0604020202020204" pitchFamily="34" charset="0"/>
                <a:cs typeface="Arial" panose="020B0604020202020204" pitchFamily="34" charset="0"/>
              </a:rPr>
              <a:t>s</a:t>
            </a:r>
            <a:r>
              <a:rPr lang="ru-RU" dirty="0">
                <a:latin typeface="Arial" panose="020B0604020202020204" pitchFamily="34" charset="0"/>
                <a:cs typeface="Arial" panose="020B0604020202020204" pitchFamily="34" charset="0"/>
              </a:rPr>
              <a:t> приводит к смешению на  </a:t>
            </a:r>
            <a:r>
              <a:rPr lang="ru-RU" b="1" dirty="0">
                <a:solidFill>
                  <a:srgbClr val="00B0F0"/>
                </a:solidFill>
                <a:latin typeface="Arial" panose="020B0604020202020204" pitchFamily="34" charset="0"/>
                <a:cs typeface="Arial" panose="020B0604020202020204" pitchFamily="34" charset="0"/>
              </a:rPr>
              <a:t> </a:t>
            </a:r>
            <a:r>
              <a:rPr lang="en-US" b="1" dirty="0">
                <a:solidFill>
                  <a:srgbClr val="00B0F0"/>
                </a:solidFill>
                <a:latin typeface="Arial" panose="020B0604020202020204" pitchFamily="34" charset="0"/>
                <a:cs typeface="Arial" panose="020B0604020202020204" pitchFamily="34" charset="0"/>
              </a:rPr>
              <a:t>~1</a:t>
            </a:r>
            <a:r>
              <a:rPr lang="ru-RU" b="1" dirty="0">
                <a:solidFill>
                  <a:srgbClr val="00B0F0"/>
                </a:solidFill>
                <a:latin typeface="Arial" panose="020B0604020202020204" pitchFamily="34" charset="0"/>
                <a:cs typeface="Arial" panose="020B0604020202020204" pitchFamily="34" charset="0"/>
              </a:rPr>
              <a:t> эВ</a:t>
            </a:r>
            <a:r>
              <a:rPr lang="ru-RU" dirty="0">
                <a:latin typeface="Arial" panose="020B0604020202020204" pitchFamily="34" charset="0"/>
                <a:cs typeface="Arial" panose="020B0604020202020204" pitchFamily="34" charset="0"/>
              </a:rPr>
              <a:t>, а с  уровня </a:t>
            </a:r>
            <a:r>
              <a:rPr lang="ru-RU" b="1" dirty="0">
                <a:solidFill>
                  <a:srgbClr val="FF0000"/>
                </a:solidFill>
                <a:latin typeface="Arial" panose="020B0604020202020204" pitchFamily="34" charset="0"/>
                <a:cs typeface="Arial" panose="020B0604020202020204" pitchFamily="34" charset="0"/>
              </a:rPr>
              <a:t>3</a:t>
            </a:r>
            <a:r>
              <a:rPr lang="en-US" b="1" dirty="0">
                <a:solidFill>
                  <a:srgbClr val="FF0000"/>
                </a:solidFill>
                <a:latin typeface="Arial" panose="020B0604020202020204" pitchFamily="34" charset="0"/>
                <a:cs typeface="Arial" panose="020B0604020202020204" pitchFamily="34" charset="0"/>
              </a:rPr>
              <a:t>l</a:t>
            </a:r>
            <a:r>
              <a:rPr lang="ru-RU" dirty="0">
                <a:latin typeface="Arial" panose="020B0604020202020204" pitchFamily="34" charset="0"/>
                <a:cs typeface="Arial" panose="020B0604020202020204" pitchFamily="34" charset="0"/>
              </a:rPr>
              <a:t> (М-оболочки) </a:t>
            </a:r>
            <a:r>
              <a:rPr lang="ru-RU" b="1" dirty="0">
                <a:solidFill>
                  <a:srgbClr val="FF0000"/>
                </a:solidFill>
                <a:latin typeface="Arial" panose="020B0604020202020204" pitchFamily="34" charset="0"/>
                <a:cs typeface="Arial" panose="020B0604020202020204" pitchFamily="34" charset="0"/>
              </a:rPr>
              <a:t>на</a:t>
            </a:r>
            <a:r>
              <a:rPr lang="en-US" b="1" dirty="0">
                <a:solidFill>
                  <a:srgbClr val="FF000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4 эВ.</a:t>
            </a:r>
          </a:p>
        </p:txBody>
      </p:sp>
      <p:sp>
        <p:nvSpPr>
          <p:cNvPr id="41" name="Номер слайда 40">
            <a:extLst>
              <a:ext uri="{FF2B5EF4-FFF2-40B4-BE49-F238E27FC236}">
                <a16:creationId xmlns:a16="http://schemas.microsoft.com/office/drawing/2014/main" id="{514669D5-6B6E-4169-9EB2-FC71EFECC36D}"/>
              </a:ext>
            </a:extLst>
          </p:cNvPr>
          <p:cNvSpPr>
            <a:spLocks noGrp="1"/>
          </p:cNvSpPr>
          <p:nvPr>
            <p:ph type="sldNum" sz="quarter" idx="12"/>
          </p:nvPr>
        </p:nvSpPr>
        <p:spPr/>
        <p:txBody>
          <a:bodyPr/>
          <a:lstStyle/>
          <a:p>
            <a:fld id="{BB511590-5F22-407D-B11A-C88EF41F368D}" type="slidenum">
              <a:rPr lang="ru-RU" smtClean="0"/>
              <a:t>5</a:t>
            </a:fld>
            <a:endParaRPr lang="ru-RU"/>
          </a:p>
        </p:txBody>
      </p:sp>
    </p:spTree>
    <p:extLst>
      <p:ext uri="{BB962C8B-B14F-4D97-AF65-F5344CB8AC3E}">
        <p14:creationId xmlns:p14="http://schemas.microsoft.com/office/powerpoint/2010/main" val="25100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linds(horizontal)">
                                      <p:cBhvr>
                                        <p:cTn id="24" dur="500"/>
                                        <p:tgtEl>
                                          <p:spTgt spid="3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3" accel="50000" fill="hold" grpId="1" nodeType="clickEffect">
                                  <p:stCondLst>
                                    <p:cond delay="0"/>
                                  </p:stCondLst>
                                  <p:childTnLst>
                                    <p:anim calcmode="lin" valueType="num">
                                      <p:cBhvr additive="base">
                                        <p:cTn id="43" dur="500"/>
                                        <p:tgtEl>
                                          <p:spTgt spid="34"/>
                                        </p:tgtEl>
                                        <p:attrNameLst>
                                          <p:attrName>ppt_x</p:attrName>
                                        </p:attrNameLst>
                                      </p:cBhvr>
                                      <p:tavLst>
                                        <p:tav tm="0">
                                          <p:val>
                                            <p:strVal val="ppt_x"/>
                                          </p:val>
                                        </p:tav>
                                        <p:tav tm="100000">
                                          <p:val>
                                            <p:strVal val="1+ppt_w/2"/>
                                          </p:val>
                                        </p:tav>
                                      </p:tavLst>
                                    </p:anim>
                                    <p:anim calcmode="lin" valueType="num">
                                      <p:cBhvr additive="base">
                                        <p:cTn id="44" dur="500"/>
                                        <p:tgtEl>
                                          <p:spTgt spid="34"/>
                                        </p:tgtEl>
                                        <p:attrNameLst>
                                          <p:attrName>ppt_y</p:attrName>
                                        </p:attrNameLst>
                                      </p:cBhvr>
                                      <p:tavLst>
                                        <p:tav tm="0">
                                          <p:val>
                                            <p:strVal val="ppt_y"/>
                                          </p:val>
                                        </p:tav>
                                        <p:tav tm="100000">
                                          <p:val>
                                            <p:strVal val="0-ppt_h/2"/>
                                          </p:val>
                                        </p:tav>
                                      </p:tavLst>
                                    </p:anim>
                                    <p:set>
                                      <p:cBhvr>
                                        <p:cTn id="45" dur="1" fill="hold">
                                          <p:stCondLst>
                                            <p:cond delay="499"/>
                                          </p:stCondLst>
                                        </p:cTn>
                                        <p:tgtEl>
                                          <p:spTgt spid="34"/>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3" accel="50000" fill="hold" grpId="1" nodeType="clickEffect">
                                  <p:stCondLst>
                                    <p:cond delay="0"/>
                                  </p:stCondLst>
                                  <p:childTnLst>
                                    <p:anim calcmode="lin" valueType="num">
                                      <p:cBhvr additive="base">
                                        <p:cTn id="58" dur="500"/>
                                        <p:tgtEl>
                                          <p:spTgt spid="35"/>
                                        </p:tgtEl>
                                        <p:attrNameLst>
                                          <p:attrName>ppt_x</p:attrName>
                                        </p:attrNameLst>
                                      </p:cBhvr>
                                      <p:tavLst>
                                        <p:tav tm="0">
                                          <p:val>
                                            <p:strVal val="ppt_x"/>
                                          </p:val>
                                        </p:tav>
                                        <p:tav tm="100000">
                                          <p:val>
                                            <p:strVal val="1+ppt_w/2"/>
                                          </p:val>
                                        </p:tav>
                                      </p:tavLst>
                                    </p:anim>
                                    <p:anim calcmode="lin" valueType="num">
                                      <p:cBhvr additive="base">
                                        <p:cTn id="59" dur="500"/>
                                        <p:tgtEl>
                                          <p:spTgt spid="35"/>
                                        </p:tgtEl>
                                        <p:attrNameLst>
                                          <p:attrName>ppt_y</p:attrName>
                                        </p:attrNameLst>
                                      </p:cBhvr>
                                      <p:tavLst>
                                        <p:tav tm="0">
                                          <p:val>
                                            <p:strVal val="ppt_y"/>
                                          </p:val>
                                        </p:tav>
                                        <p:tav tm="100000">
                                          <p:val>
                                            <p:strVal val="0-ppt_h/2"/>
                                          </p:val>
                                        </p:tav>
                                      </p:tavLst>
                                    </p:anim>
                                    <p:set>
                                      <p:cBhvr>
                                        <p:cTn id="60" dur="1" fill="hold">
                                          <p:stCondLst>
                                            <p:cond delay="499"/>
                                          </p:stCondLst>
                                        </p:cTn>
                                        <p:tgtEl>
                                          <p:spTgt spid="35"/>
                                        </p:tgtEl>
                                        <p:attrNameLst>
                                          <p:attrName>style.visibility</p:attrName>
                                        </p:attrNameLst>
                                      </p:cBhvr>
                                      <p:to>
                                        <p:strVal val="hidden"/>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par>
                                <p:cTn id="67" presetID="3" presetClass="entr" presetSubtype="1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linds(horizontal)">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linds(horizontal)">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34" grpId="0" animBg="1"/>
      <p:bldP spid="34" grpId="1" animBg="1"/>
      <p:bldP spid="35" grpId="0" animBg="1"/>
      <p:bldP spid="35" grpId="1" animBg="1"/>
      <p:bldP spid="36" grpId="0" animBg="1"/>
      <p:bldP spid="37" grpId="0" animBg="1"/>
      <p:bldP spid="38"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lum bright="-12000" contrast="30000"/>
          </a:blip>
          <a:srcRect/>
          <a:stretch>
            <a:fillRect/>
          </a:stretch>
        </p:blipFill>
        <p:spPr bwMode="auto">
          <a:xfrm>
            <a:off x="6515147" y="1383084"/>
            <a:ext cx="4283509" cy="5025255"/>
          </a:xfrm>
          <a:prstGeom prst="rect">
            <a:avLst/>
          </a:prstGeom>
          <a:noFill/>
          <a:ln w="9525">
            <a:noFill/>
            <a:miter lim="800000"/>
            <a:headEnd/>
            <a:tailEnd/>
          </a:ln>
        </p:spPr>
      </p:pic>
      <p:sp>
        <p:nvSpPr>
          <p:cNvPr id="8195" name="Text Box 6"/>
          <p:cNvSpPr txBox="1">
            <a:spLocks noChangeArrowheads="1"/>
          </p:cNvSpPr>
          <p:nvPr/>
        </p:nvSpPr>
        <p:spPr bwMode="auto">
          <a:xfrm>
            <a:off x="7940065" y="1612697"/>
            <a:ext cx="906017" cy="400110"/>
          </a:xfrm>
          <a:prstGeom prst="rect">
            <a:avLst/>
          </a:prstGeom>
          <a:solidFill>
            <a:schemeClr val="bg1"/>
          </a:solidFill>
          <a:ln w="9525">
            <a:noFill/>
            <a:miter lim="800000"/>
            <a:headEnd/>
            <a:tailEnd/>
          </a:ln>
        </p:spPr>
        <p:txBody>
          <a:bodyPr wrap="none">
            <a:spAutoFit/>
          </a:bodyPr>
          <a:lstStyle/>
          <a:p>
            <a:r>
              <a:rPr lang="en-US" sz="2000" dirty="0">
                <a:solidFill>
                  <a:srgbClr val="CC0000"/>
                </a:solidFill>
              </a:rPr>
              <a:t>200 eV</a:t>
            </a:r>
            <a:endParaRPr lang="ru-RU" sz="2000" dirty="0">
              <a:solidFill>
                <a:srgbClr val="CC0000"/>
              </a:solidFill>
            </a:endParaRPr>
          </a:p>
        </p:txBody>
      </p:sp>
      <p:sp>
        <p:nvSpPr>
          <p:cNvPr id="8196" name="Text Box 6"/>
          <p:cNvSpPr txBox="1">
            <a:spLocks noChangeArrowheads="1"/>
          </p:cNvSpPr>
          <p:nvPr/>
        </p:nvSpPr>
        <p:spPr bwMode="auto">
          <a:xfrm>
            <a:off x="7973717" y="3042640"/>
            <a:ext cx="906017" cy="400110"/>
          </a:xfrm>
          <a:prstGeom prst="rect">
            <a:avLst/>
          </a:prstGeom>
          <a:solidFill>
            <a:schemeClr val="bg1"/>
          </a:solidFill>
          <a:ln w="9525">
            <a:noFill/>
            <a:miter lim="800000"/>
            <a:headEnd/>
            <a:tailEnd/>
          </a:ln>
        </p:spPr>
        <p:txBody>
          <a:bodyPr wrap="none">
            <a:spAutoFit/>
          </a:bodyPr>
          <a:lstStyle/>
          <a:p>
            <a:r>
              <a:rPr lang="en-US" sz="2000" dirty="0">
                <a:solidFill>
                  <a:srgbClr val="CC0000"/>
                </a:solidFill>
              </a:rPr>
              <a:t>500 eV</a:t>
            </a:r>
            <a:endParaRPr lang="ru-RU" sz="2000" dirty="0">
              <a:solidFill>
                <a:srgbClr val="CC0000"/>
              </a:solidFill>
            </a:endParaRPr>
          </a:p>
        </p:txBody>
      </p:sp>
      <p:sp>
        <p:nvSpPr>
          <p:cNvPr id="8197" name="Text Box 6"/>
          <p:cNvSpPr txBox="1">
            <a:spLocks noChangeArrowheads="1"/>
          </p:cNvSpPr>
          <p:nvPr/>
        </p:nvSpPr>
        <p:spPr bwMode="auto">
          <a:xfrm>
            <a:off x="7973717" y="4746454"/>
            <a:ext cx="1035861" cy="400110"/>
          </a:xfrm>
          <a:prstGeom prst="rect">
            <a:avLst/>
          </a:prstGeom>
          <a:solidFill>
            <a:schemeClr val="bg1"/>
          </a:solidFill>
          <a:ln w="9525">
            <a:noFill/>
            <a:miter lim="800000"/>
            <a:headEnd/>
            <a:tailEnd/>
          </a:ln>
        </p:spPr>
        <p:txBody>
          <a:bodyPr wrap="none">
            <a:spAutoFit/>
          </a:bodyPr>
          <a:lstStyle/>
          <a:p>
            <a:r>
              <a:rPr lang="en-US" sz="2000" dirty="0">
                <a:solidFill>
                  <a:srgbClr val="CC0000"/>
                </a:solidFill>
              </a:rPr>
              <a:t>1000 eV</a:t>
            </a:r>
            <a:endParaRPr lang="ru-RU" sz="2000" dirty="0">
              <a:solidFill>
                <a:srgbClr val="CC0000"/>
              </a:solidFill>
            </a:endParaRPr>
          </a:p>
        </p:txBody>
      </p:sp>
      <p:sp>
        <p:nvSpPr>
          <p:cNvPr id="8198" name="Text Box 8"/>
          <p:cNvSpPr txBox="1">
            <a:spLocks noChangeArrowheads="1"/>
          </p:cNvSpPr>
          <p:nvPr/>
        </p:nvSpPr>
        <p:spPr bwMode="auto">
          <a:xfrm>
            <a:off x="7226877" y="1013752"/>
            <a:ext cx="3305713" cy="369332"/>
          </a:xfrm>
          <a:prstGeom prst="rect">
            <a:avLst/>
          </a:prstGeom>
          <a:noFill/>
          <a:ln w="9525">
            <a:noFill/>
            <a:miter lim="800000"/>
            <a:headEnd/>
            <a:tailEnd/>
          </a:ln>
        </p:spPr>
        <p:txBody>
          <a:bodyPr wrap="none">
            <a:spAutoFit/>
          </a:bodyPr>
          <a:lstStyle/>
          <a:p>
            <a:r>
              <a:rPr lang="ru-RU" b="1" dirty="0">
                <a:solidFill>
                  <a:srgbClr val="CC0000"/>
                </a:solidFill>
                <a:latin typeface="Arial" panose="020B0604020202020204" pitchFamily="34" charset="0"/>
                <a:cs typeface="Arial" panose="020B0604020202020204" pitchFamily="34" charset="0"/>
              </a:rPr>
              <a:t>При ионизации </a:t>
            </a:r>
            <a:r>
              <a:rPr lang="en-US" b="1" dirty="0">
                <a:solidFill>
                  <a:srgbClr val="CC0000"/>
                </a:solidFill>
                <a:latin typeface="Arial" panose="020B0604020202020204" pitchFamily="34" charset="0"/>
                <a:cs typeface="Arial" panose="020B0604020202020204" pitchFamily="34" charset="0"/>
              </a:rPr>
              <a:t>L-</a:t>
            </a:r>
            <a:r>
              <a:rPr lang="ru-RU" b="1" dirty="0">
                <a:solidFill>
                  <a:srgbClr val="CC0000"/>
                </a:solidFill>
                <a:latin typeface="Arial" panose="020B0604020202020204" pitchFamily="34" charset="0"/>
                <a:cs typeface="Arial" panose="020B0604020202020204" pitchFamily="34" charset="0"/>
              </a:rPr>
              <a:t>оболочки</a:t>
            </a:r>
          </a:p>
        </p:txBody>
      </p:sp>
      <p:pic>
        <p:nvPicPr>
          <p:cNvPr id="8199" name="Picture 9"/>
          <p:cNvPicPr>
            <a:picLocks noChangeAspect="1" noChangeArrowheads="1"/>
          </p:cNvPicPr>
          <p:nvPr/>
        </p:nvPicPr>
        <p:blipFill>
          <a:blip r:embed="rId4" cstate="print">
            <a:lum bright="-12000" contrast="30000"/>
          </a:blip>
          <a:srcRect/>
          <a:stretch>
            <a:fillRect/>
          </a:stretch>
        </p:blipFill>
        <p:spPr bwMode="auto">
          <a:xfrm>
            <a:off x="1156855" y="1383084"/>
            <a:ext cx="4283509" cy="4898525"/>
          </a:xfrm>
          <a:prstGeom prst="rect">
            <a:avLst/>
          </a:prstGeom>
          <a:noFill/>
          <a:ln w="9525">
            <a:noFill/>
            <a:miter lim="800000"/>
            <a:headEnd/>
            <a:tailEnd/>
          </a:ln>
        </p:spPr>
      </p:pic>
      <p:sp>
        <p:nvSpPr>
          <p:cNvPr id="8200" name="Text Box 10"/>
          <p:cNvSpPr txBox="1">
            <a:spLocks noChangeArrowheads="1"/>
          </p:cNvSpPr>
          <p:nvPr/>
        </p:nvSpPr>
        <p:spPr bwMode="auto">
          <a:xfrm>
            <a:off x="4489136" y="4474779"/>
            <a:ext cx="835485" cy="369332"/>
          </a:xfrm>
          <a:prstGeom prst="rect">
            <a:avLst/>
          </a:prstGeom>
          <a:noFill/>
          <a:ln w="9525">
            <a:noFill/>
            <a:miter lim="800000"/>
            <a:headEnd/>
            <a:tailEnd/>
          </a:ln>
        </p:spPr>
        <p:txBody>
          <a:bodyPr wrap="none">
            <a:spAutoFit/>
          </a:bodyPr>
          <a:lstStyle/>
          <a:p>
            <a:r>
              <a:rPr lang="en-US" dirty="0">
                <a:solidFill>
                  <a:srgbClr val="CC0000"/>
                </a:solidFill>
              </a:rPr>
              <a:t>100 eV</a:t>
            </a:r>
            <a:endParaRPr lang="ru-RU" dirty="0">
              <a:solidFill>
                <a:srgbClr val="CC0000"/>
              </a:solidFill>
            </a:endParaRPr>
          </a:p>
        </p:txBody>
      </p:sp>
      <p:sp>
        <p:nvSpPr>
          <p:cNvPr id="8201" name="Text Box 11"/>
          <p:cNvSpPr txBox="1">
            <a:spLocks noChangeArrowheads="1"/>
          </p:cNvSpPr>
          <p:nvPr/>
        </p:nvSpPr>
        <p:spPr bwMode="auto">
          <a:xfrm>
            <a:off x="4562573" y="3037282"/>
            <a:ext cx="718466" cy="369332"/>
          </a:xfrm>
          <a:prstGeom prst="rect">
            <a:avLst/>
          </a:prstGeom>
          <a:noFill/>
          <a:ln w="9525">
            <a:noFill/>
            <a:miter lim="800000"/>
            <a:headEnd/>
            <a:tailEnd/>
          </a:ln>
        </p:spPr>
        <p:txBody>
          <a:bodyPr wrap="none">
            <a:spAutoFit/>
          </a:bodyPr>
          <a:lstStyle/>
          <a:p>
            <a:r>
              <a:rPr lang="en-US" dirty="0">
                <a:solidFill>
                  <a:srgbClr val="CC0000"/>
                </a:solidFill>
              </a:rPr>
              <a:t>50 eV</a:t>
            </a:r>
            <a:endParaRPr lang="ru-RU" dirty="0">
              <a:solidFill>
                <a:srgbClr val="CC0000"/>
              </a:solidFill>
            </a:endParaRPr>
          </a:p>
        </p:txBody>
      </p:sp>
      <p:sp>
        <p:nvSpPr>
          <p:cNvPr id="8202" name="Text Box 12"/>
          <p:cNvSpPr txBox="1">
            <a:spLocks noChangeArrowheads="1"/>
          </p:cNvSpPr>
          <p:nvPr/>
        </p:nvSpPr>
        <p:spPr bwMode="auto">
          <a:xfrm>
            <a:off x="4562573" y="1482238"/>
            <a:ext cx="718466" cy="369332"/>
          </a:xfrm>
          <a:prstGeom prst="rect">
            <a:avLst/>
          </a:prstGeom>
          <a:noFill/>
          <a:ln w="9525">
            <a:noFill/>
            <a:miter lim="800000"/>
            <a:headEnd/>
            <a:tailEnd/>
          </a:ln>
        </p:spPr>
        <p:txBody>
          <a:bodyPr wrap="none">
            <a:spAutoFit/>
          </a:bodyPr>
          <a:lstStyle/>
          <a:p>
            <a:r>
              <a:rPr lang="en-US" dirty="0">
                <a:solidFill>
                  <a:srgbClr val="CC0000"/>
                </a:solidFill>
              </a:rPr>
              <a:t>30 eV</a:t>
            </a:r>
            <a:endParaRPr lang="ru-RU" dirty="0">
              <a:solidFill>
                <a:srgbClr val="CC0000"/>
              </a:solidFill>
            </a:endParaRPr>
          </a:p>
        </p:txBody>
      </p:sp>
      <p:sp>
        <p:nvSpPr>
          <p:cNvPr id="8203" name="Text Box 13"/>
          <p:cNvSpPr txBox="1">
            <a:spLocks noChangeArrowheads="1"/>
          </p:cNvSpPr>
          <p:nvPr/>
        </p:nvSpPr>
        <p:spPr bwMode="auto">
          <a:xfrm>
            <a:off x="1330792" y="1013752"/>
            <a:ext cx="4346062" cy="369332"/>
          </a:xfrm>
          <a:prstGeom prst="rect">
            <a:avLst/>
          </a:prstGeom>
          <a:noFill/>
          <a:ln w="9525">
            <a:noFill/>
            <a:miter lim="800000"/>
            <a:headEnd/>
            <a:tailEnd/>
          </a:ln>
        </p:spPr>
        <p:txBody>
          <a:bodyPr wrap="none">
            <a:spAutoFit/>
          </a:bodyPr>
          <a:lstStyle/>
          <a:p>
            <a:r>
              <a:rPr lang="ru-RU" b="1" dirty="0">
                <a:solidFill>
                  <a:srgbClr val="CC0000"/>
                </a:solidFill>
                <a:latin typeface="Arial" panose="020B0604020202020204" pitchFamily="34" charset="0"/>
                <a:cs typeface="Arial" panose="020B0604020202020204" pitchFamily="34" charset="0"/>
              </a:rPr>
              <a:t>Дальнейшая ионизация М-оболочки</a:t>
            </a:r>
          </a:p>
        </p:txBody>
      </p:sp>
      <p:sp>
        <p:nvSpPr>
          <p:cNvPr id="13" name="Text Box 12"/>
          <p:cNvSpPr txBox="1">
            <a:spLocks noChangeArrowheads="1"/>
          </p:cNvSpPr>
          <p:nvPr/>
        </p:nvSpPr>
        <p:spPr bwMode="auto">
          <a:xfrm>
            <a:off x="6096000" y="6464748"/>
            <a:ext cx="6032421" cy="369332"/>
          </a:xfrm>
          <a:prstGeom prst="rect">
            <a:avLst/>
          </a:prstGeom>
          <a:noFill/>
          <a:ln w="9525">
            <a:noFill/>
            <a:miter lim="800000"/>
            <a:headEnd/>
            <a:tailEnd/>
          </a:ln>
        </p:spPr>
        <p:txBody>
          <a:bodyPr wrap="none">
            <a:spAutoFit/>
          </a:bodyPr>
          <a:lstStyle/>
          <a:p>
            <a:r>
              <a:rPr lang="en-US" dirty="0">
                <a:latin typeface="Arial" panose="020B0604020202020204" pitchFamily="34" charset="0"/>
                <a:cs typeface="Arial" panose="020B0604020202020204" pitchFamily="34" charset="0"/>
              </a:rPr>
              <a:t>// S. Hansen et al, </a:t>
            </a:r>
            <a:r>
              <a:rPr lang="en-US" i="1" dirty="0">
                <a:latin typeface="Arial" panose="020B0604020202020204" pitchFamily="34" charset="0"/>
                <a:cs typeface="Arial" panose="020B0604020202020204" pitchFamily="34" charset="0"/>
              </a:rPr>
              <a:t>MUZE</a:t>
            </a:r>
            <a:r>
              <a:rPr lang="en-US" dirty="0">
                <a:latin typeface="Arial" panose="020B0604020202020204" pitchFamily="34" charset="0"/>
                <a:cs typeface="Arial" panose="020B0604020202020204" pitchFamily="34" charset="0"/>
              </a:rPr>
              <a:t> model, Voigt line shapes (2005)</a:t>
            </a:r>
            <a:endParaRPr lang="ru-RU" dirty="0">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00B57618-40D5-42C4-8061-A902AF14C965}"/>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Возможности рентгеновской эмиссионной спектроскопии. Диапазон 300-1000 эВ.</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7CE4F20F-E911-4133-9FFF-62883077F3C9}"/>
              </a:ext>
            </a:extLst>
          </p:cNvPr>
          <p:cNvSpPr>
            <a:spLocks noGrp="1"/>
          </p:cNvSpPr>
          <p:nvPr>
            <p:ph type="sldNum" sz="quarter" idx="12"/>
          </p:nvPr>
        </p:nvSpPr>
        <p:spPr/>
        <p:txBody>
          <a:bodyPr/>
          <a:lstStyle/>
          <a:p>
            <a:fld id="{BB511590-5F22-407D-B11A-C88EF41F368D}" type="slidenum">
              <a:rPr lang="ru-RU" smtClean="0"/>
              <a:t>6</a:t>
            </a:fld>
            <a:endParaRPr lang="ru-RU"/>
          </a:p>
        </p:txBody>
      </p:sp>
    </p:spTree>
    <p:extLst>
      <p:ext uri="{BB962C8B-B14F-4D97-AF65-F5344CB8AC3E}">
        <p14:creationId xmlns:p14="http://schemas.microsoft.com/office/powerpoint/2010/main" val="21656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cstate="print"/>
          <a:srcRect/>
          <a:stretch>
            <a:fillRect/>
          </a:stretch>
        </p:blipFill>
        <p:spPr bwMode="auto">
          <a:xfrm>
            <a:off x="4815509" y="795655"/>
            <a:ext cx="6839126" cy="5657534"/>
          </a:xfrm>
          <a:prstGeom prst="rect">
            <a:avLst/>
          </a:prstGeom>
          <a:noFill/>
          <a:ln w="9525">
            <a:noFill/>
            <a:miter lim="800000"/>
            <a:headEnd/>
            <a:tailEnd/>
          </a:ln>
        </p:spPr>
      </p:pic>
      <p:sp>
        <p:nvSpPr>
          <p:cNvPr id="9219" name="Text Box 5"/>
          <p:cNvSpPr txBox="1">
            <a:spLocks noChangeArrowheads="1"/>
          </p:cNvSpPr>
          <p:nvPr/>
        </p:nvSpPr>
        <p:spPr bwMode="auto">
          <a:xfrm>
            <a:off x="9277351" y="1706564"/>
            <a:ext cx="1182311" cy="430887"/>
          </a:xfrm>
          <a:prstGeom prst="rect">
            <a:avLst/>
          </a:prstGeom>
          <a:noFill/>
          <a:ln w="9525">
            <a:noFill/>
            <a:miter lim="800000"/>
            <a:headEnd/>
            <a:tailEnd/>
          </a:ln>
        </p:spPr>
        <p:txBody>
          <a:bodyPr wrap="none">
            <a:spAutoFit/>
          </a:bodyPr>
          <a:lstStyle/>
          <a:p>
            <a:r>
              <a:rPr lang="en-US" sz="2200">
                <a:solidFill>
                  <a:srgbClr val="CC0000"/>
                </a:solidFill>
              </a:rPr>
              <a:t>T</a:t>
            </a:r>
            <a:r>
              <a:rPr lang="en-US" sz="2200" baseline="-25000">
                <a:solidFill>
                  <a:srgbClr val="CC0000"/>
                </a:solidFill>
              </a:rPr>
              <a:t>e</a:t>
            </a:r>
            <a:r>
              <a:rPr lang="en-US" sz="2200">
                <a:solidFill>
                  <a:srgbClr val="CC0000"/>
                </a:solidFill>
              </a:rPr>
              <a:t>=20 eV</a:t>
            </a:r>
            <a:endParaRPr lang="ru-RU" sz="2200">
              <a:solidFill>
                <a:srgbClr val="CC0000"/>
              </a:solidFill>
            </a:endParaRPr>
          </a:p>
        </p:txBody>
      </p:sp>
      <p:sp>
        <p:nvSpPr>
          <p:cNvPr id="9220" name="Text Box 6"/>
          <p:cNvSpPr txBox="1">
            <a:spLocks noChangeArrowheads="1"/>
          </p:cNvSpPr>
          <p:nvPr/>
        </p:nvSpPr>
        <p:spPr bwMode="auto">
          <a:xfrm>
            <a:off x="9291639" y="3328989"/>
            <a:ext cx="1182311" cy="430887"/>
          </a:xfrm>
          <a:prstGeom prst="rect">
            <a:avLst/>
          </a:prstGeom>
          <a:noFill/>
          <a:ln w="9525">
            <a:noFill/>
            <a:miter lim="800000"/>
            <a:headEnd/>
            <a:tailEnd/>
          </a:ln>
        </p:spPr>
        <p:txBody>
          <a:bodyPr wrap="none">
            <a:spAutoFit/>
          </a:bodyPr>
          <a:lstStyle/>
          <a:p>
            <a:r>
              <a:rPr lang="en-US" sz="2200">
                <a:solidFill>
                  <a:srgbClr val="CC0000"/>
                </a:solidFill>
              </a:rPr>
              <a:t>T</a:t>
            </a:r>
            <a:r>
              <a:rPr lang="en-US" sz="2200" baseline="-25000">
                <a:solidFill>
                  <a:srgbClr val="CC0000"/>
                </a:solidFill>
              </a:rPr>
              <a:t>e</a:t>
            </a:r>
            <a:r>
              <a:rPr lang="en-US" sz="2200">
                <a:solidFill>
                  <a:srgbClr val="CC0000"/>
                </a:solidFill>
              </a:rPr>
              <a:t>=18 eV</a:t>
            </a:r>
            <a:endParaRPr lang="ru-RU" sz="2200">
              <a:solidFill>
                <a:srgbClr val="CC0000"/>
              </a:solidFill>
            </a:endParaRPr>
          </a:p>
        </p:txBody>
      </p:sp>
      <p:sp>
        <p:nvSpPr>
          <p:cNvPr id="9221" name="Text Box 7"/>
          <p:cNvSpPr txBox="1">
            <a:spLocks noChangeArrowheads="1"/>
          </p:cNvSpPr>
          <p:nvPr/>
        </p:nvSpPr>
        <p:spPr bwMode="auto">
          <a:xfrm>
            <a:off x="9291639" y="4730751"/>
            <a:ext cx="1182311" cy="430887"/>
          </a:xfrm>
          <a:prstGeom prst="rect">
            <a:avLst/>
          </a:prstGeom>
          <a:noFill/>
          <a:ln w="9525">
            <a:noFill/>
            <a:miter lim="800000"/>
            <a:headEnd/>
            <a:tailEnd/>
          </a:ln>
        </p:spPr>
        <p:txBody>
          <a:bodyPr wrap="none">
            <a:spAutoFit/>
          </a:bodyPr>
          <a:lstStyle/>
          <a:p>
            <a:r>
              <a:rPr lang="en-US" sz="2200">
                <a:solidFill>
                  <a:srgbClr val="CC0000"/>
                </a:solidFill>
              </a:rPr>
              <a:t>T</a:t>
            </a:r>
            <a:r>
              <a:rPr lang="en-US" sz="2200" baseline="-25000">
                <a:solidFill>
                  <a:srgbClr val="CC0000"/>
                </a:solidFill>
              </a:rPr>
              <a:t>e</a:t>
            </a:r>
            <a:r>
              <a:rPr lang="en-US" sz="2200">
                <a:solidFill>
                  <a:srgbClr val="CC0000"/>
                </a:solidFill>
              </a:rPr>
              <a:t>=15 eV</a:t>
            </a:r>
            <a:endParaRPr lang="ru-RU" sz="2200">
              <a:solidFill>
                <a:srgbClr val="CC0000"/>
              </a:solidFill>
            </a:endParaRPr>
          </a:p>
        </p:txBody>
      </p:sp>
      <p:sp>
        <p:nvSpPr>
          <p:cNvPr id="9223" name="Text Box 7"/>
          <p:cNvSpPr txBox="1">
            <a:spLocks noChangeArrowheads="1"/>
          </p:cNvSpPr>
          <p:nvPr/>
        </p:nvSpPr>
        <p:spPr bwMode="auto">
          <a:xfrm>
            <a:off x="7403510" y="6537722"/>
            <a:ext cx="4788490" cy="369332"/>
          </a:xfrm>
          <a:prstGeom prst="rect">
            <a:avLst/>
          </a:prstGeom>
          <a:noFill/>
          <a:ln w="9525">
            <a:noFill/>
            <a:miter lim="800000"/>
            <a:headEnd/>
            <a:tailEnd/>
          </a:ln>
        </p:spPr>
        <p:txBody>
          <a:bodyPr wrap="none">
            <a:spAutoFit/>
          </a:bodyPr>
          <a:lstStyle/>
          <a:p>
            <a:r>
              <a:rPr lang="en-US" i="1" dirty="0">
                <a:latin typeface="Arial" panose="020B0604020202020204" pitchFamily="34" charset="0"/>
                <a:cs typeface="Arial" panose="020B0604020202020204" pitchFamily="34" charset="0"/>
              </a:rPr>
              <a:t>// S.B. Hansen et al, PRE </a:t>
            </a:r>
            <a:r>
              <a:rPr lang="en-US" dirty="0">
                <a:latin typeface="Arial" panose="020B0604020202020204" pitchFamily="34" charset="0"/>
                <a:cs typeface="Arial" panose="020B0604020202020204" pitchFamily="34" charset="0"/>
              </a:rPr>
              <a:t>72, 036408 (2005)</a:t>
            </a:r>
            <a:r>
              <a:rPr lang="en-US" i="1" dirty="0">
                <a:latin typeface="Arial" panose="020B0604020202020204" pitchFamily="34" charset="0"/>
                <a:cs typeface="Arial" panose="020B0604020202020204" pitchFamily="34" charset="0"/>
              </a:rPr>
              <a:t> </a:t>
            </a:r>
            <a:endParaRPr lang="ru-RU" i="1" dirty="0">
              <a:latin typeface="Arial" panose="020B0604020202020204" pitchFamily="34" charset="0"/>
              <a:cs typeface="Arial" panose="020B0604020202020204" pitchFamily="34" charset="0"/>
            </a:endParaRPr>
          </a:p>
        </p:txBody>
      </p:sp>
      <p:sp>
        <p:nvSpPr>
          <p:cNvPr id="9224" name="Text Box 8"/>
          <p:cNvSpPr txBox="1">
            <a:spLocks noChangeArrowheads="1"/>
          </p:cNvSpPr>
          <p:nvPr/>
        </p:nvSpPr>
        <p:spPr bwMode="auto">
          <a:xfrm>
            <a:off x="281948" y="3936733"/>
            <a:ext cx="4243332" cy="923330"/>
          </a:xfrm>
          <a:prstGeom prst="rect">
            <a:avLst/>
          </a:prstGeom>
          <a:noFill/>
          <a:ln w="9525">
            <a:noFill/>
            <a:miter lim="800000"/>
            <a:headEnd/>
            <a:tailEnd/>
          </a:ln>
        </p:spPr>
        <p:txBody>
          <a:bodyPr wrap="square">
            <a:spAutoFit/>
          </a:bodyPr>
          <a:lstStyle/>
          <a:p>
            <a:r>
              <a:rPr lang="en-US" dirty="0" err="1">
                <a:latin typeface="Arial" panose="020B0604020202020204" pitchFamily="34" charset="0"/>
                <a:cs typeface="Arial" panose="020B0604020202020204" pitchFamily="34" charset="0"/>
              </a:rPr>
              <a:t>T</a:t>
            </a:r>
            <a:r>
              <a:rPr lang="en-US" baseline="-25000" dirty="0" err="1">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определна</a:t>
            </a:r>
            <a:r>
              <a:rPr lang="ru-RU" dirty="0">
                <a:latin typeface="Arial" panose="020B0604020202020204" pitchFamily="34" charset="0"/>
                <a:cs typeface="Arial" panose="020B0604020202020204" pitchFamily="34" charset="0"/>
              </a:rPr>
              <a:t> с точностью до </a:t>
            </a:r>
            <a:r>
              <a:rPr lang="ru-RU" b="1" dirty="0">
                <a:solidFill>
                  <a:srgbClr val="CC0000"/>
                </a:solidFill>
                <a:latin typeface="Arial" panose="020B0604020202020204" pitchFamily="34" charset="0"/>
                <a:cs typeface="Arial" panose="020B0604020202020204" pitchFamily="34" charset="0"/>
              </a:rPr>
              <a:t>нескольких эВ</a:t>
            </a:r>
            <a:r>
              <a:rPr lang="en-US"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 диапазоне от </a:t>
            </a:r>
            <a:r>
              <a:rPr lang="en-US" b="1" dirty="0">
                <a:solidFill>
                  <a:srgbClr val="333399"/>
                </a:solidFill>
                <a:latin typeface="Arial" panose="020B0604020202020204" pitchFamily="34" charset="0"/>
                <a:cs typeface="Arial" panose="020B0604020202020204" pitchFamily="34" charset="0"/>
              </a:rPr>
              <a:t>15</a:t>
            </a:r>
            <a:r>
              <a:rPr lang="ru-RU" b="1" dirty="0">
                <a:solidFill>
                  <a:srgbClr val="333399"/>
                </a:solidFill>
                <a:latin typeface="Arial" panose="020B0604020202020204" pitchFamily="34" charset="0"/>
                <a:cs typeface="Arial" panose="020B0604020202020204" pitchFamily="34" charset="0"/>
              </a:rPr>
              <a:t> до </a:t>
            </a:r>
            <a:r>
              <a:rPr lang="en-US" b="1" dirty="0">
                <a:solidFill>
                  <a:srgbClr val="333399"/>
                </a:solidFill>
                <a:latin typeface="Arial" panose="020B0604020202020204" pitchFamily="34" charset="0"/>
                <a:cs typeface="Arial" panose="020B0604020202020204" pitchFamily="34" charset="0"/>
              </a:rPr>
              <a:t>25 eV</a:t>
            </a:r>
            <a:endParaRPr lang="ru-RU" b="1" dirty="0">
              <a:solidFill>
                <a:srgbClr val="333399"/>
              </a:solidFill>
              <a:latin typeface="Arial" panose="020B0604020202020204" pitchFamily="34" charset="0"/>
              <a:cs typeface="Arial" panose="020B0604020202020204" pitchFamily="34" charset="0"/>
            </a:endParaRPr>
          </a:p>
        </p:txBody>
      </p:sp>
      <p:sp>
        <p:nvSpPr>
          <p:cNvPr id="9225" name="Text Box 10"/>
          <p:cNvSpPr txBox="1">
            <a:spLocks noChangeArrowheads="1"/>
          </p:cNvSpPr>
          <p:nvPr/>
        </p:nvSpPr>
        <p:spPr bwMode="auto">
          <a:xfrm>
            <a:off x="281948" y="1652944"/>
            <a:ext cx="2787623" cy="369332"/>
          </a:xfrm>
          <a:prstGeom prst="rect">
            <a:avLst/>
          </a:prstGeom>
          <a:noFill/>
          <a:ln w="9525">
            <a:noFill/>
            <a:miter lim="800000"/>
            <a:headEnd/>
            <a:tailEnd/>
          </a:ln>
        </p:spPr>
        <p:txBody>
          <a:bodyPr wrap="none">
            <a:spAutoFit/>
          </a:bodyPr>
          <a:lstStyle/>
          <a:p>
            <a:r>
              <a:rPr lang="ru-RU" dirty="0">
                <a:latin typeface="Arial" panose="020B0604020202020204" pitchFamily="34" charset="0"/>
                <a:cs typeface="Arial" panose="020B0604020202020204" pitchFamily="34" charset="0"/>
              </a:rPr>
              <a:t>Энергия лазера</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1-6 </a:t>
            </a:r>
            <a:r>
              <a:rPr lang="ru-RU" b="1" dirty="0">
                <a:solidFill>
                  <a:srgbClr val="CC0000"/>
                </a:solidFill>
                <a:latin typeface="Arial" panose="020B0604020202020204" pitchFamily="34" charset="0"/>
                <a:cs typeface="Arial" panose="020B0604020202020204" pitchFamily="34" charset="0"/>
              </a:rPr>
              <a:t>Дж</a:t>
            </a:r>
          </a:p>
        </p:txBody>
      </p:sp>
      <p:sp>
        <p:nvSpPr>
          <p:cNvPr id="9226" name="Text Box 11"/>
          <p:cNvSpPr txBox="1">
            <a:spLocks noChangeArrowheads="1"/>
          </p:cNvSpPr>
          <p:nvPr/>
        </p:nvSpPr>
        <p:spPr bwMode="auto">
          <a:xfrm>
            <a:off x="281947" y="1997358"/>
            <a:ext cx="3586944" cy="369332"/>
          </a:xfrm>
          <a:prstGeom prst="rect">
            <a:avLst/>
          </a:prstGeom>
          <a:noFill/>
          <a:ln w="9525">
            <a:noFill/>
            <a:miter lim="800000"/>
            <a:headEnd/>
            <a:tailEnd/>
          </a:ln>
        </p:spPr>
        <p:txBody>
          <a:bodyPr wrap="none">
            <a:spAutoFit/>
          </a:bodyPr>
          <a:lstStyle/>
          <a:p>
            <a:r>
              <a:rPr lang="ru-RU" dirty="0">
                <a:latin typeface="Arial" panose="020B0604020202020204" pitchFamily="34" charset="0"/>
                <a:cs typeface="Arial" panose="020B0604020202020204" pitchFamily="34" charset="0"/>
              </a:rPr>
              <a:t>Длительность импульса</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0.5 </a:t>
            </a:r>
            <a:r>
              <a:rPr lang="en-US" b="1" dirty="0" err="1">
                <a:solidFill>
                  <a:srgbClr val="CC0000"/>
                </a:solidFill>
                <a:latin typeface="Arial" panose="020B0604020202020204" pitchFamily="34" charset="0"/>
                <a:cs typeface="Arial" panose="020B0604020202020204" pitchFamily="34" charset="0"/>
              </a:rPr>
              <a:t>ps</a:t>
            </a:r>
            <a:endParaRPr lang="ru-RU" b="1" dirty="0">
              <a:solidFill>
                <a:srgbClr val="CC0000"/>
              </a:solidFill>
              <a:latin typeface="Arial" panose="020B0604020202020204" pitchFamily="34" charset="0"/>
              <a:cs typeface="Arial" panose="020B0604020202020204" pitchFamily="34" charset="0"/>
            </a:endParaRPr>
          </a:p>
        </p:txBody>
      </p:sp>
      <p:sp>
        <p:nvSpPr>
          <p:cNvPr id="9227" name="Rectangle 12"/>
          <p:cNvSpPr>
            <a:spLocks noChangeArrowheads="1"/>
          </p:cNvSpPr>
          <p:nvPr/>
        </p:nvSpPr>
        <p:spPr bwMode="auto">
          <a:xfrm>
            <a:off x="281946" y="2381238"/>
            <a:ext cx="2382383" cy="369332"/>
          </a:xfrm>
          <a:prstGeom prst="rect">
            <a:avLst/>
          </a:prstGeom>
          <a:noFill/>
          <a:ln w="9525">
            <a:noFill/>
            <a:miter lim="800000"/>
            <a:headEnd/>
            <a:tailEnd/>
          </a:ln>
        </p:spPr>
        <p:txBody>
          <a:bodyPr wrap="square" anchor="ctr">
            <a:spAutoFit/>
          </a:bodyPr>
          <a:lstStyle/>
          <a:p>
            <a:r>
              <a:rPr lang="en-US" altLang="ja-JP" b="1" i="1" dirty="0">
                <a:solidFill>
                  <a:srgbClr val="CC0000"/>
                </a:solidFill>
                <a:latin typeface="Arial" panose="020B0604020202020204" pitchFamily="34" charset="0"/>
                <a:ea typeface="MS PGothic" pitchFamily="34" charset="-128"/>
                <a:cs typeface="Arial" panose="020B0604020202020204" pitchFamily="34" charset="0"/>
              </a:rPr>
              <a:t>I</a:t>
            </a:r>
            <a:r>
              <a:rPr lang="en-US" altLang="ja-JP" b="1" baseline="-25000" dirty="0">
                <a:solidFill>
                  <a:srgbClr val="CC0000"/>
                </a:solidFill>
                <a:latin typeface="Arial" panose="020B0604020202020204" pitchFamily="34" charset="0"/>
                <a:ea typeface="MS PGothic" pitchFamily="34" charset="-128"/>
                <a:cs typeface="Arial" panose="020B0604020202020204" pitchFamily="34" charset="0"/>
              </a:rPr>
              <a:t> max</a:t>
            </a:r>
            <a:r>
              <a:rPr lang="en-US" altLang="ja-JP" b="1" dirty="0">
                <a:solidFill>
                  <a:srgbClr val="CC0000"/>
                </a:solidFill>
                <a:latin typeface="Arial" panose="020B0604020202020204" pitchFamily="34" charset="0"/>
                <a:ea typeface="MS PGothic" pitchFamily="34" charset="-128"/>
                <a:cs typeface="Arial" panose="020B0604020202020204" pitchFamily="34" charset="0"/>
              </a:rPr>
              <a:t>= 10</a:t>
            </a:r>
            <a:r>
              <a:rPr lang="en-US" altLang="ja-JP" b="1" baseline="30000" dirty="0">
                <a:solidFill>
                  <a:srgbClr val="CC0000"/>
                </a:solidFill>
                <a:latin typeface="Arial" panose="020B0604020202020204" pitchFamily="34" charset="0"/>
                <a:ea typeface="MS PGothic" pitchFamily="34" charset="-128"/>
                <a:cs typeface="Arial" panose="020B0604020202020204" pitchFamily="34" charset="0"/>
                <a:sym typeface="Symbol" pitchFamily="18" charset="2"/>
              </a:rPr>
              <a:t>19</a:t>
            </a:r>
            <a:r>
              <a:rPr lang="en-US" altLang="ja-JP" b="1" dirty="0">
                <a:solidFill>
                  <a:srgbClr val="CC0000"/>
                </a:solidFill>
                <a:latin typeface="Arial" panose="020B0604020202020204" pitchFamily="34" charset="0"/>
                <a:ea typeface="MS PGothic" pitchFamily="34" charset="-128"/>
                <a:cs typeface="Arial" panose="020B0604020202020204" pitchFamily="34" charset="0"/>
                <a:sym typeface="Symbol" pitchFamily="18" charset="2"/>
              </a:rPr>
              <a:t> W/cm</a:t>
            </a:r>
            <a:r>
              <a:rPr lang="en-US" altLang="ja-JP" b="1" baseline="30000" dirty="0">
                <a:solidFill>
                  <a:srgbClr val="CC0000"/>
                </a:solidFill>
                <a:latin typeface="Arial" panose="020B0604020202020204" pitchFamily="34" charset="0"/>
                <a:ea typeface="MS PGothic" pitchFamily="34" charset="-128"/>
                <a:cs typeface="Arial" panose="020B0604020202020204" pitchFamily="34" charset="0"/>
                <a:sym typeface="Symbol" pitchFamily="18" charset="2"/>
              </a:rPr>
              <a:t>2</a:t>
            </a:r>
            <a:r>
              <a:rPr lang="en-US" altLang="ja-JP" b="1" dirty="0">
                <a:latin typeface="Arial" panose="020B0604020202020204" pitchFamily="34" charset="0"/>
                <a:ea typeface="MS PGothic" pitchFamily="34" charset="-128"/>
                <a:cs typeface="Arial" panose="020B0604020202020204" pitchFamily="34" charset="0"/>
                <a:sym typeface="Symbol" pitchFamily="18" charset="2"/>
              </a:rPr>
              <a:t> </a:t>
            </a:r>
          </a:p>
        </p:txBody>
      </p:sp>
      <p:sp>
        <p:nvSpPr>
          <p:cNvPr id="9228" name="Text Box 13"/>
          <p:cNvSpPr txBox="1">
            <a:spLocks noChangeArrowheads="1"/>
          </p:cNvSpPr>
          <p:nvPr/>
        </p:nvSpPr>
        <p:spPr bwMode="auto">
          <a:xfrm>
            <a:off x="281946" y="3091236"/>
            <a:ext cx="3667992" cy="369332"/>
          </a:xfrm>
          <a:prstGeom prst="rect">
            <a:avLst/>
          </a:prstGeom>
          <a:noFill/>
          <a:ln w="9525">
            <a:noFill/>
            <a:miter lim="800000"/>
            <a:headEnd/>
            <a:tailEnd/>
          </a:ln>
        </p:spPr>
        <p:txBody>
          <a:bodyPr wrap="none">
            <a:spAutoFit/>
          </a:bodyPr>
          <a:lstStyle/>
          <a:p>
            <a:r>
              <a:rPr lang="ru-RU" dirty="0">
                <a:latin typeface="Arial" panose="020B0604020202020204" pitchFamily="34" charset="0"/>
                <a:cs typeface="Arial" panose="020B0604020202020204" pitchFamily="34" charset="0"/>
              </a:rPr>
              <a:t>Мишень</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Фольги из </a:t>
            </a:r>
            <a:r>
              <a:rPr lang="en-US" b="1" dirty="0" err="1">
                <a:solidFill>
                  <a:srgbClr val="CC0000"/>
                </a:solidFill>
                <a:latin typeface="Arial" panose="020B0604020202020204" pitchFamily="34" charset="0"/>
                <a:cs typeface="Arial" panose="020B0604020202020204" pitchFamily="34" charset="0"/>
              </a:rPr>
              <a:t>Ti</a:t>
            </a:r>
            <a:r>
              <a:rPr lang="ru-RU" dirty="0">
                <a:solidFill>
                  <a:srgbClr val="CC0000"/>
                </a:solidFill>
                <a:latin typeface="Arial" panose="020B0604020202020204" pitchFamily="34" charset="0"/>
                <a:cs typeface="Arial" panose="020B0604020202020204" pitchFamily="34" charset="0"/>
              </a:rPr>
              <a:t>,</a:t>
            </a:r>
            <a:r>
              <a:rPr lang="en-US" dirty="0">
                <a:solidFill>
                  <a:srgbClr val="CC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2-50 </a:t>
            </a:r>
            <a:r>
              <a:rPr lang="el-GR" dirty="0">
                <a:latin typeface="Arial" panose="020B0604020202020204" pitchFamily="34" charset="0"/>
                <a:cs typeface="Arial" panose="020B0604020202020204" pitchFamily="34" charset="0"/>
              </a:rPr>
              <a:t>μ</a:t>
            </a:r>
            <a:r>
              <a:rPr lang="ru-RU" dirty="0">
                <a:latin typeface="Arial" panose="020B0604020202020204" pitchFamily="34" charset="0"/>
                <a:cs typeface="Arial" panose="020B0604020202020204" pitchFamily="34" charset="0"/>
              </a:rPr>
              <a:t>м</a:t>
            </a:r>
            <a:endParaRPr lang="ru-RU" dirty="0">
              <a:solidFill>
                <a:srgbClr val="CC0000"/>
              </a:solidFill>
              <a:latin typeface="Arial" panose="020B0604020202020204" pitchFamily="34" charset="0"/>
              <a:cs typeface="Arial" panose="020B0604020202020204" pitchFamily="34" charset="0"/>
            </a:endParaRPr>
          </a:p>
        </p:txBody>
      </p:sp>
      <p:sp>
        <p:nvSpPr>
          <p:cNvPr id="9229" name="Text Box 14"/>
          <p:cNvSpPr txBox="1">
            <a:spLocks noChangeArrowheads="1"/>
          </p:cNvSpPr>
          <p:nvPr/>
        </p:nvSpPr>
        <p:spPr bwMode="auto">
          <a:xfrm>
            <a:off x="281948" y="795654"/>
            <a:ext cx="3828933" cy="646331"/>
          </a:xfrm>
          <a:prstGeom prst="rect">
            <a:avLst/>
          </a:prstGeom>
          <a:noFill/>
          <a:ln w="9525">
            <a:noFill/>
            <a:miter lim="800000"/>
            <a:headEnd/>
            <a:tailEnd/>
          </a:ln>
        </p:spPr>
        <p:txBody>
          <a:bodyPr wrap="none">
            <a:spAutoFit/>
          </a:bodyPr>
          <a:lstStyle/>
          <a:p>
            <a:r>
              <a:rPr lang="ru-RU" u="sng" dirty="0">
                <a:solidFill>
                  <a:srgbClr val="0000CC"/>
                </a:solidFill>
                <a:latin typeface="Arial" panose="020B0604020202020204" pitchFamily="34" charset="0"/>
                <a:cs typeface="Arial" panose="020B0604020202020204" pitchFamily="34" charset="0"/>
              </a:rPr>
              <a:t>Спектр  излучения, испускаемого </a:t>
            </a:r>
          </a:p>
          <a:p>
            <a:r>
              <a:rPr lang="ru-RU" u="sng" dirty="0">
                <a:solidFill>
                  <a:srgbClr val="0000CC"/>
                </a:solidFill>
                <a:latin typeface="Arial" panose="020B0604020202020204" pitchFamily="34" charset="0"/>
                <a:cs typeface="Arial" panose="020B0604020202020204" pitchFamily="34" charset="0"/>
              </a:rPr>
              <a:t>с задней поверхности мишени</a:t>
            </a:r>
            <a:r>
              <a:rPr lang="en-US" u="sng" dirty="0">
                <a:solidFill>
                  <a:srgbClr val="0000CC"/>
                </a:solidFill>
                <a:latin typeface="Arial" panose="020B0604020202020204" pitchFamily="34" charset="0"/>
                <a:cs typeface="Arial" panose="020B0604020202020204" pitchFamily="34" charset="0"/>
              </a:rPr>
              <a:t>: </a:t>
            </a:r>
            <a:endParaRPr lang="ru-RU" u="sng" dirty="0">
              <a:solidFill>
                <a:srgbClr val="0000CC"/>
              </a:solidFill>
              <a:latin typeface="Arial" panose="020B0604020202020204" pitchFamily="34" charset="0"/>
              <a:cs typeface="Arial" panose="020B0604020202020204" pitchFamily="34" charset="0"/>
            </a:endParaRPr>
          </a:p>
        </p:txBody>
      </p:sp>
      <p:sp>
        <p:nvSpPr>
          <p:cNvPr id="9230" name="Text Box 15"/>
          <p:cNvSpPr txBox="1">
            <a:spLocks noChangeArrowheads="1"/>
          </p:cNvSpPr>
          <p:nvPr/>
        </p:nvSpPr>
        <p:spPr bwMode="auto">
          <a:xfrm>
            <a:off x="281947" y="5108396"/>
            <a:ext cx="4788490" cy="1200329"/>
          </a:xfrm>
          <a:prstGeom prst="rect">
            <a:avLst/>
          </a:prstGeom>
          <a:noFill/>
          <a:ln w="9525">
            <a:noFill/>
            <a:miter lim="800000"/>
            <a:headEnd/>
            <a:tailEnd/>
          </a:ln>
        </p:spPr>
        <p:txBody>
          <a:bodyPr wrap="square">
            <a:spAutoFit/>
          </a:bodyPr>
          <a:lstStyle/>
          <a:p>
            <a:r>
              <a:rPr lang="ru-RU" i="1" dirty="0">
                <a:latin typeface="Arial" panose="020B0604020202020204" pitchFamily="34" charset="0"/>
                <a:cs typeface="Arial" panose="020B0604020202020204" pitchFamily="34" charset="0"/>
              </a:rPr>
              <a:t>При увеличении интенсивности лазерного излучения  от </a:t>
            </a:r>
            <a:r>
              <a:rPr lang="en-US" i="1" dirty="0">
                <a:latin typeface="Arial" panose="020B0604020202020204" pitchFamily="34" charset="0"/>
                <a:cs typeface="Arial" panose="020B0604020202020204" pitchFamily="34" charset="0"/>
              </a:rPr>
              <a:t> </a:t>
            </a:r>
            <a:r>
              <a:rPr lang="en-US" b="1" i="1" dirty="0">
                <a:solidFill>
                  <a:srgbClr val="0000CC"/>
                </a:solidFill>
                <a:latin typeface="Arial" panose="020B0604020202020204" pitchFamily="34" charset="0"/>
                <a:cs typeface="Arial" panose="020B0604020202020204" pitchFamily="34" charset="0"/>
              </a:rPr>
              <a:t>1</a:t>
            </a:r>
            <a:r>
              <a:rPr lang="ru-RU" b="1" i="1" dirty="0">
                <a:solidFill>
                  <a:srgbClr val="0000CC"/>
                </a:solidFill>
                <a:latin typeface="Arial" panose="020B0604020202020204" pitchFamily="34" charset="0"/>
                <a:cs typeface="Arial" panose="020B0604020202020204" pitchFamily="34" charset="0"/>
              </a:rPr>
              <a:t>0</a:t>
            </a:r>
            <a:r>
              <a:rPr lang="en-US" b="1" i="1" baseline="30000" dirty="0">
                <a:solidFill>
                  <a:srgbClr val="0000CC"/>
                </a:solidFill>
                <a:latin typeface="Arial" panose="020B0604020202020204" pitchFamily="34" charset="0"/>
                <a:cs typeface="Arial" panose="020B0604020202020204" pitchFamily="34" charset="0"/>
              </a:rPr>
              <a:t>16</a:t>
            </a:r>
            <a:r>
              <a:rPr lang="en-US" b="1" i="1" dirty="0">
                <a:solidFill>
                  <a:srgbClr val="0000CC"/>
                </a:solidFill>
                <a:latin typeface="Arial" panose="020B0604020202020204" pitchFamily="34" charset="0"/>
                <a:cs typeface="Arial" panose="020B0604020202020204" pitchFamily="34" charset="0"/>
              </a:rPr>
              <a:t> </a:t>
            </a:r>
            <a:r>
              <a:rPr lang="ru-RU" b="1" i="1" dirty="0">
                <a:solidFill>
                  <a:srgbClr val="0000CC"/>
                </a:solidFill>
                <a:latin typeface="Arial" panose="020B0604020202020204" pitchFamily="34" charset="0"/>
                <a:cs typeface="Arial" panose="020B0604020202020204" pitchFamily="34" charset="0"/>
              </a:rPr>
              <a:t> до</a:t>
            </a:r>
            <a:r>
              <a:rPr lang="en-US" b="1" i="1" dirty="0">
                <a:solidFill>
                  <a:srgbClr val="0000CC"/>
                </a:solidFill>
                <a:latin typeface="Arial" panose="020B0604020202020204" pitchFamily="34" charset="0"/>
                <a:cs typeface="Arial" panose="020B0604020202020204" pitchFamily="34" charset="0"/>
              </a:rPr>
              <a:t> </a:t>
            </a:r>
            <a:r>
              <a:rPr lang="ru-RU" b="1" i="1" dirty="0">
                <a:solidFill>
                  <a:srgbClr val="0000CC"/>
                </a:solidFill>
                <a:latin typeface="Arial" panose="020B0604020202020204" pitchFamily="34" charset="0"/>
                <a:cs typeface="Arial" panose="020B0604020202020204" pitchFamily="34" charset="0"/>
              </a:rPr>
              <a:t>10</a:t>
            </a:r>
            <a:r>
              <a:rPr lang="en-US" b="1" i="1" baseline="30000" dirty="0">
                <a:solidFill>
                  <a:srgbClr val="0000CC"/>
                </a:solidFill>
                <a:latin typeface="Arial" panose="020B0604020202020204" pitchFamily="34" charset="0"/>
                <a:cs typeface="Arial" panose="020B0604020202020204" pitchFamily="34" charset="0"/>
              </a:rPr>
              <a:t>18</a:t>
            </a:r>
            <a:r>
              <a:rPr lang="en-US" b="1" i="1" dirty="0">
                <a:latin typeface="Arial" panose="020B0604020202020204" pitchFamily="34" charset="0"/>
                <a:cs typeface="Arial" panose="020B0604020202020204" pitchFamily="34" charset="0"/>
              </a:rPr>
              <a:t> </a:t>
            </a:r>
            <a:r>
              <a:rPr lang="ru-RU" i="1" dirty="0">
                <a:latin typeface="Arial" panose="020B0604020202020204" pitchFamily="34" charset="0"/>
                <a:cs typeface="Arial" panose="020B0604020202020204" pitchFamily="34" charset="0"/>
              </a:rPr>
              <a:t>Вт</a:t>
            </a:r>
            <a:r>
              <a:rPr lang="en-US" i="1" dirty="0">
                <a:latin typeface="Arial" panose="020B0604020202020204" pitchFamily="34" charset="0"/>
                <a:cs typeface="Arial" panose="020B0604020202020204" pitchFamily="34" charset="0"/>
              </a:rPr>
              <a:t>/c</a:t>
            </a:r>
            <a:r>
              <a:rPr lang="ru-RU" i="1" dirty="0">
                <a:latin typeface="Arial" panose="020B0604020202020204" pitchFamily="34" charset="0"/>
                <a:cs typeface="Arial" panose="020B0604020202020204" pitchFamily="34" charset="0"/>
              </a:rPr>
              <a:t>м</a:t>
            </a:r>
            <a:r>
              <a:rPr lang="en-US" i="1" baseline="30000" dirty="0">
                <a:latin typeface="Arial" panose="020B0604020202020204" pitchFamily="34" charset="0"/>
                <a:cs typeface="Arial" panose="020B0604020202020204" pitchFamily="34" charset="0"/>
              </a:rPr>
              <a:t>2</a:t>
            </a:r>
            <a:r>
              <a:rPr lang="ru-RU" i="1" dirty="0">
                <a:latin typeface="Arial" panose="020B0604020202020204" pitchFamily="34" charset="0"/>
                <a:cs typeface="Arial" panose="020B0604020202020204" pitchFamily="34" charset="0"/>
              </a:rPr>
              <a:t> температура </a:t>
            </a:r>
            <a:r>
              <a:rPr lang="ru-RU" b="1" i="1" dirty="0">
                <a:solidFill>
                  <a:srgbClr val="FF0000"/>
                </a:solidFill>
                <a:latin typeface="Arial" panose="020B0604020202020204" pitchFamily="34" charset="0"/>
                <a:cs typeface="Arial" panose="020B0604020202020204" pitchFamily="34" charset="0"/>
              </a:rPr>
              <a:t>увеличивается</a:t>
            </a:r>
            <a:r>
              <a:rPr lang="ru-RU" i="1" dirty="0">
                <a:latin typeface="Arial" panose="020B0604020202020204" pitchFamily="34" charset="0"/>
                <a:cs typeface="Arial" panose="020B0604020202020204" pitchFamily="34" charset="0"/>
              </a:rPr>
              <a:t> всего </a:t>
            </a:r>
            <a:r>
              <a:rPr lang="ru-RU" b="1" i="1" dirty="0">
                <a:solidFill>
                  <a:srgbClr val="FF0000"/>
                </a:solidFill>
                <a:latin typeface="Arial" panose="020B0604020202020204" pitchFamily="34" charset="0"/>
                <a:cs typeface="Arial" panose="020B0604020202020204" pitchFamily="34" charset="0"/>
              </a:rPr>
              <a:t>на несколько эВ</a:t>
            </a:r>
            <a:r>
              <a:rPr lang="ru-RU" i="1" dirty="0">
                <a:latin typeface="Arial" panose="020B0604020202020204" pitchFamily="34" charset="0"/>
                <a:cs typeface="Arial" panose="020B0604020202020204" pitchFamily="34" charset="0"/>
              </a:rPr>
              <a:t>. </a:t>
            </a:r>
            <a:endParaRPr lang="en-US" i="1" baseline="30000" dirty="0">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6F509BA5-B08B-4BA1-8E19-57F109717620}"/>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Ранее полученные результаты.</a:t>
            </a:r>
            <a:endParaRPr lang="ru-RU" sz="2800" b="1" dirty="0">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1EA0EEB7-1CB1-41EA-B656-C067E4477AE9}"/>
              </a:ext>
            </a:extLst>
          </p:cNvPr>
          <p:cNvSpPr>
            <a:spLocks noGrp="1"/>
          </p:cNvSpPr>
          <p:nvPr>
            <p:ph type="sldNum" sz="quarter" idx="12"/>
          </p:nvPr>
        </p:nvSpPr>
        <p:spPr/>
        <p:txBody>
          <a:bodyPr/>
          <a:lstStyle/>
          <a:p>
            <a:fld id="{BB511590-5F22-407D-B11A-C88EF41F368D}" type="slidenum">
              <a:rPr lang="ru-RU" smtClean="0"/>
              <a:t>7</a:t>
            </a:fld>
            <a:endParaRPr lang="ru-RU"/>
          </a:p>
        </p:txBody>
      </p:sp>
    </p:spTree>
    <p:extLst>
      <p:ext uri="{BB962C8B-B14F-4D97-AF65-F5344CB8AC3E}">
        <p14:creationId xmlns:p14="http://schemas.microsoft.com/office/powerpoint/2010/main" val="284536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5258" y="1123158"/>
            <a:ext cx="5766322" cy="830997"/>
          </a:xfrm>
          <a:prstGeom prst="rect">
            <a:avLst/>
          </a:prstGeom>
          <a:noFill/>
          <a:ln w="9525">
            <a:noFill/>
            <a:miter lim="800000"/>
            <a:headEnd/>
            <a:tailEnd/>
          </a:ln>
        </p:spPr>
        <p:txBody>
          <a:bodyPr wrap="none">
            <a:spAutoFit/>
          </a:bodyPr>
          <a:lstStyle/>
          <a:p>
            <a:pPr algn="ctr"/>
            <a:r>
              <a:rPr lang="ru-RU" sz="2400" dirty="0">
                <a:solidFill>
                  <a:srgbClr val="CC0000"/>
                </a:solidFill>
                <a:latin typeface="Arial" panose="020B0604020202020204" pitchFamily="34" charset="0"/>
                <a:cs typeface="Arial" panose="020B0604020202020204" pitchFamily="34" charset="0"/>
              </a:rPr>
              <a:t>Горячая плазма </a:t>
            </a:r>
            <a:r>
              <a:rPr lang="en-US" sz="2400" dirty="0">
                <a:solidFill>
                  <a:srgbClr val="CC0000"/>
                </a:solidFill>
                <a:latin typeface="Arial" panose="020B0604020202020204" pitchFamily="34" charset="0"/>
                <a:cs typeface="Arial" panose="020B0604020202020204" pitchFamily="34" charset="0"/>
              </a:rPr>
              <a:t>(</a:t>
            </a:r>
            <a:r>
              <a:rPr lang="en-US" sz="2400" dirty="0" err="1">
                <a:solidFill>
                  <a:srgbClr val="CC0000"/>
                </a:solidFill>
                <a:latin typeface="Arial" panose="020B0604020202020204" pitchFamily="34" charset="0"/>
                <a:cs typeface="Arial" panose="020B0604020202020204" pitchFamily="34" charset="0"/>
              </a:rPr>
              <a:t>T</a:t>
            </a:r>
            <a:r>
              <a:rPr lang="en-US" sz="2400" baseline="-25000" dirty="0" err="1">
                <a:solidFill>
                  <a:srgbClr val="CC0000"/>
                </a:solidFill>
                <a:latin typeface="Arial" panose="020B0604020202020204" pitchFamily="34" charset="0"/>
                <a:cs typeface="Arial" panose="020B0604020202020204" pitchFamily="34" charset="0"/>
              </a:rPr>
              <a:t>e</a:t>
            </a:r>
            <a:r>
              <a:rPr lang="en-US" sz="2400" dirty="0">
                <a:solidFill>
                  <a:srgbClr val="CC0000"/>
                </a:solidFill>
                <a:latin typeface="Arial" panose="020B0604020202020204" pitchFamily="34" charset="0"/>
                <a:cs typeface="Arial" panose="020B0604020202020204" pitchFamily="34" charset="0"/>
              </a:rPr>
              <a:t> ̴1 </a:t>
            </a:r>
            <a:r>
              <a:rPr lang="en-US" sz="2400" dirty="0" err="1">
                <a:solidFill>
                  <a:srgbClr val="CC0000"/>
                </a:solidFill>
                <a:latin typeface="Arial" panose="020B0604020202020204" pitchFamily="34" charset="0"/>
                <a:cs typeface="Arial" panose="020B0604020202020204" pitchFamily="34" charset="0"/>
              </a:rPr>
              <a:t>keV</a:t>
            </a:r>
            <a:r>
              <a:rPr lang="en-US" sz="2400" dirty="0">
                <a:solidFill>
                  <a:srgbClr val="CC0000"/>
                </a:solidFill>
                <a:latin typeface="Arial" panose="020B0604020202020204" pitchFamily="34" charset="0"/>
                <a:cs typeface="Arial" panose="020B0604020202020204" pitchFamily="34" charset="0"/>
              </a:rPr>
              <a:t>), </a:t>
            </a:r>
            <a:endParaRPr lang="ru-RU" sz="2400" dirty="0">
              <a:solidFill>
                <a:srgbClr val="CC0000"/>
              </a:solidFill>
              <a:latin typeface="Arial" panose="020B0604020202020204" pitchFamily="34" charset="0"/>
              <a:cs typeface="Arial" panose="020B0604020202020204" pitchFamily="34" charset="0"/>
            </a:endParaRPr>
          </a:p>
          <a:p>
            <a:pPr algn="ctr"/>
            <a:r>
              <a:rPr lang="ru-RU" sz="2400" dirty="0">
                <a:solidFill>
                  <a:srgbClr val="CC0000"/>
                </a:solidFill>
                <a:latin typeface="Arial" panose="020B0604020202020204" pitchFamily="34" charset="0"/>
                <a:cs typeface="Arial" panose="020B0604020202020204" pitchFamily="34" charset="0"/>
              </a:rPr>
              <a:t>в основном в фокальном пятне лазера</a:t>
            </a:r>
          </a:p>
        </p:txBody>
      </p:sp>
      <p:sp>
        <p:nvSpPr>
          <p:cNvPr id="6147" name="Text Box 3"/>
          <p:cNvSpPr txBox="1">
            <a:spLocks noChangeArrowheads="1"/>
          </p:cNvSpPr>
          <p:nvPr/>
        </p:nvSpPr>
        <p:spPr bwMode="auto">
          <a:xfrm>
            <a:off x="6984617" y="1134809"/>
            <a:ext cx="4872872" cy="830997"/>
          </a:xfrm>
          <a:prstGeom prst="rect">
            <a:avLst/>
          </a:prstGeom>
          <a:noFill/>
          <a:ln w="9525">
            <a:noFill/>
            <a:miter lim="800000"/>
            <a:headEnd/>
            <a:tailEnd/>
          </a:ln>
        </p:spPr>
        <p:txBody>
          <a:bodyPr wrap="none">
            <a:spAutoFit/>
          </a:bodyPr>
          <a:lstStyle/>
          <a:p>
            <a:pPr algn="ctr"/>
            <a:r>
              <a:rPr lang="ru-RU" sz="2400" dirty="0">
                <a:solidFill>
                  <a:srgbClr val="CC6600"/>
                </a:solidFill>
                <a:latin typeface="Arial" panose="020B0604020202020204" pitchFamily="34" charset="0"/>
                <a:cs typeface="Arial" panose="020B0604020202020204" pitchFamily="34" charset="0"/>
              </a:rPr>
              <a:t>Плотное разогретое вещество</a:t>
            </a:r>
            <a:r>
              <a:rPr lang="en-US" sz="2400" dirty="0">
                <a:solidFill>
                  <a:srgbClr val="CC6600"/>
                </a:solidFill>
                <a:latin typeface="Arial" panose="020B0604020202020204" pitchFamily="34" charset="0"/>
                <a:cs typeface="Arial" panose="020B0604020202020204" pitchFamily="34" charset="0"/>
              </a:rPr>
              <a:t>  </a:t>
            </a:r>
            <a:endParaRPr lang="ru-RU" sz="2400" dirty="0">
              <a:solidFill>
                <a:srgbClr val="CC6600"/>
              </a:solidFill>
              <a:latin typeface="Arial" panose="020B0604020202020204" pitchFamily="34" charset="0"/>
              <a:cs typeface="Arial" panose="020B0604020202020204" pitchFamily="34" charset="0"/>
            </a:endParaRPr>
          </a:p>
          <a:p>
            <a:pPr algn="ctr"/>
            <a:r>
              <a:rPr lang="en-US" sz="2400" dirty="0">
                <a:solidFill>
                  <a:srgbClr val="CC6600"/>
                </a:solidFill>
                <a:latin typeface="Arial" panose="020B0604020202020204" pitchFamily="34" charset="0"/>
                <a:cs typeface="Arial" panose="020B0604020202020204" pitchFamily="34" charset="0"/>
              </a:rPr>
              <a:t>(</a:t>
            </a:r>
            <a:r>
              <a:rPr lang="en-US" sz="2400" dirty="0" err="1">
                <a:solidFill>
                  <a:srgbClr val="CC6600"/>
                </a:solidFill>
                <a:latin typeface="Arial" panose="020B0604020202020204" pitchFamily="34" charset="0"/>
                <a:cs typeface="Arial" panose="020B0604020202020204" pitchFamily="34" charset="0"/>
              </a:rPr>
              <a:t>T</a:t>
            </a:r>
            <a:r>
              <a:rPr lang="en-US" sz="2400" baseline="-25000" dirty="0" err="1">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 ~ 10-100 eV, N</a:t>
            </a:r>
            <a:r>
              <a:rPr lang="en-US" sz="2400" baseline="-25000" dirty="0">
                <a:solidFill>
                  <a:srgbClr val="CC6600"/>
                </a:solidFill>
                <a:latin typeface="Arial" panose="020B0604020202020204" pitchFamily="34" charset="0"/>
                <a:cs typeface="Arial" panose="020B0604020202020204" pitchFamily="34" charset="0"/>
              </a:rPr>
              <a:t>e</a:t>
            </a:r>
            <a:r>
              <a:rPr lang="en-US" sz="2400" dirty="0">
                <a:solidFill>
                  <a:srgbClr val="CC6600"/>
                </a:solidFill>
                <a:latin typeface="Arial" panose="020B0604020202020204" pitchFamily="34" charset="0"/>
                <a:cs typeface="Arial" panose="020B0604020202020204" pitchFamily="34" charset="0"/>
              </a:rPr>
              <a:t>~10</a:t>
            </a:r>
            <a:r>
              <a:rPr lang="en-US" sz="2400" baseline="30000" dirty="0">
                <a:solidFill>
                  <a:srgbClr val="CC6600"/>
                </a:solidFill>
                <a:latin typeface="Arial" panose="020B0604020202020204" pitchFamily="34" charset="0"/>
                <a:cs typeface="Arial" panose="020B0604020202020204" pitchFamily="34" charset="0"/>
              </a:rPr>
              <a:t>23</a:t>
            </a:r>
            <a:r>
              <a:rPr lang="en-US" sz="2400" dirty="0">
                <a:solidFill>
                  <a:srgbClr val="CC6600"/>
                </a:solidFill>
                <a:latin typeface="Arial" panose="020B0604020202020204" pitchFamily="34" charset="0"/>
                <a:cs typeface="Arial" panose="020B0604020202020204" pitchFamily="34" charset="0"/>
              </a:rPr>
              <a:t> cm</a:t>
            </a:r>
            <a:r>
              <a:rPr lang="en-US" sz="2400" baseline="30000" dirty="0">
                <a:solidFill>
                  <a:srgbClr val="CC6600"/>
                </a:solidFill>
                <a:latin typeface="Arial" panose="020B0604020202020204" pitchFamily="34" charset="0"/>
                <a:cs typeface="Arial" panose="020B0604020202020204" pitchFamily="34" charset="0"/>
              </a:rPr>
              <a:t>-3</a:t>
            </a:r>
            <a:r>
              <a:rPr lang="en-US" sz="2400" dirty="0">
                <a:solidFill>
                  <a:srgbClr val="CC6600"/>
                </a:solidFill>
                <a:latin typeface="Arial" panose="020B0604020202020204" pitchFamily="34" charset="0"/>
                <a:cs typeface="Arial" panose="020B0604020202020204" pitchFamily="34" charset="0"/>
              </a:rPr>
              <a:t>)</a:t>
            </a:r>
            <a:endParaRPr lang="ru-RU" sz="2400" dirty="0">
              <a:solidFill>
                <a:srgbClr val="CC6600"/>
              </a:solidFill>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5496136" y="8736000"/>
            <a:ext cx="5183187" cy="1046163"/>
          </a:xfrm>
          <a:prstGeom prst="rect">
            <a:avLst/>
          </a:prstGeom>
          <a:noFill/>
          <a:ln w="9525">
            <a:noFill/>
            <a:miter lim="800000"/>
            <a:headEnd/>
            <a:tailEnd/>
          </a:ln>
        </p:spPr>
        <p:txBody>
          <a:bodyPr>
            <a:spAutoFit/>
          </a:bodyPr>
          <a:lstStyle/>
          <a:p>
            <a:pPr algn="ctr"/>
            <a:r>
              <a:rPr lang="en-US" dirty="0">
                <a:solidFill>
                  <a:srgbClr val="000066"/>
                </a:solidFill>
              </a:rPr>
              <a:t>By means of X-ray spectroscopy </a:t>
            </a:r>
          </a:p>
          <a:p>
            <a:pPr algn="ctr"/>
            <a:r>
              <a:rPr lang="en-US" u="sng" dirty="0" err="1">
                <a:solidFill>
                  <a:srgbClr val="000066"/>
                </a:solidFill>
              </a:rPr>
              <a:t>T</a:t>
            </a:r>
            <a:r>
              <a:rPr lang="en-US" u="sng" baseline="-25000" dirty="0" err="1">
                <a:solidFill>
                  <a:srgbClr val="000066"/>
                </a:solidFill>
              </a:rPr>
              <a:t>e</a:t>
            </a:r>
            <a:r>
              <a:rPr lang="en-US" u="sng" baseline="30000" dirty="0" err="1">
                <a:solidFill>
                  <a:srgbClr val="000066"/>
                </a:solidFill>
              </a:rPr>
              <a:t>warm</a:t>
            </a:r>
            <a:r>
              <a:rPr lang="en-US" dirty="0">
                <a:solidFill>
                  <a:srgbClr val="000066"/>
                </a:solidFill>
              </a:rPr>
              <a:t>   can be determined when </a:t>
            </a:r>
            <a:r>
              <a:rPr lang="en-US" u="sng" dirty="0">
                <a:solidFill>
                  <a:srgbClr val="000066"/>
                </a:solidFill>
              </a:rPr>
              <a:t>over 10 eV.</a:t>
            </a:r>
          </a:p>
          <a:p>
            <a:pPr algn="ctr"/>
            <a:endParaRPr lang="en-US" sz="800" dirty="0">
              <a:solidFill>
                <a:srgbClr val="000066"/>
              </a:solidFill>
            </a:endParaRPr>
          </a:p>
          <a:p>
            <a:pPr algn="ctr"/>
            <a:r>
              <a:rPr lang="en-US" u="sng" dirty="0">
                <a:solidFill>
                  <a:srgbClr val="000066"/>
                </a:solidFill>
              </a:rPr>
              <a:t> Spatial resolution is of crucial importance.</a:t>
            </a:r>
            <a:endParaRPr lang="ru-RU" u="sng" dirty="0">
              <a:solidFill>
                <a:srgbClr val="000066"/>
              </a:solidFill>
            </a:endParaRPr>
          </a:p>
        </p:txBody>
      </p:sp>
      <p:sp>
        <p:nvSpPr>
          <p:cNvPr id="6152" name="Oval 5"/>
          <p:cNvSpPr>
            <a:spLocks noChangeArrowheads="1"/>
          </p:cNvSpPr>
          <p:nvPr/>
        </p:nvSpPr>
        <p:spPr bwMode="auto">
          <a:xfrm>
            <a:off x="7802759" y="2217088"/>
            <a:ext cx="3751941" cy="1544917"/>
          </a:xfrm>
          <a:prstGeom prst="ellipse">
            <a:avLst/>
          </a:prstGeom>
          <a:solidFill>
            <a:srgbClr val="FF9933"/>
          </a:solidFill>
          <a:ln w="9525">
            <a:noFill/>
            <a:round/>
            <a:headEnd/>
            <a:tailEnd/>
          </a:ln>
        </p:spPr>
        <p:txBody>
          <a:bodyPr wrap="none" anchor="ctr"/>
          <a:lstStyle/>
          <a:p>
            <a:endParaRPr lang="en-US"/>
          </a:p>
        </p:txBody>
      </p:sp>
      <p:sp>
        <p:nvSpPr>
          <p:cNvPr id="6153" name="Oval 5"/>
          <p:cNvSpPr>
            <a:spLocks noChangeArrowheads="1"/>
          </p:cNvSpPr>
          <p:nvPr/>
        </p:nvSpPr>
        <p:spPr bwMode="auto">
          <a:xfrm>
            <a:off x="692679" y="2197123"/>
            <a:ext cx="3368228" cy="1386917"/>
          </a:xfrm>
          <a:prstGeom prst="ellipse">
            <a:avLst/>
          </a:prstGeom>
          <a:solidFill>
            <a:srgbClr val="FF5050"/>
          </a:solidFill>
          <a:ln w="9525">
            <a:noFill/>
            <a:round/>
            <a:headEnd/>
            <a:tailEnd/>
          </a:ln>
        </p:spPr>
        <p:txBody>
          <a:bodyPr wrap="none" anchor="ctr"/>
          <a:lstStyle/>
          <a:p>
            <a:endParaRPr lang="en-US"/>
          </a:p>
        </p:txBody>
      </p:sp>
      <p:sp>
        <p:nvSpPr>
          <p:cNvPr id="6154" name="Text Box 7"/>
          <p:cNvSpPr txBox="1">
            <a:spLocks noChangeArrowheads="1"/>
          </p:cNvSpPr>
          <p:nvPr/>
        </p:nvSpPr>
        <p:spPr bwMode="auto">
          <a:xfrm>
            <a:off x="825373" y="2384261"/>
            <a:ext cx="3124573" cy="830997"/>
          </a:xfrm>
          <a:prstGeom prst="rect">
            <a:avLst/>
          </a:prstGeom>
          <a:noFill/>
          <a:ln w="9525">
            <a:noFill/>
            <a:miter lim="800000"/>
            <a:headEnd/>
            <a:tailEnd/>
          </a:ln>
        </p:spPr>
        <p:txBody>
          <a:bodyPr wrap="none">
            <a:spAutoFit/>
          </a:bodyPr>
          <a:lstStyle/>
          <a:p>
            <a:pPr algn="ctr"/>
            <a:r>
              <a:rPr lang="ru-RU" sz="2400" i="1" dirty="0">
                <a:latin typeface="Arial" panose="020B0604020202020204" pitchFamily="34" charset="0"/>
                <a:cs typeface="Arial" panose="020B0604020202020204" pitchFamily="34" charset="0"/>
              </a:rPr>
              <a:t>Горячая плазма</a:t>
            </a:r>
          </a:p>
          <a:p>
            <a:pPr algn="ct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e</a:t>
            </a:r>
            <a:r>
              <a:rPr lang="en-US" sz="2400" i="1" baseline="30000" dirty="0" err="1">
                <a:latin typeface="Arial" panose="020B0604020202020204" pitchFamily="34" charset="0"/>
                <a:cs typeface="Arial" panose="020B0604020202020204" pitchFamily="34" charset="0"/>
              </a:rPr>
              <a:t>hot</a:t>
            </a:r>
            <a:r>
              <a:rPr lang="en-US" sz="2400" i="1" dirty="0">
                <a:latin typeface="Arial" panose="020B0604020202020204" pitchFamily="34" charset="0"/>
                <a:cs typeface="Arial" panose="020B0604020202020204" pitchFamily="34" charset="0"/>
              </a:rPr>
              <a:t> ~ 500 – 5000 </a:t>
            </a:r>
            <a:r>
              <a:rPr lang="en-US" sz="2400" i="1" dirty="0" err="1">
                <a:latin typeface="Arial" panose="020B0604020202020204" pitchFamily="34" charset="0"/>
                <a:cs typeface="Arial" panose="020B0604020202020204" pitchFamily="34" charset="0"/>
              </a:rPr>
              <a:t>eV</a:t>
            </a:r>
            <a:endParaRPr lang="ru-RU" sz="2400" i="1" dirty="0">
              <a:latin typeface="Arial" panose="020B0604020202020204" pitchFamily="34" charset="0"/>
              <a:cs typeface="Arial" panose="020B0604020202020204" pitchFamily="34" charset="0"/>
            </a:endParaRPr>
          </a:p>
        </p:txBody>
      </p:sp>
      <p:sp>
        <p:nvSpPr>
          <p:cNvPr id="6155" name="Text Box 8"/>
          <p:cNvSpPr txBox="1">
            <a:spLocks noChangeArrowheads="1"/>
          </p:cNvSpPr>
          <p:nvPr/>
        </p:nvSpPr>
        <p:spPr bwMode="auto">
          <a:xfrm>
            <a:off x="8399885" y="2445652"/>
            <a:ext cx="2557688" cy="830997"/>
          </a:xfrm>
          <a:prstGeom prst="rect">
            <a:avLst/>
          </a:prstGeom>
          <a:noFill/>
          <a:ln w="9525">
            <a:noFill/>
            <a:miter lim="800000"/>
            <a:headEnd/>
            <a:tailEnd/>
          </a:ln>
        </p:spPr>
        <p:txBody>
          <a:bodyPr wrap="none">
            <a:spAutoFit/>
          </a:bodyPr>
          <a:lstStyle/>
          <a:p>
            <a:pPr algn="ctr"/>
            <a:r>
              <a:rPr lang="ru-RU" sz="2400" dirty="0">
                <a:latin typeface="Arial" panose="020B0604020202020204" pitchFamily="34" charset="0"/>
                <a:cs typeface="Arial" panose="020B0604020202020204" pitchFamily="34" charset="0"/>
              </a:rPr>
              <a:t>Теплая плазма</a:t>
            </a:r>
          </a:p>
          <a:p>
            <a:pPr algn="ct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e</a:t>
            </a:r>
            <a:r>
              <a:rPr lang="en-US" sz="2400" baseline="30000" dirty="0" err="1">
                <a:latin typeface="Arial" panose="020B0604020202020204" pitchFamily="34" charset="0"/>
                <a:cs typeface="Arial" panose="020B0604020202020204" pitchFamily="34" charset="0"/>
              </a:rPr>
              <a:t>warm</a:t>
            </a:r>
            <a:r>
              <a:rPr lang="en-US" sz="2400" dirty="0">
                <a:latin typeface="Arial" panose="020B0604020202020204" pitchFamily="34" charset="0"/>
                <a:cs typeface="Arial" panose="020B0604020202020204" pitchFamily="34" charset="0"/>
              </a:rPr>
              <a:t> ~ </a:t>
            </a:r>
            <a:r>
              <a:rPr lang="ru-RU"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0 eV</a:t>
            </a:r>
            <a:endParaRPr lang="ru-RU" sz="2400" dirty="0">
              <a:latin typeface="Arial" panose="020B0604020202020204" pitchFamily="34" charset="0"/>
              <a:cs typeface="Arial" panose="020B0604020202020204" pitchFamily="34" charset="0"/>
            </a:endParaRPr>
          </a:p>
        </p:txBody>
      </p:sp>
      <p:sp>
        <p:nvSpPr>
          <p:cNvPr id="6156" name="Line 11"/>
          <p:cNvSpPr>
            <a:spLocks noChangeShapeType="1"/>
          </p:cNvSpPr>
          <p:nvPr/>
        </p:nvSpPr>
        <p:spPr bwMode="auto">
          <a:xfrm rot="16200000" flipH="1">
            <a:off x="5931833" y="830647"/>
            <a:ext cx="0" cy="3147734"/>
          </a:xfrm>
          <a:prstGeom prst="line">
            <a:avLst/>
          </a:prstGeom>
          <a:noFill/>
          <a:ln w="76200" cmpd="tri">
            <a:solidFill>
              <a:srgbClr val="FF0000"/>
            </a:solidFill>
            <a:round/>
            <a:headEnd/>
            <a:tailEnd type="triangle" w="med" len="med"/>
          </a:ln>
        </p:spPr>
        <p:txBody>
          <a:bodyPr/>
          <a:lstStyle/>
          <a:p>
            <a:endParaRPr lang="en-US"/>
          </a:p>
        </p:txBody>
      </p:sp>
      <p:sp>
        <p:nvSpPr>
          <p:cNvPr id="6159" name="Text Box 13"/>
          <p:cNvSpPr txBox="1">
            <a:spLocks noChangeArrowheads="1"/>
          </p:cNvSpPr>
          <p:nvPr/>
        </p:nvSpPr>
        <p:spPr bwMode="auto">
          <a:xfrm>
            <a:off x="4271907" y="3573179"/>
            <a:ext cx="3233794" cy="461665"/>
          </a:xfrm>
          <a:prstGeom prst="rect">
            <a:avLst/>
          </a:prstGeom>
          <a:noFill/>
          <a:ln w="9525">
            <a:noFill/>
            <a:miter lim="800000"/>
            <a:headEnd/>
            <a:tailEnd/>
          </a:ln>
        </p:spPr>
        <p:txBody>
          <a:bodyPr wrap="square">
            <a:spAutoFit/>
          </a:bodyPr>
          <a:lstStyle/>
          <a:p>
            <a:pPr algn="ctr"/>
            <a:r>
              <a:rPr lang="ru-RU" sz="2400" b="1" dirty="0">
                <a:solidFill>
                  <a:srgbClr val="CC0000"/>
                </a:solidFill>
                <a:latin typeface="Arial" panose="020B0604020202020204" pitchFamily="34" charset="0"/>
                <a:cs typeface="Arial" panose="020B0604020202020204" pitchFamily="34" charset="0"/>
              </a:rPr>
              <a:t>Горячие электроны</a:t>
            </a:r>
          </a:p>
        </p:txBody>
      </p:sp>
      <p:sp>
        <p:nvSpPr>
          <p:cNvPr id="6160" name="AutoShape 14"/>
          <p:cNvSpPr>
            <a:spLocks noChangeArrowheads="1"/>
          </p:cNvSpPr>
          <p:nvPr/>
        </p:nvSpPr>
        <p:spPr bwMode="auto">
          <a:xfrm rot="5400000">
            <a:off x="8790462" y="3602633"/>
            <a:ext cx="461665" cy="799517"/>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6161" name="Text Box 15"/>
          <p:cNvSpPr txBox="1">
            <a:spLocks noChangeArrowheads="1"/>
          </p:cNvSpPr>
          <p:nvPr/>
        </p:nvSpPr>
        <p:spPr bwMode="auto">
          <a:xfrm>
            <a:off x="9349924" y="3798367"/>
            <a:ext cx="2529860" cy="830997"/>
          </a:xfrm>
          <a:prstGeom prst="rect">
            <a:avLst/>
          </a:prstGeom>
          <a:noFill/>
          <a:ln w="9525">
            <a:noFill/>
            <a:miter lim="800000"/>
            <a:headEnd/>
            <a:tailEnd/>
          </a:ln>
        </p:spPr>
        <p:txBody>
          <a:bodyPr wrap="none">
            <a:spAutoFit/>
          </a:bodyPr>
          <a:lstStyle/>
          <a:p>
            <a:r>
              <a:rPr lang="ru-RU" sz="2400" b="1" dirty="0">
                <a:solidFill>
                  <a:srgbClr val="ED7D31"/>
                </a:solidFill>
                <a:latin typeface="Arial" panose="020B0604020202020204" pitchFamily="34" charset="0"/>
                <a:cs typeface="Arial" panose="020B0604020202020204" pitchFamily="34" charset="0"/>
              </a:rPr>
              <a:t>Рентгеновское </a:t>
            </a:r>
          </a:p>
          <a:p>
            <a:r>
              <a:rPr lang="ru-RU" sz="2400" b="1" dirty="0">
                <a:solidFill>
                  <a:srgbClr val="ED7D31"/>
                </a:solidFill>
                <a:latin typeface="Arial" panose="020B0604020202020204" pitchFamily="34" charset="0"/>
                <a:cs typeface="Arial" panose="020B0604020202020204" pitchFamily="34" charset="0"/>
              </a:rPr>
              <a:t>излучение</a:t>
            </a:r>
          </a:p>
        </p:txBody>
      </p:sp>
      <p:pic>
        <p:nvPicPr>
          <p:cNvPr id="30736" name="Picture 16" descr="wdm-concepts"/>
          <p:cNvPicPr>
            <a:picLocks noChangeAspect="1" noChangeArrowheads="1"/>
          </p:cNvPicPr>
          <p:nvPr/>
        </p:nvPicPr>
        <p:blipFill rotWithShape="1">
          <a:blip r:embed="rId3" cstate="print">
            <a:lum contrast="24000"/>
          </a:blip>
          <a:srcRect t="28055" b="46012"/>
          <a:stretch/>
        </p:blipFill>
        <p:spPr bwMode="auto">
          <a:xfrm>
            <a:off x="5101438" y="4554275"/>
            <a:ext cx="2387600" cy="1580031"/>
          </a:xfrm>
          <a:prstGeom prst="rect">
            <a:avLst/>
          </a:prstGeom>
          <a:noFill/>
          <a:ln w="9525">
            <a:noFill/>
            <a:miter lim="800000"/>
            <a:headEnd/>
            <a:tailEnd/>
          </a:ln>
        </p:spPr>
      </p:pic>
      <p:grpSp>
        <p:nvGrpSpPr>
          <p:cNvPr id="29" name="Группа 28"/>
          <p:cNvGrpSpPr/>
          <p:nvPr/>
        </p:nvGrpSpPr>
        <p:grpSpPr>
          <a:xfrm>
            <a:off x="276306" y="3356447"/>
            <a:ext cx="3784176" cy="1070277"/>
            <a:chOff x="942171" y="2506400"/>
            <a:chExt cx="3784176" cy="1070277"/>
          </a:xfrm>
        </p:grpSpPr>
        <p:sp>
          <p:nvSpPr>
            <p:cNvPr id="18" name="Text Box 13"/>
            <p:cNvSpPr txBox="1">
              <a:spLocks noChangeArrowheads="1"/>
            </p:cNvSpPr>
            <p:nvPr/>
          </p:nvSpPr>
          <p:spPr bwMode="auto">
            <a:xfrm>
              <a:off x="942171" y="2622570"/>
              <a:ext cx="2803973" cy="954107"/>
            </a:xfrm>
            <a:prstGeom prst="rect">
              <a:avLst/>
            </a:prstGeom>
            <a:noFill/>
            <a:ln w="9525">
              <a:noFill/>
              <a:miter lim="800000"/>
              <a:headEnd/>
              <a:tailEnd/>
            </a:ln>
          </p:spPr>
          <p:txBody>
            <a:bodyPr wrap="none">
              <a:spAutoFit/>
            </a:bodyPr>
            <a:lstStyle/>
            <a:p>
              <a:pPr algn="r"/>
              <a:r>
                <a:rPr lang="ru-RU" sz="2800" b="1" dirty="0">
                  <a:solidFill>
                    <a:srgbClr val="800080"/>
                  </a:solidFill>
                  <a:latin typeface="Arial" panose="020B0604020202020204" pitchFamily="34" charset="0"/>
                  <a:cs typeface="Arial" panose="020B0604020202020204" pitchFamily="34" charset="0"/>
                </a:rPr>
                <a:t>рентгеновское</a:t>
              </a:r>
            </a:p>
            <a:p>
              <a:pPr algn="r"/>
              <a:r>
                <a:rPr lang="ru-RU" sz="2800" b="1" dirty="0">
                  <a:solidFill>
                    <a:srgbClr val="800080"/>
                  </a:solidFill>
                  <a:latin typeface="Arial" panose="020B0604020202020204" pitchFamily="34" charset="0"/>
                  <a:cs typeface="Arial" panose="020B0604020202020204" pitchFamily="34" charset="0"/>
                </a:rPr>
                <a:t>излучение</a:t>
              </a:r>
              <a:endParaRPr lang="ru-RU" sz="2000" b="1" dirty="0">
                <a:solidFill>
                  <a:srgbClr val="800080"/>
                </a:solidFill>
                <a:latin typeface="Arial" panose="020B0604020202020204" pitchFamily="34" charset="0"/>
                <a:cs typeface="Arial" panose="020B0604020202020204" pitchFamily="34" charset="0"/>
              </a:endParaRPr>
            </a:p>
          </p:txBody>
        </p:sp>
        <p:sp>
          <p:nvSpPr>
            <p:cNvPr id="27" name="Стрелка вниз 26"/>
            <p:cNvSpPr/>
            <p:nvPr/>
          </p:nvSpPr>
          <p:spPr bwMode="auto">
            <a:xfrm>
              <a:off x="3717930" y="2765717"/>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sp>
          <p:nvSpPr>
            <p:cNvPr id="28" name="Стрелка вниз 27"/>
            <p:cNvSpPr/>
            <p:nvPr/>
          </p:nvSpPr>
          <p:spPr bwMode="auto">
            <a:xfrm rot="16200000">
              <a:off x="4243947" y="2542400"/>
              <a:ext cx="518400" cy="446400"/>
            </a:xfrm>
            <a:prstGeom prst="downArrow">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800080"/>
                </a:solidFill>
                <a:latin typeface="Arial" pitchFamily="34" charset="0"/>
                <a:cs typeface="Arial" pitchFamily="34" charset="0"/>
              </a:endParaRPr>
            </a:p>
          </p:txBody>
        </p:sp>
      </p:grpSp>
      <p:sp>
        <p:nvSpPr>
          <p:cNvPr id="21" name="Прямоугольник 20">
            <a:extLst>
              <a:ext uri="{FF2B5EF4-FFF2-40B4-BE49-F238E27FC236}">
                <a16:creationId xmlns:a16="http://schemas.microsoft.com/office/drawing/2014/main" id="{E26F7EE7-C1AB-4FD7-91D2-667B1B9DE1FC}"/>
              </a:ext>
            </a:extLst>
          </p:cNvPr>
          <p:cNvSpPr/>
          <p:nvPr/>
        </p:nvSpPr>
        <p:spPr>
          <a:xfrm>
            <a:off x="1" y="3236"/>
            <a:ext cx="12191999" cy="954107"/>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Концепция создания плотного нагретого вещества при помощи лазерных импульсов оптического диапазона</a:t>
            </a:r>
            <a:endParaRPr lang="ru-RU" sz="2800" b="1" dirty="0">
              <a:latin typeface="Arial" panose="020B0604020202020204" pitchFamily="34" charset="0"/>
              <a:cs typeface="Arial" panose="020B0604020202020204" pitchFamily="34" charset="0"/>
            </a:endParaRPr>
          </a:p>
        </p:txBody>
      </p:sp>
      <p:pic>
        <p:nvPicPr>
          <p:cNvPr id="22" name="Picture 16" descr="wdm-concepts">
            <a:extLst>
              <a:ext uri="{FF2B5EF4-FFF2-40B4-BE49-F238E27FC236}">
                <a16:creationId xmlns:a16="http://schemas.microsoft.com/office/drawing/2014/main" id="{763A4AE5-E176-4AFB-9D23-B68BB2123E09}"/>
              </a:ext>
            </a:extLst>
          </p:cNvPr>
          <p:cNvPicPr>
            <a:picLocks noChangeAspect="1" noChangeArrowheads="1"/>
          </p:cNvPicPr>
          <p:nvPr/>
        </p:nvPicPr>
        <p:blipFill rotWithShape="1">
          <a:blip r:embed="rId3" cstate="print">
            <a:lum contrast="24000"/>
          </a:blip>
          <a:srcRect b="77335"/>
          <a:stretch/>
        </p:blipFill>
        <p:spPr bwMode="auto">
          <a:xfrm>
            <a:off x="692679" y="4791284"/>
            <a:ext cx="2387600" cy="1380951"/>
          </a:xfrm>
          <a:prstGeom prst="rect">
            <a:avLst/>
          </a:prstGeom>
          <a:noFill/>
          <a:ln w="9525">
            <a:noFill/>
            <a:miter lim="800000"/>
            <a:headEnd/>
            <a:tailEnd/>
          </a:ln>
        </p:spPr>
      </p:pic>
      <p:pic>
        <p:nvPicPr>
          <p:cNvPr id="23" name="Picture 16" descr="wdm-concepts">
            <a:extLst>
              <a:ext uri="{FF2B5EF4-FFF2-40B4-BE49-F238E27FC236}">
                <a16:creationId xmlns:a16="http://schemas.microsoft.com/office/drawing/2014/main" id="{2A05428E-7D56-4A84-9DF6-03F7282F02A8}"/>
              </a:ext>
            </a:extLst>
          </p:cNvPr>
          <p:cNvPicPr>
            <a:picLocks noChangeAspect="1" noChangeArrowheads="1"/>
          </p:cNvPicPr>
          <p:nvPr/>
        </p:nvPicPr>
        <p:blipFill rotWithShape="1">
          <a:blip r:embed="rId3" cstate="print">
            <a:lum contrast="24000"/>
          </a:blip>
          <a:srcRect t="65245" b="8139"/>
          <a:stretch/>
        </p:blipFill>
        <p:spPr bwMode="auto">
          <a:xfrm>
            <a:off x="9421054" y="4629364"/>
            <a:ext cx="2387600" cy="1621651"/>
          </a:xfrm>
          <a:prstGeom prst="rect">
            <a:avLst/>
          </a:prstGeom>
          <a:noFill/>
          <a:ln w="9525">
            <a:noFill/>
            <a:miter lim="800000"/>
            <a:headEnd/>
            <a:tailEnd/>
          </a:ln>
        </p:spPr>
      </p:pic>
      <p:sp>
        <p:nvSpPr>
          <p:cNvPr id="2" name="TextBox 1">
            <a:extLst>
              <a:ext uri="{FF2B5EF4-FFF2-40B4-BE49-F238E27FC236}">
                <a16:creationId xmlns:a16="http://schemas.microsoft.com/office/drawing/2014/main" id="{5C6530E1-643D-492F-B445-9620679F82BF}"/>
              </a:ext>
            </a:extLst>
          </p:cNvPr>
          <p:cNvSpPr txBox="1"/>
          <p:nvPr/>
        </p:nvSpPr>
        <p:spPr>
          <a:xfrm>
            <a:off x="-557921" y="6090689"/>
            <a:ext cx="4888800" cy="40011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задняя сторона мишени</a:t>
            </a:r>
          </a:p>
        </p:txBody>
      </p:sp>
      <p:sp>
        <p:nvSpPr>
          <p:cNvPr id="25" name="TextBox 24">
            <a:extLst>
              <a:ext uri="{FF2B5EF4-FFF2-40B4-BE49-F238E27FC236}">
                <a16:creationId xmlns:a16="http://schemas.microsoft.com/office/drawing/2014/main" id="{DBB3486A-BE40-4E17-9741-051D2585AE2D}"/>
              </a:ext>
            </a:extLst>
          </p:cNvPr>
          <p:cNvSpPr txBox="1"/>
          <p:nvPr/>
        </p:nvSpPr>
        <p:spPr>
          <a:xfrm>
            <a:off x="3691937" y="6081383"/>
            <a:ext cx="4888110" cy="720000"/>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Периферийные области вокруг фокального пятна лазера</a:t>
            </a:r>
          </a:p>
        </p:txBody>
      </p:sp>
      <p:sp>
        <p:nvSpPr>
          <p:cNvPr id="49" name="TextBox 48">
            <a:extLst>
              <a:ext uri="{FF2B5EF4-FFF2-40B4-BE49-F238E27FC236}">
                <a16:creationId xmlns:a16="http://schemas.microsoft.com/office/drawing/2014/main" id="{F1B2ECF2-EF32-45C2-8A86-95DA30825627}"/>
              </a:ext>
            </a:extLst>
          </p:cNvPr>
          <p:cNvSpPr txBox="1"/>
          <p:nvPr/>
        </p:nvSpPr>
        <p:spPr>
          <a:xfrm>
            <a:off x="7802759" y="6090689"/>
            <a:ext cx="4888110" cy="707886"/>
          </a:xfrm>
          <a:prstGeom prst="rect">
            <a:avLst/>
          </a:prstGeom>
          <a:noFill/>
        </p:spPr>
        <p:txBody>
          <a:bodyPr wrap="square" rtlCol="0">
            <a:spAutoFit/>
          </a:bodyPr>
          <a:lstStyle/>
          <a:p>
            <a:pPr algn="ctr"/>
            <a:r>
              <a:rPr lang="ru-RU" sz="2000" b="1" dirty="0">
                <a:latin typeface="Arial" panose="020B0604020202020204" pitchFamily="34" charset="0"/>
                <a:cs typeface="Arial" panose="020B0604020202020204" pitchFamily="34" charset="0"/>
              </a:rPr>
              <a:t>Вдоль траектории  горячих электронов</a:t>
            </a:r>
          </a:p>
        </p:txBody>
      </p:sp>
      <p:sp>
        <p:nvSpPr>
          <p:cNvPr id="50" name="Line 11">
            <a:extLst>
              <a:ext uri="{FF2B5EF4-FFF2-40B4-BE49-F238E27FC236}">
                <a16:creationId xmlns:a16="http://schemas.microsoft.com/office/drawing/2014/main" id="{94DAF100-364C-4902-9D2D-D481E2467A77}"/>
              </a:ext>
            </a:extLst>
          </p:cNvPr>
          <p:cNvSpPr>
            <a:spLocks noChangeShapeType="1"/>
          </p:cNvSpPr>
          <p:nvPr/>
        </p:nvSpPr>
        <p:spPr bwMode="auto">
          <a:xfrm rot="16200000" flipH="1">
            <a:off x="5931833" y="1344997"/>
            <a:ext cx="0" cy="3147734"/>
          </a:xfrm>
          <a:prstGeom prst="line">
            <a:avLst/>
          </a:prstGeom>
          <a:noFill/>
          <a:ln w="76200" cmpd="tri">
            <a:solidFill>
              <a:srgbClr val="FF0000"/>
            </a:solidFill>
            <a:round/>
            <a:headEnd/>
            <a:tailEnd type="triangle" w="med" len="med"/>
          </a:ln>
        </p:spPr>
        <p:txBody>
          <a:bodyPr/>
          <a:lstStyle/>
          <a:p>
            <a:endParaRPr lang="en-US"/>
          </a:p>
        </p:txBody>
      </p:sp>
      <p:sp>
        <p:nvSpPr>
          <p:cNvPr id="51" name="Line 11">
            <a:extLst>
              <a:ext uri="{FF2B5EF4-FFF2-40B4-BE49-F238E27FC236}">
                <a16:creationId xmlns:a16="http://schemas.microsoft.com/office/drawing/2014/main" id="{C4D2E927-70AB-423A-9BD4-71E844B7F992}"/>
              </a:ext>
            </a:extLst>
          </p:cNvPr>
          <p:cNvSpPr>
            <a:spLocks noChangeShapeType="1"/>
          </p:cNvSpPr>
          <p:nvPr/>
        </p:nvSpPr>
        <p:spPr bwMode="auto">
          <a:xfrm rot="16200000" flipH="1">
            <a:off x="5931833" y="1876823"/>
            <a:ext cx="0" cy="3147734"/>
          </a:xfrm>
          <a:prstGeom prst="line">
            <a:avLst/>
          </a:prstGeom>
          <a:noFill/>
          <a:ln w="76200" cmpd="tri">
            <a:solidFill>
              <a:srgbClr val="FF0000"/>
            </a:solidFill>
            <a:round/>
            <a:headEnd/>
            <a:tailEnd type="triangle" w="med" len="med"/>
          </a:ln>
        </p:spPr>
        <p:txBody>
          <a:bodyPr/>
          <a:lstStyle/>
          <a:p>
            <a:endParaRPr lang="en-US"/>
          </a:p>
        </p:txBody>
      </p:sp>
      <p:sp>
        <p:nvSpPr>
          <p:cNvPr id="3" name="Номер слайда 2">
            <a:extLst>
              <a:ext uri="{FF2B5EF4-FFF2-40B4-BE49-F238E27FC236}">
                <a16:creationId xmlns:a16="http://schemas.microsoft.com/office/drawing/2014/main" id="{0FC13004-05FB-4922-ACE1-D71C28577E4A}"/>
              </a:ext>
            </a:extLst>
          </p:cNvPr>
          <p:cNvSpPr>
            <a:spLocks noGrp="1"/>
          </p:cNvSpPr>
          <p:nvPr>
            <p:ph type="sldNum" sz="quarter" idx="12"/>
          </p:nvPr>
        </p:nvSpPr>
        <p:spPr/>
        <p:txBody>
          <a:bodyPr/>
          <a:lstStyle/>
          <a:p>
            <a:fld id="{BB511590-5F22-407D-B11A-C88EF41F368D}" type="slidenum">
              <a:rPr lang="ru-RU" smtClean="0"/>
              <a:t>8</a:t>
            </a:fld>
            <a:endParaRPr lang="ru-RU"/>
          </a:p>
        </p:txBody>
      </p:sp>
    </p:spTree>
    <p:extLst>
      <p:ext uri="{BB962C8B-B14F-4D97-AF65-F5344CB8AC3E}">
        <p14:creationId xmlns:p14="http://schemas.microsoft.com/office/powerpoint/2010/main" val="31827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a:stretch>
            <a:fillRect/>
          </a:stretch>
        </p:blipFill>
        <p:spPr bwMode="auto">
          <a:xfrm>
            <a:off x="801008" y="1423689"/>
            <a:ext cx="4176713" cy="2287588"/>
          </a:xfrm>
          <a:prstGeom prst="rect">
            <a:avLst/>
          </a:prstGeom>
          <a:noFill/>
          <a:ln w="9525">
            <a:noFill/>
            <a:miter lim="800000"/>
            <a:headEnd/>
            <a:tailEnd/>
          </a:ln>
        </p:spPr>
      </p:pic>
      <p:pic>
        <p:nvPicPr>
          <p:cNvPr id="11267" name="Picture 5"/>
          <p:cNvPicPr>
            <a:picLocks noChangeAspect="1" noChangeArrowheads="1"/>
          </p:cNvPicPr>
          <p:nvPr/>
        </p:nvPicPr>
        <p:blipFill>
          <a:blip r:embed="rId4" cstate="print"/>
          <a:srcRect/>
          <a:stretch>
            <a:fillRect/>
          </a:stretch>
        </p:blipFill>
        <p:spPr bwMode="auto">
          <a:xfrm>
            <a:off x="700089" y="3816350"/>
            <a:ext cx="3889375" cy="2925763"/>
          </a:xfrm>
          <a:prstGeom prst="rect">
            <a:avLst/>
          </a:prstGeom>
          <a:noFill/>
          <a:ln w="9525">
            <a:noFill/>
            <a:miter lim="800000"/>
            <a:headEnd/>
            <a:tailEnd/>
          </a:ln>
        </p:spPr>
      </p:pic>
      <p:sp>
        <p:nvSpPr>
          <p:cNvPr id="11268" name="Text Box 6"/>
          <p:cNvSpPr txBox="1">
            <a:spLocks noChangeArrowheads="1"/>
          </p:cNvSpPr>
          <p:nvPr/>
        </p:nvSpPr>
        <p:spPr bwMode="auto">
          <a:xfrm>
            <a:off x="7749758" y="6529137"/>
            <a:ext cx="4442242" cy="369332"/>
          </a:xfrm>
          <a:prstGeom prst="rect">
            <a:avLst/>
          </a:prstGeom>
          <a:noFill/>
          <a:ln w="9525">
            <a:noFill/>
            <a:miter lim="800000"/>
            <a:headEnd/>
            <a:tailEnd/>
          </a:ln>
        </p:spPr>
        <p:txBody>
          <a:bodyPr wrap="none">
            <a:spAutoFit/>
          </a:bodyPr>
          <a:lstStyle/>
          <a:p>
            <a:r>
              <a:rPr lang="en-US" i="1" dirty="0">
                <a:latin typeface="Arial" panose="020B0604020202020204" pitchFamily="34" charset="0"/>
                <a:cs typeface="Arial" panose="020B0604020202020204" pitchFamily="34" charset="0"/>
              </a:rPr>
              <a:t>// U. </a:t>
            </a:r>
            <a:r>
              <a:rPr lang="en-US" i="1" dirty="0" err="1">
                <a:latin typeface="Arial" panose="020B0604020202020204" pitchFamily="34" charset="0"/>
                <a:cs typeface="Arial" panose="020B0604020202020204" pitchFamily="34" charset="0"/>
              </a:rPr>
              <a:t>Zasrau</a:t>
            </a:r>
            <a:r>
              <a:rPr lang="en-US" i="1" dirty="0">
                <a:latin typeface="Arial" panose="020B0604020202020204" pitchFamily="34" charset="0"/>
                <a:cs typeface="Arial" panose="020B0604020202020204" pitchFamily="34" charset="0"/>
              </a:rPr>
              <a:t> et al. PRE 81, 026406 (2010)</a:t>
            </a:r>
            <a:endParaRPr lang="ru-RU" i="1" dirty="0">
              <a:latin typeface="Arial" panose="020B0604020202020204" pitchFamily="34" charset="0"/>
              <a:cs typeface="Arial" panose="020B0604020202020204" pitchFamily="34" charset="0"/>
            </a:endParaRPr>
          </a:p>
        </p:txBody>
      </p:sp>
      <p:sp>
        <p:nvSpPr>
          <p:cNvPr id="11270" name="Text Box 8"/>
          <p:cNvSpPr txBox="1">
            <a:spLocks noChangeArrowheads="1"/>
          </p:cNvSpPr>
          <p:nvPr/>
        </p:nvSpPr>
        <p:spPr bwMode="auto">
          <a:xfrm>
            <a:off x="0" y="577829"/>
            <a:ext cx="12087534" cy="646331"/>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Эксперименты по наблюдению плотного разогретого вещества на передней стороны твердотельной лазерной мишени в периферийных областях вокруг фокального пятна лазера.</a:t>
            </a:r>
          </a:p>
        </p:txBody>
      </p:sp>
      <p:pic>
        <p:nvPicPr>
          <p:cNvPr id="11271" name="Picture 9"/>
          <p:cNvPicPr>
            <a:picLocks noChangeAspect="1" noChangeArrowheads="1"/>
          </p:cNvPicPr>
          <p:nvPr/>
        </p:nvPicPr>
        <p:blipFill>
          <a:blip r:embed="rId5" cstate="print">
            <a:lum contrast="12000"/>
          </a:blip>
          <a:srcRect/>
          <a:stretch>
            <a:fillRect/>
          </a:stretch>
        </p:blipFill>
        <p:spPr bwMode="auto">
          <a:xfrm>
            <a:off x="7495084" y="2194619"/>
            <a:ext cx="4176712" cy="4245618"/>
          </a:xfrm>
          <a:prstGeom prst="rect">
            <a:avLst/>
          </a:prstGeom>
          <a:noFill/>
          <a:ln w="9525">
            <a:noFill/>
            <a:miter lim="800000"/>
            <a:headEnd/>
            <a:tailEnd/>
          </a:ln>
        </p:spPr>
      </p:pic>
      <p:sp>
        <p:nvSpPr>
          <p:cNvPr id="11272" name="Text Box 10"/>
          <p:cNvSpPr txBox="1">
            <a:spLocks noChangeArrowheads="1"/>
          </p:cNvSpPr>
          <p:nvPr/>
        </p:nvSpPr>
        <p:spPr bwMode="auto">
          <a:xfrm>
            <a:off x="4696917" y="5790473"/>
            <a:ext cx="2882106" cy="923330"/>
          </a:xfrm>
          <a:prstGeom prst="rect">
            <a:avLst/>
          </a:prstGeom>
          <a:noFill/>
          <a:ln w="9525">
            <a:noFill/>
            <a:miter lim="800000"/>
            <a:headEnd/>
            <a:tailEnd/>
          </a:ln>
        </p:spPr>
        <p:txBody>
          <a:bodyPr wrap="square">
            <a:spAutoFit/>
          </a:bodyPr>
          <a:lstStyle/>
          <a:p>
            <a:r>
              <a:rPr lang="ru-RU" dirty="0">
                <a:latin typeface="Arial" panose="020B0604020202020204" pitchFamily="34" charset="0"/>
                <a:cs typeface="Arial" panose="020B0604020202020204" pitchFamily="34" charset="0"/>
              </a:rPr>
              <a:t>Экспоненциальное падение</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интенсивности линии </a:t>
            </a:r>
            <a:r>
              <a:rPr lang="en-US" dirty="0">
                <a:latin typeface="Arial" panose="020B0604020202020204" pitchFamily="34" charset="0"/>
                <a:cs typeface="Arial" panose="020B0604020202020204" pitchFamily="34" charset="0"/>
              </a:rPr>
              <a:t>K</a:t>
            </a:r>
            <a:r>
              <a:rPr lang="en-US" baseline="-25000" dirty="0">
                <a:latin typeface="Arial" panose="020B0604020202020204" pitchFamily="34" charset="0"/>
                <a:cs typeface="Arial" panose="020B0604020202020204" pitchFamily="34" charset="0"/>
              </a:rPr>
              <a:t>α</a:t>
            </a:r>
            <a:endParaRPr lang="ru-RU" baseline="-25000" dirty="0">
              <a:latin typeface="Arial" panose="020B0604020202020204" pitchFamily="34" charset="0"/>
              <a:cs typeface="Arial" panose="020B0604020202020204" pitchFamily="34" charset="0"/>
            </a:endParaRPr>
          </a:p>
        </p:txBody>
      </p:sp>
      <p:sp>
        <p:nvSpPr>
          <p:cNvPr id="11273" name="Text Box 11"/>
          <p:cNvSpPr txBox="1">
            <a:spLocks noChangeArrowheads="1"/>
          </p:cNvSpPr>
          <p:nvPr/>
        </p:nvSpPr>
        <p:spPr bwMode="auto">
          <a:xfrm>
            <a:off x="4861028" y="1284244"/>
            <a:ext cx="4009431" cy="923330"/>
          </a:xfrm>
          <a:prstGeom prst="rect">
            <a:avLst/>
          </a:prstGeom>
          <a:noFill/>
          <a:ln w="9525">
            <a:noFill/>
            <a:miter lim="800000"/>
            <a:headEnd/>
            <a:tailEnd/>
          </a:ln>
        </p:spPr>
        <p:txBody>
          <a:bodyPr wrap="none">
            <a:spAutoFit/>
          </a:bodyPr>
          <a:lstStyle/>
          <a:p>
            <a:r>
              <a:rPr lang="ru-RU" b="1" dirty="0">
                <a:solidFill>
                  <a:srgbClr val="00B050"/>
                </a:solidFill>
                <a:latin typeface="Arial" panose="020B0604020202020204" pitchFamily="34" charset="0"/>
                <a:cs typeface="Arial" panose="020B0604020202020204" pitchFamily="34" charset="0"/>
              </a:rPr>
              <a:t>Длительность импульса: </a:t>
            </a:r>
            <a:r>
              <a:rPr lang="en-US" b="1" dirty="0">
                <a:solidFill>
                  <a:srgbClr val="FF0000"/>
                </a:solidFill>
                <a:latin typeface="Arial" panose="020B0604020202020204" pitchFamily="34" charset="0"/>
                <a:cs typeface="Arial" panose="020B0604020202020204" pitchFamily="34" charset="0"/>
              </a:rPr>
              <a:t>0.35 </a:t>
            </a:r>
            <a:r>
              <a:rPr lang="en-US" b="1" dirty="0" err="1">
                <a:solidFill>
                  <a:srgbClr val="FF0000"/>
                </a:solidFill>
                <a:latin typeface="Arial" panose="020B0604020202020204" pitchFamily="34" charset="0"/>
                <a:cs typeface="Arial" panose="020B0604020202020204" pitchFamily="34" charset="0"/>
              </a:rPr>
              <a:t>ps</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a:p>
            <a:r>
              <a:rPr lang="ru-RU" b="1" dirty="0">
                <a:solidFill>
                  <a:srgbClr val="00B050"/>
                </a:solidFill>
                <a:latin typeface="Arial" panose="020B0604020202020204" pitchFamily="34" charset="0"/>
                <a:cs typeface="Arial" panose="020B0604020202020204" pitchFamily="34" charset="0"/>
              </a:rPr>
              <a:t>Энергия в импульсе:</a:t>
            </a:r>
            <a:r>
              <a:rPr lang="en-US" b="1" dirty="0">
                <a:solidFill>
                  <a:srgbClr val="00B05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15 J</a:t>
            </a:r>
            <a:r>
              <a:rPr lang="ru-RU" b="1" dirty="0">
                <a:latin typeface="Arial" panose="020B0604020202020204" pitchFamily="34" charset="0"/>
                <a:cs typeface="Arial" panose="020B0604020202020204" pitchFamily="34" charset="0"/>
              </a:rPr>
              <a:t>,</a:t>
            </a:r>
          </a:p>
          <a:p>
            <a:r>
              <a:rPr lang="ru-RU" b="1" dirty="0">
                <a:solidFill>
                  <a:srgbClr val="00B050"/>
                </a:solidFill>
                <a:latin typeface="Arial" panose="020B0604020202020204" pitchFamily="34" charset="0"/>
                <a:cs typeface="Arial" panose="020B0604020202020204" pitchFamily="34" charset="0"/>
              </a:rPr>
              <a:t>Интенсивность</a:t>
            </a:r>
            <a:r>
              <a:rPr lang="ru-RU"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5×</a:t>
            </a:r>
            <a:r>
              <a:rPr lang="ru-RU" b="1" dirty="0">
                <a:solidFill>
                  <a:srgbClr val="FF0000"/>
                </a:solidFill>
                <a:latin typeface="Arial" panose="020B0604020202020204" pitchFamily="34" charset="0"/>
                <a:cs typeface="Arial" panose="020B0604020202020204" pitchFamily="34" charset="0"/>
              </a:rPr>
              <a:t>10</a:t>
            </a:r>
            <a:r>
              <a:rPr lang="en-US" b="1" baseline="30000" dirty="0">
                <a:solidFill>
                  <a:srgbClr val="FF0000"/>
                </a:solidFill>
                <a:latin typeface="Arial" panose="020B0604020202020204" pitchFamily="34" charset="0"/>
                <a:cs typeface="Arial" panose="020B0604020202020204" pitchFamily="34" charset="0"/>
              </a:rPr>
              <a:t>19</a:t>
            </a:r>
            <a:r>
              <a:rPr lang="en-US" b="1" dirty="0">
                <a:solidFill>
                  <a:srgbClr val="FF000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Вт</a:t>
            </a:r>
            <a:r>
              <a:rPr lang="en-US" b="1" dirty="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см</a:t>
            </a:r>
            <a:r>
              <a:rPr lang="en-US" b="1" baseline="30000" dirty="0">
                <a:solidFill>
                  <a:srgbClr val="FF0000"/>
                </a:solidFill>
                <a:latin typeface="Arial" panose="020B0604020202020204" pitchFamily="34" charset="0"/>
                <a:cs typeface="Arial" panose="020B0604020202020204" pitchFamily="34" charset="0"/>
              </a:rPr>
              <a:t>2</a:t>
            </a:r>
          </a:p>
        </p:txBody>
      </p:sp>
      <p:sp>
        <p:nvSpPr>
          <p:cNvPr id="10" name="Прямоугольник 9">
            <a:extLst>
              <a:ext uri="{FF2B5EF4-FFF2-40B4-BE49-F238E27FC236}">
                <a16:creationId xmlns:a16="http://schemas.microsoft.com/office/drawing/2014/main" id="{ED22979C-459B-477C-BECC-1141B22BE1BA}"/>
              </a:ext>
            </a:extLst>
          </p:cNvPr>
          <p:cNvSpPr/>
          <p:nvPr/>
        </p:nvSpPr>
        <p:spPr>
          <a:xfrm>
            <a:off x="1" y="3236"/>
            <a:ext cx="12191999" cy="523220"/>
          </a:xfrm>
          <a:prstGeom prst="rect">
            <a:avLst/>
          </a:prstGeom>
        </p:spPr>
        <p:txBody>
          <a:bodyPr wrap="square">
            <a:spAutoFit/>
          </a:bodyPr>
          <a:lstStyle/>
          <a:p>
            <a:pPr algn="ctr"/>
            <a:r>
              <a:rPr lang="ru-RU" sz="2800" b="1" dirty="0">
                <a:solidFill>
                  <a:srgbClr val="000000"/>
                </a:solidFill>
                <a:latin typeface="Arial" panose="020B0604020202020204" pitchFamily="34" charset="0"/>
                <a:cs typeface="Arial" panose="020B0604020202020204" pitchFamily="34" charset="0"/>
              </a:rPr>
              <a:t>Ранее полученные результаты.</a:t>
            </a:r>
            <a:endParaRPr lang="ru-RU" sz="2800"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B8E24112-0623-46B6-8A2D-7699284786DD}"/>
              </a:ext>
            </a:extLst>
          </p:cNvPr>
          <p:cNvSpPr/>
          <p:nvPr/>
        </p:nvSpPr>
        <p:spPr>
          <a:xfrm>
            <a:off x="5195092" y="2894179"/>
            <a:ext cx="2321469" cy="923330"/>
          </a:xfrm>
          <a:prstGeom prst="rect">
            <a:avLst/>
          </a:prstGeom>
        </p:spPr>
        <p:txBody>
          <a:bodyPr wrap="none">
            <a:spAutoFit/>
          </a:bodyPr>
          <a:lstStyle/>
          <a:p>
            <a:r>
              <a:rPr lang="en-US" dirty="0" err="1">
                <a:solidFill>
                  <a:srgbClr val="FF0000"/>
                </a:solidFill>
                <a:latin typeface="Arial" panose="020B0604020202020204" pitchFamily="34" charset="0"/>
                <a:cs typeface="Arial" panose="020B0604020202020204" pitchFamily="34" charset="0"/>
              </a:rPr>
              <a:t>T</a:t>
            </a:r>
            <a:r>
              <a:rPr lang="en-US" baseline="-25000" dirty="0" err="1">
                <a:solidFill>
                  <a:srgbClr val="FF0000"/>
                </a:solidFill>
                <a:latin typeface="Arial" panose="020B0604020202020204" pitchFamily="34" charset="0"/>
                <a:cs typeface="Arial" panose="020B0604020202020204" pitchFamily="34" charset="0"/>
              </a:rPr>
              <a:t>e</a:t>
            </a:r>
            <a:r>
              <a:rPr lang="en-US" dirty="0">
                <a:solidFill>
                  <a:srgbClr val="FF0000"/>
                </a:solidFill>
                <a:latin typeface="Arial" panose="020B0604020202020204" pitchFamily="34" charset="0"/>
                <a:cs typeface="Arial" panose="020B0604020202020204" pitchFamily="34" charset="0"/>
              </a:rPr>
              <a:t> ~40 </a:t>
            </a:r>
            <a:r>
              <a:rPr lang="ru-RU" dirty="0">
                <a:solidFill>
                  <a:srgbClr val="FF0000"/>
                </a:solidFill>
                <a:latin typeface="Arial" panose="020B0604020202020204" pitchFamily="34" charset="0"/>
                <a:cs typeface="Arial" panose="020B0604020202020204" pitchFamily="34" charset="0"/>
              </a:rPr>
              <a:t>эВ</a:t>
            </a:r>
            <a:endParaRPr lang="en-US" dirty="0">
              <a:solidFill>
                <a:srgbClr val="FF0000"/>
              </a:solidFill>
              <a:latin typeface="Arial" panose="020B0604020202020204" pitchFamily="34" charset="0"/>
              <a:cs typeface="Arial" panose="020B0604020202020204" pitchFamily="34" charset="0"/>
            </a:endParaRPr>
          </a:p>
          <a:p>
            <a:r>
              <a:rPr lang="ru-RU" dirty="0">
                <a:solidFill>
                  <a:srgbClr val="FF0000"/>
                </a:solidFill>
                <a:latin typeface="Arial" panose="020B0604020202020204" pitchFamily="34" charset="0"/>
                <a:cs typeface="Arial" panose="020B0604020202020204" pitchFamily="34" charset="0"/>
              </a:rPr>
              <a:t>вблизи фокального </a:t>
            </a:r>
          </a:p>
          <a:p>
            <a:r>
              <a:rPr lang="ru-RU" dirty="0">
                <a:solidFill>
                  <a:srgbClr val="FF0000"/>
                </a:solidFill>
                <a:latin typeface="Arial" panose="020B0604020202020204" pitchFamily="34" charset="0"/>
                <a:cs typeface="Arial" panose="020B0604020202020204" pitchFamily="34" charset="0"/>
              </a:rPr>
              <a:t>пятна</a:t>
            </a:r>
            <a:endParaRPr lang="en-US" dirty="0">
              <a:solidFill>
                <a:srgbClr val="FF00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4D77343-2B70-41FE-B7F3-800385AE6EBC}"/>
              </a:ext>
            </a:extLst>
          </p:cNvPr>
          <p:cNvSpPr/>
          <p:nvPr/>
        </p:nvSpPr>
        <p:spPr>
          <a:xfrm>
            <a:off x="4696917" y="4548654"/>
            <a:ext cx="2765501" cy="923330"/>
          </a:xfrm>
          <a:prstGeom prst="rect">
            <a:avLst/>
          </a:prstGeom>
        </p:spPr>
        <p:txBody>
          <a:bodyPr wrap="none">
            <a:spAutoFit/>
          </a:bodyPr>
          <a:lstStyle/>
          <a:p>
            <a:r>
              <a:rPr lang="en-US" dirty="0" err="1">
                <a:solidFill>
                  <a:srgbClr val="0070C0"/>
                </a:solidFill>
                <a:latin typeface="Arial" panose="020B0604020202020204" pitchFamily="34" charset="0"/>
                <a:cs typeface="Arial" panose="020B0604020202020204" pitchFamily="34" charset="0"/>
              </a:rPr>
              <a:t>T</a:t>
            </a:r>
            <a:r>
              <a:rPr lang="en-US" baseline="-25000" dirty="0" err="1">
                <a:solidFill>
                  <a:srgbClr val="0070C0"/>
                </a:solidFill>
                <a:latin typeface="Arial" panose="020B0604020202020204" pitchFamily="34" charset="0"/>
                <a:cs typeface="Arial" panose="020B0604020202020204" pitchFamily="34" charset="0"/>
              </a:rPr>
              <a:t>e</a:t>
            </a:r>
            <a:r>
              <a:rPr lang="en-US" dirty="0">
                <a:solidFill>
                  <a:srgbClr val="0070C0"/>
                </a:solidFill>
                <a:latin typeface="Arial" panose="020B0604020202020204" pitchFamily="34" charset="0"/>
                <a:cs typeface="Arial" panose="020B0604020202020204" pitchFamily="34" charset="0"/>
              </a:rPr>
              <a:t> ~10 </a:t>
            </a:r>
            <a:r>
              <a:rPr lang="ru-RU" dirty="0">
                <a:solidFill>
                  <a:srgbClr val="0070C0"/>
                </a:solidFill>
                <a:latin typeface="Arial" panose="020B0604020202020204" pitchFamily="34" charset="0"/>
                <a:cs typeface="Arial" panose="020B0604020202020204" pitchFamily="34" charset="0"/>
              </a:rPr>
              <a:t>эВ</a:t>
            </a:r>
            <a:r>
              <a:rPr lang="en-US" dirty="0">
                <a:solidFill>
                  <a:srgbClr val="0070C0"/>
                </a:solidFill>
                <a:latin typeface="Arial" panose="020B0604020202020204" pitchFamily="34" charset="0"/>
                <a:cs typeface="Arial" panose="020B0604020202020204" pitchFamily="34" charset="0"/>
              </a:rPr>
              <a:t> </a:t>
            </a:r>
          </a:p>
          <a:p>
            <a:r>
              <a:rPr lang="ru-RU" dirty="0">
                <a:solidFill>
                  <a:srgbClr val="0070C0"/>
                </a:solidFill>
                <a:latin typeface="Arial" panose="020B0604020202020204" pitchFamily="34" charset="0"/>
                <a:cs typeface="Arial" panose="020B0604020202020204" pitchFamily="34" charset="0"/>
              </a:rPr>
              <a:t>на</a:t>
            </a:r>
            <a:r>
              <a:rPr lang="en-US" dirty="0">
                <a:solidFill>
                  <a:srgbClr val="0070C0"/>
                </a:solidFill>
                <a:latin typeface="Arial" panose="020B0604020202020204" pitchFamily="34" charset="0"/>
                <a:cs typeface="Arial" panose="020B0604020202020204" pitchFamily="34" charset="0"/>
              </a:rPr>
              <a:t> </a:t>
            </a:r>
            <a:r>
              <a:rPr lang="ru-RU" dirty="0">
                <a:solidFill>
                  <a:srgbClr val="0070C0"/>
                </a:solidFill>
                <a:latin typeface="Arial" panose="020B0604020202020204" pitchFamily="34" charset="0"/>
                <a:cs typeface="Arial" panose="020B0604020202020204" pitchFamily="34" charset="0"/>
              </a:rPr>
              <a:t>расстоянии </a:t>
            </a:r>
            <a:r>
              <a:rPr lang="en-US" dirty="0">
                <a:solidFill>
                  <a:srgbClr val="0070C0"/>
                </a:solidFill>
                <a:latin typeface="Arial" panose="020B0604020202020204" pitchFamily="34" charset="0"/>
                <a:cs typeface="Arial" panose="020B0604020202020204" pitchFamily="34" charset="0"/>
              </a:rPr>
              <a:t>~100 um </a:t>
            </a:r>
          </a:p>
          <a:p>
            <a:r>
              <a:rPr lang="ru-RU" dirty="0">
                <a:solidFill>
                  <a:srgbClr val="0070C0"/>
                </a:solidFill>
                <a:latin typeface="Arial" panose="020B0604020202020204" pitchFamily="34" charset="0"/>
                <a:cs typeface="Arial" panose="020B0604020202020204" pitchFamily="34" charset="0"/>
              </a:rPr>
              <a:t>    от фокального пятна</a:t>
            </a:r>
            <a:endParaRPr lang="en-US" dirty="0">
              <a:solidFill>
                <a:srgbClr val="0070C0"/>
              </a:solidFill>
              <a:latin typeface="Arial" panose="020B0604020202020204" pitchFamily="34" charset="0"/>
              <a:cs typeface="Arial" panose="020B0604020202020204" pitchFamily="34" charset="0"/>
            </a:endParaRPr>
          </a:p>
        </p:txBody>
      </p:sp>
      <p:cxnSp>
        <p:nvCxnSpPr>
          <p:cNvPr id="5" name="Прямая со стрелкой 4">
            <a:extLst>
              <a:ext uri="{FF2B5EF4-FFF2-40B4-BE49-F238E27FC236}">
                <a16:creationId xmlns:a16="http://schemas.microsoft.com/office/drawing/2014/main" id="{B868CAE5-60C9-430E-AE93-AB53E585D4FD}"/>
              </a:ext>
            </a:extLst>
          </p:cNvPr>
          <p:cNvCxnSpPr/>
          <p:nvPr/>
        </p:nvCxnSpPr>
        <p:spPr>
          <a:xfrm flipV="1">
            <a:off x="6999396" y="5250524"/>
            <a:ext cx="1159253" cy="850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B4A884E6-848E-47EC-9EFB-B2FB55F1E651}"/>
              </a:ext>
            </a:extLst>
          </p:cNvPr>
          <p:cNvCxnSpPr>
            <a:cxnSpLocks/>
          </p:cNvCxnSpPr>
          <p:nvPr/>
        </p:nvCxnSpPr>
        <p:spPr>
          <a:xfrm flipV="1">
            <a:off x="7387631" y="5562600"/>
            <a:ext cx="2601324" cy="7130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3C7544EE-7B40-4452-A1BF-BC28F790FDE6}"/>
              </a:ext>
            </a:extLst>
          </p:cNvPr>
          <p:cNvCxnSpPr>
            <a:cxnSpLocks/>
          </p:cNvCxnSpPr>
          <p:nvPr/>
        </p:nvCxnSpPr>
        <p:spPr>
          <a:xfrm flipV="1">
            <a:off x="6363989" y="2848270"/>
            <a:ext cx="1519352" cy="2690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BCD2074E-6479-429F-AA10-0D1326ADBDD7}"/>
              </a:ext>
            </a:extLst>
          </p:cNvPr>
          <p:cNvCxnSpPr>
            <a:cxnSpLocks/>
          </p:cNvCxnSpPr>
          <p:nvPr/>
        </p:nvCxnSpPr>
        <p:spPr>
          <a:xfrm flipH="1">
            <a:off x="3975101" y="3540510"/>
            <a:ext cx="1298172" cy="20220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42D31896-5878-4882-96A6-C0A77F41DE9F}"/>
              </a:ext>
            </a:extLst>
          </p:cNvPr>
          <p:cNvCxnSpPr>
            <a:cxnSpLocks/>
          </p:cNvCxnSpPr>
          <p:nvPr/>
        </p:nvCxnSpPr>
        <p:spPr>
          <a:xfrm flipV="1">
            <a:off x="6236402" y="3875107"/>
            <a:ext cx="2681923" cy="8663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4547D357-7CDD-4D82-BD30-1940CD87B396}"/>
              </a:ext>
            </a:extLst>
          </p:cNvPr>
          <p:cNvCxnSpPr>
            <a:cxnSpLocks/>
          </p:cNvCxnSpPr>
          <p:nvPr/>
        </p:nvCxnSpPr>
        <p:spPr>
          <a:xfrm flipH="1">
            <a:off x="3482932" y="5256910"/>
            <a:ext cx="1494767" cy="8437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Номер слайда 3">
            <a:extLst>
              <a:ext uri="{FF2B5EF4-FFF2-40B4-BE49-F238E27FC236}">
                <a16:creationId xmlns:a16="http://schemas.microsoft.com/office/drawing/2014/main" id="{3B4FD916-7C9C-438E-968B-ABFB136741DA}"/>
              </a:ext>
            </a:extLst>
          </p:cNvPr>
          <p:cNvSpPr>
            <a:spLocks noGrp="1"/>
          </p:cNvSpPr>
          <p:nvPr>
            <p:ph type="sldNum" sz="quarter" idx="12"/>
          </p:nvPr>
        </p:nvSpPr>
        <p:spPr/>
        <p:txBody>
          <a:bodyPr/>
          <a:lstStyle/>
          <a:p>
            <a:fld id="{BB511590-5F22-407D-B11A-C88EF41F368D}" type="slidenum">
              <a:rPr lang="ru-RU" smtClean="0"/>
              <a:t>9</a:t>
            </a:fld>
            <a:endParaRPr lang="ru-RU"/>
          </a:p>
        </p:txBody>
      </p:sp>
    </p:spTree>
    <p:extLst>
      <p:ext uri="{BB962C8B-B14F-4D97-AF65-F5344CB8AC3E}">
        <p14:creationId xmlns:p14="http://schemas.microsoft.com/office/powerpoint/2010/main" val="25880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fade">
                                      <p:cBhvr>
                                        <p:cTn id="12" dur="500"/>
                                        <p:tgtEl>
                                          <p:spTgt spid="1127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72"/>
                                        </p:tgtEl>
                                        <p:attrNameLst>
                                          <p:attrName>style.visibility</p:attrName>
                                        </p:attrNameLst>
                                      </p:cBhvr>
                                      <p:to>
                                        <p:strVal val="visible"/>
                                      </p:to>
                                    </p:set>
                                    <p:animEffect transition="in" filter="fade">
                                      <p:cBhvr>
                                        <p:cTn id="21" dur="500"/>
                                        <p:tgtEl>
                                          <p:spTgt spid="112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2" grpId="0"/>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2722</TotalTime>
  <Words>3875</Words>
  <Application>Microsoft Office PowerPoint</Application>
  <PresentationFormat>Широкоэкранный</PresentationFormat>
  <Paragraphs>436</Paragraphs>
  <Slides>32</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MS PGothic</vt:lpstr>
      <vt:lpstr>Arial</vt:lpstr>
      <vt:lpstr>Calibri</vt:lpstr>
      <vt:lpstr>Calibri Light</vt:lpstr>
      <vt:lpstr>Comic Sans MS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Рязанцев</dc:creator>
  <cp:lastModifiedBy>Сергей Рязанцев</cp:lastModifiedBy>
  <cp:revision>107</cp:revision>
  <dcterms:created xsi:type="dcterms:W3CDTF">2018-03-27T14:07:36Z</dcterms:created>
  <dcterms:modified xsi:type="dcterms:W3CDTF">2018-04-02T10:19:44Z</dcterms:modified>
</cp:coreProperties>
</file>