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  <p:sldMasterId id="2147484687" r:id="rId2"/>
    <p:sldMasterId id="2147484693" r:id="rId3"/>
  </p:sldMasterIdLst>
  <p:notesMasterIdLst>
    <p:notesMasterId r:id="rId20"/>
  </p:notesMasterIdLst>
  <p:sldIdLst>
    <p:sldId id="474" r:id="rId4"/>
    <p:sldId id="675" r:id="rId5"/>
    <p:sldId id="689" r:id="rId6"/>
    <p:sldId id="691" r:id="rId7"/>
    <p:sldId id="692" r:id="rId8"/>
    <p:sldId id="704" r:id="rId9"/>
    <p:sldId id="693" r:id="rId10"/>
    <p:sldId id="695" r:id="rId11"/>
    <p:sldId id="698" r:id="rId12"/>
    <p:sldId id="696" r:id="rId13"/>
    <p:sldId id="700" r:id="rId14"/>
    <p:sldId id="699" r:id="rId15"/>
    <p:sldId id="701" r:id="rId16"/>
    <p:sldId id="702" r:id="rId17"/>
    <p:sldId id="705" r:id="rId18"/>
    <p:sldId id="706" r:id="rId1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DFF"/>
    <a:srgbClr val="080848"/>
    <a:srgbClr val="B4F2BA"/>
    <a:srgbClr val="2B3353"/>
    <a:srgbClr val="202950"/>
    <a:srgbClr val="99FFCC"/>
    <a:srgbClr val="025EA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085" autoAdjust="0"/>
  </p:normalViewPr>
  <p:slideViewPr>
    <p:cSldViewPr>
      <p:cViewPr varScale="1">
        <p:scale>
          <a:sx n="94" d="100"/>
          <a:sy n="94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84" y="-120"/>
      </p:cViewPr>
      <p:guideLst>
        <p:guide orient="horz" pos="3109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2DA69E-B085-4CA6-9D09-1D3B6E6F5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28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kern="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34856E-8A22-489F-A5CF-75135206965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9FAEF-7B07-42E5-8D8C-9A88ED94FB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5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DA69E-B085-4CA6-9D09-1D3B6E6F57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D38AAB9-0932-4741-8A0C-007EFBE1D009}" type="slidenum">
              <a:rPr lang="ru-RU" sz="1600" b="1" smtClean="0">
                <a:solidFill>
                  <a:srgbClr val="003274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ru-RU" sz="1600" b="1" dirty="0" smtClean="0">
              <a:solidFill>
                <a:srgbClr val="003274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16200000">
            <a:off x="8080375" y="6642100"/>
            <a:ext cx="431800" cy="0"/>
          </a:xfrm>
          <a:prstGeom prst="line">
            <a:avLst/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ILFI-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75" y="76200"/>
            <a:ext cx="677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  <a:effectLst/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6D4DA8CD-754E-4728-AC04-B261E1E09991}" type="slidenum">
              <a:rPr lang="ru-RU" sz="16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ru-RU" sz="1600" b="1" smtClean="0">
              <a:solidFill>
                <a:schemeClr val="tx2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83468"/>
            <a:ext cx="7358114" cy="276999"/>
          </a:xfr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lang="ru-RU" sz="2000" baseline="0" dirty="0">
                <a:solidFill>
                  <a:srgbClr val="003274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D1BD21A7-667D-4E06-A5A6-7F7995871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EE7FE48D-0ADA-46B4-B938-BA95D82DA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448425"/>
            <a:ext cx="500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ru-RU" sz="2200" b="1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0622F02-E803-4DEB-9C33-302E2D258B1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07375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rgbClr val="000000"/>
          </a:solidFill>
          <a:latin typeface="Arial" charset="0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rgbClr val="000000"/>
          </a:solidFill>
          <a:latin typeface="Arial" charset="0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200">
          <a:solidFill>
            <a:schemeClr val="tx1"/>
          </a:solidFill>
          <a:latin typeface="Arial" charset="0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4" descr="VNIIEF-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20700"/>
            <a:ext cx="14747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91" y="2589201"/>
            <a:ext cx="7675576" cy="1883915"/>
          </a:xfrm>
        </p:spPr>
        <p:txBody>
          <a:bodyPr/>
          <a:lstStyle/>
          <a:p>
            <a:pPr algn="ctr"/>
            <a:r>
              <a:rPr lang="ru-RU" sz="18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термоядерный синтез </a:t>
            </a:r>
            <a:r>
              <a:rPr lang="ru-RU" sz="1800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схеме со </a:t>
            </a:r>
            <a:r>
              <a:rPr lang="ru-RU" sz="18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сжатием </a:t>
            </a:r>
            <a:r>
              <a:rPr lang="ru-RU" sz="1800" cap="all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ru-RU" sz="18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лазерной плазмы током взрывомагнитного генератора </a:t>
            </a:r>
            <a:endParaRPr lang="ru-RU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С.Г. Гаранин, А.В. Ивановский, С.М. Куликов, В.И. 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Мамышев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С.Н. 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Певный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В.Г. Рогачев</a:t>
            </a:r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788" y="4869160"/>
            <a:ext cx="3592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овещании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«Исследования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физики высоких плотностей энергии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лазерными и электрофизическими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методами»,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апреля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г.,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ИПФ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РАН, г. Нижний Новгород.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569" y="258733"/>
            <a:ext cx="6162584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Возможные эксперименты по проверке схемы зажигания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607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Возможно два варианта предварительного нагрева ДД плазмы: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600" b="1" baseline="-25000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 лазером с длиной волны 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мкм;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зрывным </a:t>
            </a:r>
            <a:r>
              <a:rPr lang="ru-RU" sz="1600" b="1" dirty="0" err="1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фотодиссоционным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лазером (ВФДЛ) с длинной волны 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.3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мкм.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73164" y="2312876"/>
            <a:ext cx="867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мы хотим создать плазменный шнур с температурой 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=0.1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кэВ и высотой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см, то необходимо иметь длительность лазерного импульса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=1/80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=0.4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Плотность плазмы определяется из соотношения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=4.910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-9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3/2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(10.6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/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&lt;&lt;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600" b="1" baseline="-25000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лазера при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=10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г/см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16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=1.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см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&lt;&lt;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ля ВФД лазера 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=810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г/см</a:t>
            </a:r>
            <a:r>
              <a:rPr lang="ru-RU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16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=1.6 см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&lt;&lt;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Требуемую энергию ЛИ –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где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определяется из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=1.69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-7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[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/(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)]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2/3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радиусе плазменного шнура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=0.5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 составляет: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600" b="1" baseline="-25000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 лазера </a:t>
            </a:r>
            <a:r>
              <a:rPr lang="en-US" sz="1600" b="1" i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1.43 кДж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ВФД лазера </a:t>
            </a:r>
            <a:r>
              <a:rPr lang="en-US" sz="1600" b="1" i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11 кДж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Начальное магнитное поле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=4(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kT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при плазменном параметре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=1 составляет: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600" b="1" baseline="-25000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 лазера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600" b="1" dirty="0" err="1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кГс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ВФД лазера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 err="1" smtClean="0">
                <a:solidFill>
                  <a:srgbClr val="080848"/>
                </a:solidFill>
                <a:latin typeface="Times New Roman" pitchFamily="18" charset="0"/>
                <a:cs typeface="Times New Roman" pitchFamily="18" charset="0"/>
              </a:rPr>
              <a:t>кГс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4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24539" y="852358"/>
            <a:ext cx="6149284" cy="49034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Лазерная система на базе ВФДЛ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энергией 10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кДж и длительностью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 0.4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4" y="1639863"/>
            <a:ext cx="7400729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527055" y="2362564"/>
            <a:ext cx="1995310" cy="2429807"/>
            <a:chOff x="6744031" y="2345442"/>
            <a:chExt cx="1995310" cy="242980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754" y="2868662"/>
              <a:ext cx="1906587" cy="190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44031" y="2868662"/>
              <a:ext cx="5765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ФУВ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7817" y="2345442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заряд ВВ</a:t>
              </a:r>
              <a:b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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100мм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5757" y="3714234"/>
              <a:ext cx="940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слой</a:t>
              </a:r>
              <a:b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усиления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7473" y="145729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300 Дж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516" y="1330278"/>
            <a:ext cx="3505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силовые каскады усиления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n=18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секций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2315" y="1165780"/>
            <a:ext cx="108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 кДж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0.4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мкс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4190" y="3032980"/>
            <a:ext cx="2051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каскады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предусиления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211" y="4251073"/>
            <a:ext cx="1933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задающий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енератор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0.4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0258" y="4900406"/>
            <a:ext cx="267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силовой усилитель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500мм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(режим накопления инверсии)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702" y="6038105"/>
            <a:ext cx="6389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аналогичной схеме реализована энергия ЛИ 7 кДж за время 5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03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51" y="1104478"/>
            <a:ext cx="8208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источника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тока 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временем нарастания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     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получаем требуемую амплитуду тока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16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сжатия в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20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плазменного шнура лайнером с начальным радиусом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см: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схемы с СО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лазером (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=150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кГс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–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16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 10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для схемы с ВФД лазером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=4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кГс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16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30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МА.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032956"/>
            <a:ext cx="8594065" cy="1736646"/>
          </a:xfrm>
          <a:prstGeom prst="roundRect">
            <a:avLst/>
          </a:prstGeom>
          <a:solidFill>
            <a:srgbClr val="E1FD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Сжатие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предварительно разогретой плазмы можно реализовать устройствами: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током с амплитудой до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 и временем нарастания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спиральными ВМГ с взрывным размыкателем тока;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током с амплитудой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МА – 30 элементным дисковым ВМГ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 4 м с фольговым гофрированным размыкателем тока.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32"/>
          <a:stretch/>
        </p:blipFill>
        <p:spPr bwMode="auto">
          <a:xfrm>
            <a:off x="6480212" y="980728"/>
            <a:ext cx="1462795" cy="6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2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02484" y="171194"/>
            <a:ext cx="2706078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РАСЧЕТНАЯ МОДЕЛЬ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6336" y="1235710"/>
            <a:ext cx="2148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Расчетная геометрия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7726" y="1294079"/>
            <a:ext cx="3779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Начальные параметры: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радиус лайнерной системы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радиус плазменного столба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=0.5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плазменного столба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 плазмы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0.1 кэВ.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</a:t>
            </a:r>
            <a:r>
              <a:rPr lang="ru-RU" sz="1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лазера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СВМГ начальные: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 плазмы (газа)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=10</a:t>
            </a:r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г/см</a:t>
            </a:r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магнитное поле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кГс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погонная масса лайнера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0.7 г/см.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ВФДЛ и ДВМГ начальные: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 плазмы (газа)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=810</a:t>
            </a:r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г/см</a:t>
            </a:r>
            <a:r>
              <a:rPr lang="ru-RU" sz="1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магнитное поле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погонная масса лайнера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3.7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64" y="522920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Расчеты проводились в приближении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одножидкостной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однотемпературной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МГД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одномерной (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двумерной (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постановках с учетом потерь на тормозное излучение и теплопроводности как вдоль, так и поперек силовых линий магнитного поля.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" y="1880828"/>
            <a:ext cx="4608512" cy="24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43808" y="179426"/>
            <a:ext cx="4450834" cy="374571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расчетов для СО</a:t>
            </a:r>
            <a:r>
              <a:rPr lang="ru-RU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лазера и СВМГ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76772"/>
            <a:ext cx="3565236" cy="2196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9" y="4158662"/>
            <a:ext cx="3384375" cy="2154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94" y="1177072"/>
            <a:ext cx="2897543" cy="18272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38" y="3517007"/>
            <a:ext cx="3073171" cy="1838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909121"/>
            <a:ext cx="342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Зависимости тока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продольного магнитного поля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времени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63544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движения лайнера и поверхности плазменного столба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326" y="818684"/>
            <a:ext cx="3060340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нейтронного излучения в одномерных расчетах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2717" y="3132043"/>
            <a:ext cx="3744416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нейтронного излучения с учетом продольных разгрузки и теплопроводности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0612" y="5355599"/>
            <a:ext cx="5216570" cy="1055608"/>
          </a:xfrm>
          <a:prstGeom prst="roundRect">
            <a:avLst>
              <a:gd name="adj" fmla="val 115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сжатии в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по радиусу в одномерных расчетах выход ДД нейтронов 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6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en-US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Учет продольных разгрузки и теплопроводности привел к снижению выхода нейтронов примерно на два порядка.</a:t>
            </a:r>
            <a:endParaRPr lang="ru-RU" sz="1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27784" y="235482"/>
            <a:ext cx="3969548" cy="374571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расчетов для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ВФДЛ и 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9121"/>
            <a:ext cx="342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Зависимости тока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продольного магнитного поля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времени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367395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движения лайнера и поверхности плазменного столба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432341"/>
            <a:ext cx="2772308" cy="2241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3" y="4113076"/>
            <a:ext cx="2592288" cy="2259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4108" y="909121"/>
            <a:ext cx="3060340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нейтронного излучения в одномерных расчетах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232029"/>
            <a:ext cx="2808312" cy="1855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9" y="3453873"/>
            <a:ext cx="2952328" cy="19017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16596" y="3094358"/>
            <a:ext cx="3744416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нейтронного излучения с учетом продольных разгрузки и теплопроводности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0612" y="5355599"/>
            <a:ext cx="5216570" cy="1055608"/>
          </a:xfrm>
          <a:prstGeom prst="roundRect">
            <a:avLst>
              <a:gd name="adj" fmla="val 115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сжатии в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по радиусу в одномерных расчетах выход ДД нейтронов 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. Учет продольных разгрузки и теплопроводности привел к снижению выхода нейтронов примерно на порядок.</a:t>
            </a:r>
            <a:endParaRPr lang="ru-RU" sz="1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6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19872" y="180643"/>
            <a:ext cx="1481588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1448780"/>
            <a:ext cx="861706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взрывомагнитных генераторов и взрывных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фотодиссоционных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лазеров  позволяют реализовать параметры, близкие к требуемым для достижения зажигания в схеме с обжатием предварительно нагретой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дейтерий-тритиевой плазмы.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Предложены редакции экспериментов с дейтериевой плазмой, доступными лазерными системами и источниками импульсной мощности на базе ВМГ для проверки работоспособности рассматриваемой схемы зажигания.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4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492" y="1639863"/>
            <a:ext cx="8507529" cy="309872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исследование возможности термоядерного зажигания в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схеме обжатия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током взрывомагнитного генератора (ВМГ)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дейтерий-тритиевой плазмы, разогретой лазерным излучением (ЛИ)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режиме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светодетонации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создание импульсных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источников термоядерных нейтронов;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развитие физических моделей для описания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высокотемпературной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плазмы и средств диагностики.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.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20" y="980728"/>
            <a:ext cx="8805678" cy="2916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5428" y="288882"/>
            <a:ext cx="2733657" cy="442674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экспериментов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4121377"/>
            <a:ext cx="8672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ДД или ДТ газ помещается в однородное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агнитное поле соленоида.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 разогрев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температуры в сотни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электрон-вольт ДД или ДТ плазмы осуществляется лазерным излучением в режиме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светодетонации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Дожатие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плазмы в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20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по радиусу за время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производится лайнером, ускоряемым током взрывомагнитного генератора.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6" y="5605842"/>
            <a:ext cx="860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 плазмы с поверхностью металлического лайнера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 в силу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малости плазменного параметра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8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 p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 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в начальный момент времени ( а тем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олее в процессе сжатия).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7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2816932"/>
            <a:ext cx="8882569" cy="2908813"/>
          </a:xfrm>
          <a:prstGeom prst="roundRect">
            <a:avLst/>
          </a:prstGeom>
          <a:solidFill>
            <a:srgbClr val="E1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0531" y="258734"/>
            <a:ext cx="2253090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зажигания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466" y="946116"/>
            <a:ext cx="86170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зажигания 50%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-50%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плазмы с массой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выполнение условия 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Вахрамеев Ю.С., Мохов В.Н., Попов Н.А.//Атомная энергия. 1980. Т.49.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2. С.121-122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600" b="1" dirty="0" smtClean="0">
              <a:solidFill>
                <a:srgbClr val="2029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2029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2029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дупль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энерговыделения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частиц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удельная  энергия сжимаемой плазмы без учета термоядерного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энерговыделения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2029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2029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074967" y="1530324"/>
          <a:ext cx="2567685" cy="65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Формула" r:id="rId3" imgW="2133360" imgH="545760" progId="Equation.3">
                  <p:embed/>
                </p:oleObj>
              </mc:Choice>
              <mc:Fallback>
                <p:oleObj name="Формула" r:id="rId3" imgW="21333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67" y="1530324"/>
                        <a:ext cx="2567685" cy="657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66" y="3189686"/>
            <a:ext cx="2989297" cy="226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21019" y="2924978"/>
            <a:ext cx="57690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Зависимость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бесконечного плазменного шнура от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концентрации частиц ДТ топлива,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нарастания тока, при допустимых сжатиях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 20 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2)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и начальной температуре плазмы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=230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эВ представлена на рисунке.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При длине плазменного шнура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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 и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теплопроводность и разгрузка плазмы в продольном направлении снижает величину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дупля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но не более, чем в 2 раза.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7240" y="5873398"/>
            <a:ext cx="5235921" cy="338554"/>
          </a:xfrm>
          <a:prstGeom prst="rect">
            <a:avLst/>
          </a:prstGeom>
          <a:solidFill>
            <a:srgbClr val="B4F2BA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значение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~6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c/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</a:t>
            </a:r>
            <a:r>
              <a:rPr lang="ru-RU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при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~230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эВ.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381229"/>
            <a:ext cx="8964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В.Ф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Ермолович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А.В. Ивановский, А.П. Орлов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ЖТФ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т.70,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10, 2000г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2)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Установка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“Saturn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”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СНЛ) -</a:t>
            </a:r>
            <a:r>
              <a:rPr lang="da-DK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Felber </a:t>
            </a:r>
            <a:r>
              <a:rPr lang="da-DK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F.S., Malley M.M</a:t>
            </a:r>
            <a:r>
              <a:rPr lang="da-DK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Wessel </a:t>
            </a:r>
            <a:r>
              <a:rPr lang="da-DK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F.J. et al</a:t>
            </a:r>
            <a:r>
              <a:rPr lang="da-DK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.//Phys</a:t>
            </a:r>
            <a:r>
              <a:rPr lang="da-DK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Fluids.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1988. Vol. 31. N 7. P. 2053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852" y="258734"/>
            <a:ext cx="2058133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оздание плазмы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7"/>
            <a:ext cx="4560672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0" y="836712"/>
            <a:ext cx="89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&lt;&lt;1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реализуется режим плоской волны светодетонации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1)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Зависимости скорости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плотности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давления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и удельной энергии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плазмы (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=5/3) от координаты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=[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/(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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)]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1/3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,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флюенс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ЛИ,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длительность импульса ЛИ)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представлены на рисунке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184" y="1688356"/>
            <a:ext cx="4299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соотношений для волны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ветодетонации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=1.69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-7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[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/(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)]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2/3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=80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условий зажигания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=2.510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-4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гмкс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/см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=0.25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кэВ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при времени сжатия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и длине плазменного шнура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=10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получаем требуемые для зажигания: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плотность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=2.510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-4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г/см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длительность ЛИ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=0.25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флюенс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ЛИ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112.5 кДж/см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4985655"/>
            <a:ext cx="8958555" cy="1278222"/>
          </a:xfrm>
          <a:prstGeom prst="roundRect">
            <a:avLst/>
          </a:prstGeom>
          <a:solidFill>
            <a:srgbClr val="E1FD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ВФДЛ получена энергия ЛИ 60 кДж за время 25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В системе  на базе ВФДЛ с задающим генератором и предусилителем  реализовано  ЛИ с энергией 7 кДж и длительностью 5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Пробег ЛИ для ВФДЛ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=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1.3 мкм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3.2610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3/2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6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=0.16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&lt;&lt;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0184" y="4624364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– пробег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&lt;&lt;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996" y="6417886"/>
            <a:ext cx="7971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Райзер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Ю.П. Основы современной физики газоразрядных процессов. М. Наука,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7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97695" y="1448780"/>
            <a:ext cx="3660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см; 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см/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г/см; 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МА; 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МГс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[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нГн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5164" y="880936"/>
            <a:ext cx="2173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Уравнения движения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993619"/>
            <a:ext cx="8604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Предельное сжатие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Умножим первое на второе и интегрируем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учетом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47346"/>
            <a:ext cx="1900235" cy="35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9782" y="4192278"/>
            <a:ext cx="8213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момент максимального сжатия 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=0, 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Исходя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этого</a:t>
            </a:r>
          </a:p>
          <a:p>
            <a:pPr lvl="0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.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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763688" y="299259"/>
            <a:ext cx="5899179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Сжатие высокотемпературной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замагниче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плазмы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163815"/>
            <a:ext cx="8678702" cy="1191816"/>
          </a:xfrm>
          <a:prstGeom prst="roundRect">
            <a:avLst/>
          </a:prstGeom>
          <a:solidFill>
            <a:srgbClr val="E1FD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При начальном магнитном поле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.1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МГс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для плазмы с концентрацией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6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19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1/см</a:t>
            </a:r>
            <a:r>
              <a:rPr lang="ru-RU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16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мкс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и температурой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250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эВ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плазменный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параметр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8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 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kT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16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При начальном радиусе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см, погонной индуктивности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нГн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/см и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 , получаем</a:t>
            </a:r>
          </a:p>
          <a:p>
            <a:pPr algn="ctr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16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65" y="4541515"/>
            <a:ext cx="2206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5" y="4593902"/>
            <a:ext cx="37195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89" y="3600141"/>
            <a:ext cx="47132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19490"/>
            <a:ext cx="3663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6" y="897199"/>
            <a:ext cx="1908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75656" y="905355"/>
            <a:ext cx="5268783" cy="612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импульсной мощности на базе сверхмощного дискового ВМГ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492" y="1628800"/>
            <a:ext cx="6579320" cy="1396127"/>
          </a:xfrm>
          <a:prstGeom prst="roundRect">
            <a:avLst/>
          </a:prstGeom>
          <a:solidFill>
            <a:srgbClr val="E1FDFF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Начальная индуктивность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элементного ДВМГ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1м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36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нГн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МА.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работе на индуктивность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нГн с сохранением потока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начального, ток составит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173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время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~10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рис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0014" y="909603"/>
            <a:ext cx="1367475" cy="25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64423" y="3575052"/>
            <a:ext cx="1781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5-элементный ДВМГ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 м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884" y="5697252"/>
            <a:ext cx="6956035" cy="646986"/>
          </a:xfrm>
          <a:prstGeom prst="round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взрывной импульсной мощности на базе ДВМГ позволяют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сжать лайнерную систему током 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90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  за время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8194" y="3480375"/>
            <a:ext cx="489274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коммутации тока из индуктивного накопителя в нагрузку с равной индуктивностью ток делится пополам </a:t>
            </a:r>
            <a:r>
              <a:rPr lang="en-US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b="1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/2, энергия уменьшается в четыре раза.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рис_6"/>
          <p:cNvPicPr>
            <a:picLocks noChangeAspect="1" noChangeArrowheads="1"/>
          </p:cNvPicPr>
          <p:nvPr/>
        </p:nvPicPr>
        <p:blipFill>
          <a:blip r:embed="rId3" cstate="print"/>
          <a:srcRect r="2554"/>
          <a:stretch>
            <a:fillRect/>
          </a:stretch>
        </p:blipFill>
        <p:spPr bwMode="auto">
          <a:xfrm>
            <a:off x="144411" y="3357380"/>
            <a:ext cx="2143140" cy="987108"/>
          </a:xfrm>
          <a:prstGeom prst="rect">
            <a:avLst/>
          </a:prstGeom>
          <a:solidFill>
            <a:srgbClr val="CCFFFF">
              <a:alpha val="5490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1818" y="4344488"/>
            <a:ext cx="1794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ko-KR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коммутации </a:t>
            </a:r>
            <a:endParaRPr lang="ru-RU" altLang="ko-KR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492" y="4761148"/>
            <a:ext cx="82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Созданные технологии электровзрывных фольговых размыкателей тока позволяют осуществить коммутацию тока за время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8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4967" y="252369"/>
            <a:ext cx="1110650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53" y="946116"/>
            <a:ext cx="57690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1993 г.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Предложена схема разогрева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плазмы ЛИ и последующим сжатием с помощью МК генератора (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А.И. Павловский, В.Г. Рогачев, В.А. Павловский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spcBef>
                <a:spcPts val="1200"/>
              </a:spcBef>
            </a:pP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1999 г.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Предложено сжимать плазму в геометрии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пинча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Показана возможность устойчивого сжатия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30 раз по радиусу. (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В.Ф.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Ермолович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А.В. Ивановский, А.П. Орлов «Об устойчивости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квазиадиабатического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сжатия плазмы продольным магнитным полем» ВАНТ сер.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физика. Вып.1, 1999г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27" y="2990844"/>
            <a:ext cx="86305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2000 г.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Оценены необходимые параметры для зажигания в схеме сжатия в геометрии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</a:t>
            </a: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В.Ф.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Ермолович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А.В. Ивановский, А.П. Орлов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 «К вопросу о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квазиадиабатическом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сжатии плазменного шнура продольным магнитным полем» ЖТФ, т.70,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10, 2000г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2009г.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Начало разработки концепции зажигания в геометрии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пинча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на установке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 c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разогревом плазмы лазерной установкой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Z-</a:t>
            </a:r>
            <a:r>
              <a:rPr lang="en-US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Beamlet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проект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MagLIF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</a:p>
          <a:p>
            <a:pPr algn="just"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Slutz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S.A., Herrmann M.C., Vesey R.A. et al. Pulsed-power-driven cylindrical liner implosions of laser preheated fuel magnetized with an axial field//Phys. Plasmas. 2010. V.17.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no.5, 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Slutz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S.A., Vesey R.A.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Hight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-gain magnetized inertial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fussion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//Phys. Rev.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2012. Vol. 108. No. 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2014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Первых экспериментов на установке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 выходом нейтронного излучения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 210</a:t>
            </a:r>
            <a:r>
              <a:rPr lang="en-US" sz="1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 ДД-реакции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R. Gomez, S. A.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Slutz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A. B.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Sefkow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Experimental demonstrations of fusion-relevant conditions in magnetized liner inertial//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2014. Vol. 113.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15.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155003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Начаты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работы по проектированию следующего поколения установки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 c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амплитудой тока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 для достижения термоядерного зажигания.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1006354"/>
            <a:ext cx="2887242" cy="18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508" y="909603"/>
            <a:ext cx="885698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образом: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взрывомагнитных генераторов и взрывных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фотодиссоционных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лазеров  позволяют реализовать параметры, близкие к требуемым для достижения зажигания в схеме с обжатием предварительно нагретой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замагниченной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дейтерий-тритиевой плазмы.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Необходима экспериментальная проверка работоспособности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рассматриваемой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схемы зажигания.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07315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атом1">
  <a:themeElements>
    <a:clrScheme name="Росатом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сатом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152.tmp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Pocatom</Template>
  <TotalTime>16547</TotalTime>
  <Words>1909</Words>
  <Application>Microsoft Office PowerPoint</Application>
  <PresentationFormat>Экран (4:3)</PresentationFormat>
  <Paragraphs>150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Росатом1</vt:lpstr>
      <vt:lpstr>ppt152.tmp</vt:lpstr>
      <vt:lpstr>10_Оформление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импульсной мощности на базе сверхмощного дискового ВМГ</vt:lpstr>
      <vt:lpstr>Презентация PowerPoint</vt:lpstr>
      <vt:lpstr>Презентация PowerPoint</vt:lpstr>
      <vt:lpstr>Презентация PowerPoint</vt:lpstr>
      <vt:lpstr>Лазерная система на базе ВФДЛ с энергией 10 кДж и длительностью ~ 0.4 мкс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Гаранин</Manager>
  <Company>РФЯЦ-ВНИИЭФ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мощной импульсной неодимовой лазерной установки для моделирования физических процессов, характерных для работы термоядерного заряда</dc:title>
  <dc:subject>Искра-6</dc:subject>
  <dc:creator>Григорович</dc:creator>
  <dc:description>Диссертация на соискание ученой степени кандидата технических наук</dc:description>
  <cp:lastModifiedBy>Ивановский</cp:lastModifiedBy>
  <cp:revision>1258</cp:revision>
  <cp:lastPrinted>2012-12-07T07:18:41Z</cp:lastPrinted>
  <dcterms:created xsi:type="dcterms:W3CDTF">2004-09-19T16:19:53Z</dcterms:created>
  <dcterms:modified xsi:type="dcterms:W3CDTF">2018-03-28T05:42:00Z</dcterms:modified>
</cp:coreProperties>
</file>