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9" r:id="rId1"/>
  </p:sldMasterIdLst>
  <p:notesMasterIdLst>
    <p:notesMasterId r:id="rId16"/>
  </p:notesMasterIdLst>
  <p:sldIdLst>
    <p:sldId id="681" r:id="rId2"/>
    <p:sldId id="698" r:id="rId3"/>
    <p:sldId id="667" r:id="rId4"/>
    <p:sldId id="694" r:id="rId5"/>
    <p:sldId id="682" r:id="rId6"/>
    <p:sldId id="670" r:id="rId7"/>
    <p:sldId id="671" r:id="rId8"/>
    <p:sldId id="695" r:id="rId9"/>
    <p:sldId id="687" r:id="rId10"/>
    <p:sldId id="688" r:id="rId11"/>
    <p:sldId id="689" r:id="rId12"/>
    <p:sldId id="684" r:id="rId13"/>
    <p:sldId id="697" r:id="rId14"/>
    <p:sldId id="678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FE4"/>
    <a:srgbClr val="025EA1"/>
    <a:srgbClr val="000000"/>
    <a:srgbClr val="CCFFCC"/>
    <a:srgbClr val="99FF99"/>
    <a:srgbClr val="DAEFC3"/>
    <a:srgbClr val="E9F5DB"/>
    <a:srgbClr val="B2D4EE"/>
    <a:srgbClr val="99FFCC"/>
    <a:srgbClr val="E1FD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94139" autoAdjust="0"/>
  </p:normalViewPr>
  <p:slideViewPr>
    <p:cSldViewPr showGuides="1">
      <p:cViewPr varScale="1">
        <p:scale>
          <a:sx n="74" d="100"/>
          <a:sy n="74" d="100"/>
        </p:scale>
        <p:origin x="-4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6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632"/>
            <a:ext cx="5438464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16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4"/>
            <a:ext cx="2944958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6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9674"/>
            <a:ext cx="2944958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0A9FAEF-7B07-42E5-8D8C-9A88ED94F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7709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jkm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967637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7260F4F8-0A30-4163-8AD1-BE86A85952F0}" type="slidenum">
              <a:rPr lang="ru-RU" sz="1600" b="1" smtClean="0">
                <a:solidFill>
                  <a:srgbClr val="003274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ru-RU" sz="1600" b="1" dirty="0" smtClean="0">
              <a:solidFill>
                <a:srgbClr val="003274"/>
              </a:solidFill>
              <a:latin typeface="Arial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836613"/>
            <a:ext cx="9144000" cy="0"/>
          </a:xfrm>
          <a:prstGeom prst="line">
            <a:avLst/>
          </a:prstGeom>
          <a:ln w="38100">
            <a:solidFill>
              <a:srgbClr val="003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0" y="6443663"/>
            <a:ext cx="9144000" cy="0"/>
          </a:xfrm>
          <a:prstGeom prst="line">
            <a:avLst/>
          </a:prstGeom>
          <a:ln w="19050">
            <a:solidFill>
              <a:srgbClr val="003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 rot="16200000">
            <a:off x="8080375" y="6642100"/>
            <a:ext cx="431800" cy="0"/>
          </a:xfrm>
          <a:prstGeom prst="line">
            <a:avLst/>
          </a:prstGeom>
          <a:ln w="19050">
            <a:solidFill>
              <a:srgbClr val="003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  <a:effectLst/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Picture 10" descr="ILFI-ne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7375" y="76200"/>
            <a:ext cx="677863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339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54B54F43-F64E-427C-938A-95ACABF8E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2" r:id="rId1"/>
    <p:sldLayoutId id="2147485225" r:id="rId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546" y="2024844"/>
            <a:ext cx="8424936" cy="1923747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  <a:defRPr/>
            </a:pPr>
            <a:r>
              <a:rPr lang="ru-RU" sz="3200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Исследования ударной адиабаты и </a:t>
            </a:r>
            <a:r>
              <a:rPr lang="ru-RU" sz="3200" dirty="0" err="1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изэнтропы</a:t>
            </a:r>
            <a:r>
              <a:rPr lang="ru-RU" sz="3200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расширения материалов на установке «Луч»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75756" y="74448"/>
            <a:ext cx="6660740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endParaRPr lang="ru-RU" sz="1600" b="0" i="1" kern="0" dirty="0" smtClean="0">
              <a:solidFill>
                <a:srgbClr val="00000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509352" y="3861048"/>
            <a:ext cx="8028894" cy="82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40000"/>
              </a:spcBef>
              <a:spcAft>
                <a:spcPct val="20000"/>
              </a:spcAft>
              <a:buFontTx/>
              <a:buNone/>
              <a:defRPr sz="26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22300" indent="-261938" algn="l" rtl="0" eaLnBrk="0" fontAlgn="base" hangingPunct="0">
              <a:spcBef>
                <a:spcPct val="0"/>
              </a:spcBef>
              <a:spcAft>
                <a:spcPct val="200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892175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+mn-lt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3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87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448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02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1" dirty="0" smtClean="0">
                <a:solidFill>
                  <a:srgbClr val="000000"/>
                </a:solidFill>
              </a:rPr>
              <a:t>В.Г. Безуглов, И.А. Белов, С.А. Бельков</a:t>
            </a:r>
            <a:r>
              <a:rPr lang="ru-RU" sz="1400" b="0" i="1" dirty="0">
                <a:solidFill>
                  <a:srgbClr val="000000"/>
                </a:solidFill>
              </a:rPr>
              <a:t>, </a:t>
            </a:r>
            <a:r>
              <a:rPr lang="ru-RU" sz="1400" b="0" i="1" dirty="0" smtClean="0">
                <a:solidFill>
                  <a:srgbClr val="000000"/>
                </a:solidFill>
              </a:rPr>
              <a:t>А.Ю. Воронин, И.Н. Воронич</a:t>
            </a:r>
            <a:r>
              <a:rPr lang="ru-RU" sz="1400" b="0" i="1" dirty="0">
                <a:solidFill>
                  <a:srgbClr val="000000"/>
                </a:solidFill>
              </a:rPr>
              <a:t>, С.Г</a:t>
            </a:r>
            <a:r>
              <a:rPr lang="ru-RU" sz="1400" b="0" i="1" dirty="0" smtClean="0">
                <a:solidFill>
                  <a:srgbClr val="000000"/>
                </a:solidFill>
              </a:rPr>
              <a:t>. Гаранин,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1" dirty="0" smtClean="0">
                <a:solidFill>
                  <a:srgbClr val="000000"/>
                </a:solidFill>
              </a:rPr>
              <a:t>В.Ю. Гладкий С.Ю. Головкин, В.Н. Деркач</a:t>
            </a:r>
            <a:r>
              <a:rPr lang="ru-RU" sz="1400" b="0" i="1" dirty="0">
                <a:solidFill>
                  <a:srgbClr val="000000"/>
                </a:solidFill>
              </a:rPr>
              <a:t>, В.М. </a:t>
            </a:r>
            <a:r>
              <a:rPr lang="ru-RU" sz="1400" b="0" i="1" dirty="0" err="1" smtClean="0">
                <a:solidFill>
                  <a:srgbClr val="000000"/>
                </a:solidFill>
              </a:rPr>
              <a:t>Изгородин</a:t>
            </a:r>
            <a:r>
              <a:rPr lang="ru-RU" sz="1400" b="0" i="1" dirty="0" smtClean="0">
                <a:solidFill>
                  <a:srgbClr val="000000"/>
                </a:solidFill>
              </a:rPr>
              <a:t>, Н.С. Мальцева, Д.В. Сизмин,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1" dirty="0" smtClean="0">
                <a:solidFill>
                  <a:srgbClr val="000000"/>
                </a:solidFill>
              </a:rPr>
              <a:t>Е.Ю</a:t>
            </a:r>
            <a:r>
              <a:rPr lang="ru-RU" sz="1400" b="0" i="1" dirty="0">
                <a:solidFill>
                  <a:srgbClr val="000000"/>
                </a:solidFill>
              </a:rPr>
              <a:t>. Соломатина, К.В</a:t>
            </a:r>
            <a:r>
              <a:rPr lang="ru-RU" sz="1400" b="0" i="1" dirty="0" smtClean="0">
                <a:solidFill>
                  <a:srgbClr val="000000"/>
                </a:solidFill>
              </a:rPr>
              <a:t>. Стародубцев, А.Н. Рукавишников </a:t>
            </a:r>
            <a:endParaRPr lang="en-US" sz="1400" b="0" i="1" dirty="0" smtClean="0">
              <a:solidFill>
                <a:srgbClr val="080808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2555776" y="4730380"/>
            <a:ext cx="3636403" cy="46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40000"/>
              </a:spcBef>
              <a:spcAft>
                <a:spcPct val="20000"/>
              </a:spcAft>
              <a:buFontTx/>
              <a:buNone/>
              <a:defRPr sz="26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22300" indent="-261938" algn="l" rtl="0" eaLnBrk="0" fontAlgn="base" hangingPunct="0">
              <a:spcBef>
                <a:spcPct val="0"/>
              </a:spcBef>
              <a:spcAft>
                <a:spcPct val="200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892175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+mn-lt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3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87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448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02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sz="1600" b="0" dirty="0" smtClean="0">
                <a:solidFill>
                  <a:srgbClr val="080808"/>
                </a:solidFill>
              </a:rPr>
              <a:t>ФГУП «РФЯЦ-ВНИИЭФ», ИЛФИ </a:t>
            </a:r>
            <a:endParaRPr lang="en-US" sz="1600" b="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459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83776"/>
            <a:ext cx="7850188" cy="276999"/>
          </a:xfrm>
          <a:effectLst/>
        </p:spPr>
        <p:txBody>
          <a:bodyPr/>
          <a:lstStyle/>
          <a:p>
            <a:pPr>
              <a:defRPr/>
            </a:pPr>
            <a:r>
              <a:rPr lang="ru-RU" kern="1200" dirty="0" smtClean="0">
                <a:solidFill>
                  <a:srgbClr val="002060"/>
                </a:solidFill>
              </a:rPr>
              <a:t>Эксперименты по ударному сжатию </a:t>
            </a:r>
            <a:r>
              <a:rPr lang="en-US" kern="1200" dirty="0" err="1" smtClean="0">
                <a:solidFill>
                  <a:srgbClr val="002060"/>
                </a:solidFill>
              </a:rPr>
              <a:t>Pb</a:t>
            </a:r>
            <a:r>
              <a:rPr lang="ru-RU" kern="1200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62" t="10407" r="12500" b="5034"/>
          <a:stretch/>
        </p:blipFill>
        <p:spPr>
          <a:xfrm>
            <a:off x="251520" y="1448780"/>
            <a:ext cx="4068453" cy="29966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639" y="5013176"/>
            <a:ext cx="896636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025EA1"/>
              </a:buClr>
              <a:buSzPct val="120000"/>
            </a:pPr>
            <a:r>
              <a:rPr lang="ru-RU" sz="1600" dirty="0" smtClean="0">
                <a:solidFill>
                  <a:srgbClr val="000000"/>
                </a:solidFill>
              </a:rPr>
              <a:t>1 Погрешности </a:t>
            </a:r>
            <a:r>
              <a:rPr lang="ru-RU" sz="1600" dirty="0">
                <a:solidFill>
                  <a:srgbClr val="000000"/>
                </a:solidFill>
              </a:rPr>
              <a:t>измерения </a:t>
            </a:r>
            <a:r>
              <a:rPr lang="ru-RU" sz="1600" dirty="0" smtClean="0">
                <a:solidFill>
                  <a:srgbClr val="000000"/>
                </a:solidFill>
              </a:rPr>
              <a:t>составили:</a:t>
            </a:r>
          </a:p>
          <a:p>
            <a:pPr marL="285750" indent="-285750" algn="just" eaLnBrk="1" hangingPunct="1">
              <a:buClr>
                <a:srgbClr val="025EA1"/>
              </a:buClr>
              <a:buSzPct val="120000"/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скорости </a:t>
            </a:r>
            <a:r>
              <a:rPr lang="ru-RU" sz="1600" dirty="0">
                <a:solidFill>
                  <a:srgbClr val="000000"/>
                </a:solidFill>
              </a:rPr>
              <a:t>УВ составила до 2-3%, </a:t>
            </a:r>
            <a:endParaRPr lang="ru-RU" sz="1600" dirty="0" smtClean="0">
              <a:solidFill>
                <a:srgbClr val="000000"/>
              </a:solidFill>
            </a:endParaRPr>
          </a:p>
          <a:p>
            <a:pPr marL="285750" indent="-285750" algn="just" eaLnBrk="1" hangingPunct="1">
              <a:buClr>
                <a:srgbClr val="025EA1"/>
              </a:buClr>
              <a:buSzPct val="120000"/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давления </a:t>
            </a:r>
            <a:r>
              <a:rPr lang="ru-RU" sz="1600" dirty="0">
                <a:solidFill>
                  <a:srgbClr val="000000"/>
                </a:solidFill>
              </a:rPr>
              <a:t>и массовой скорости - до 6-8%. </a:t>
            </a:r>
            <a:endParaRPr lang="ru-RU" sz="1600" dirty="0" smtClean="0">
              <a:solidFill>
                <a:srgbClr val="000000"/>
              </a:solidFill>
            </a:endParaRPr>
          </a:p>
          <a:p>
            <a:pPr algn="just" eaLnBrk="1" hangingPunct="1">
              <a:buClr>
                <a:srgbClr val="025EA1"/>
              </a:buClr>
              <a:buSzPct val="120000"/>
            </a:pPr>
            <a:r>
              <a:rPr lang="ru-RU" sz="1600" dirty="0" smtClean="0">
                <a:solidFill>
                  <a:srgbClr val="000000"/>
                </a:solidFill>
              </a:rPr>
              <a:t>2 Полученные </a:t>
            </a:r>
            <a:r>
              <a:rPr lang="ru-RU" sz="1600" dirty="0">
                <a:solidFill>
                  <a:srgbClr val="000000"/>
                </a:solidFill>
              </a:rPr>
              <a:t>результаты хорошо совпадают с учетом погрешности с известными табличными </a:t>
            </a:r>
            <a:r>
              <a:rPr lang="ru-RU" sz="1600" dirty="0" smtClean="0">
                <a:solidFill>
                  <a:srgbClr val="000000"/>
                </a:solidFill>
              </a:rPr>
              <a:t>данными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0"/>
          <a:stretch/>
        </p:blipFill>
        <p:spPr bwMode="auto">
          <a:xfrm>
            <a:off x="4657725" y="1376772"/>
            <a:ext cx="4486274" cy="292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028" y="3176972"/>
            <a:ext cx="1116124" cy="6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31712" y="3248980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200</a:t>
            </a:r>
            <a:endParaRPr lang="ru-RU" sz="11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31712" y="2636912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400</a:t>
            </a:r>
            <a:endParaRPr lang="ru-RU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31712" y="2024844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600</a:t>
            </a:r>
            <a:endParaRPr lang="ru-RU" sz="11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251044" y="1553790"/>
            <a:ext cx="5517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x, </a:t>
            </a:r>
            <a:r>
              <a:rPr lang="el-GR" sz="1100" b="1" dirty="0" smtClean="0"/>
              <a:t>μ</a:t>
            </a:r>
            <a:r>
              <a:rPr lang="ru-RU" sz="1100" b="1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xmlns="" val="1008234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5277"/>
            <a:ext cx="7850188" cy="553998"/>
          </a:xfrm>
          <a:effectLst/>
        </p:spPr>
        <p:txBody>
          <a:bodyPr/>
          <a:lstStyle/>
          <a:p>
            <a:pPr>
              <a:defRPr/>
            </a:pPr>
            <a:r>
              <a:rPr lang="ru-RU" kern="1200" dirty="0" smtClean="0">
                <a:solidFill>
                  <a:srgbClr val="002060"/>
                </a:solidFill>
              </a:rPr>
              <a:t>Эксперименты по </a:t>
            </a:r>
            <a:r>
              <a:rPr lang="ru-RU" kern="1200" dirty="0" err="1" smtClean="0">
                <a:solidFill>
                  <a:srgbClr val="002060"/>
                </a:solidFill>
              </a:rPr>
              <a:t>изэнтропическому</a:t>
            </a:r>
            <a:r>
              <a:rPr lang="ru-RU" kern="1200" dirty="0" smtClean="0">
                <a:solidFill>
                  <a:srgbClr val="002060"/>
                </a:solidFill>
              </a:rPr>
              <a:t> разрежению меди в различные материалы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5481228"/>
            <a:ext cx="881078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Получено удовлетворительное соответствие результатов по </a:t>
            </a:r>
            <a:r>
              <a:rPr lang="ru-RU" dirty="0" err="1"/>
              <a:t>изэнтропе</a:t>
            </a:r>
            <a:r>
              <a:rPr lang="ru-RU" dirty="0"/>
              <a:t> разрежения, во всех случаях расчетное состояние материала преграды в переделах погрешности измерения совпало с измеренным в эксперименте</a:t>
            </a:r>
          </a:p>
        </p:txBody>
      </p:sp>
      <p:pic>
        <p:nvPicPr>
          <p:cNvPr id="6" name="Рисунок 5" descr="isentrop1"/>
          <p:cNvPicPr/>
          <p:nvPr/>
        </p:nvPicPr>
        <p:blipFill>
          <a:blip r:embed="rId2" cstate="print"/>
          <a:srcRect l="10558" t="8368" r="11583" b="3348"/>
          <a:stretch>
            <a:fillRect/>
          </a:stretch>
        </p:blipFill>
        <p:spPr bwMode="auto">
          <a:xfrm>
            <a:off x="1619672" y="908720"/>
            <a:ext cx="615668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40771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5278"/>
            <a:ext cx="7849505" cy="553998"/>
          </a:xfrm>
          <a:effectLst/>
        </p:spPr>
        <p:txBody>
          <a:bodyPr/>
          <a:lstStyle/>
          <a:p>
            <a:pPr>
              <a:defRPr/>
            </a:pPr>
            <a:r>
              <a:rPr lang="ru-RU" kern="1200" dirty="0" smtClean="0">
                <a:solidFill>
                  <a:srgbClr val="002060"/>
                </a:solidFill>
              </a:rPr>
              <a:t>Расширение диапазона давлений. Эксперименты с мишенями «ударниками» 2014-2016 </a:t>
            </a:r>
            <a:r>
              <a:rPr lang="ru-RU" kern="1200" dirty="0" err="1" smtClean="0">
                <a:solidFill>
                  <a:srgbClr val="002060"/>
                </a:solidFill>
              </a:rPr>
              <a:t>гг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3" name="Rectangle 3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" name="Рисунок 4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461" y="1467944"/>
            <a:ext cx="4184848" cy="194042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Прямоугольник 44"/>
          <p:cNvSpPr/>
          <p:nvPr/>
        </p:nvSpPr>
        <p:spPr>
          <a:xfrm>
            <a:off x="431540" y="944724"/>
            <a:ext cx="3996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Регистрация </a:t>
            </a:r>
            <a:r>
              <a:rPr lang="ru-RU" sz="1400" b="1" dirty="0" smtClean="0">
                <a:solidFill>
                  <a:srgbClr val="000000"/>
                </a:solidFill>
              </a:rPr>
              <a:t>свечения </a:t>
            </a:r>
            <a:r>
              <a:rPr lang="ru-RU" sz="1400" b="1" dirty="0">
                <a:solidFill>
                  <a:srgbClr val="000000"/>
                </a:solidFill>
              </a:rPr>
              <a:t>УВ в эксперименте с «ударником» и плоской мишенью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020417" y="994816"/>
            <a:ext cx="398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Регистрация свечения УВ в </a:t>
            </a:r>
            <a:r>
              <a:rPr lang="ru-RU" sz="1400" b="1" dirty="0" smtClean="0">
                <a:solidFill>
                  <a:srgbClr val="000000"/>
                </a:solidFill>
              </a:rPr>
              <a:t>эксперименте 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496" y="3465004"/>
            <a:ext cx="9013500" cy="2893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0000"/>
                </a:solidFill>
              </a:rPr>
              <a:t>Проведены эксперименты по измерению скорости ударника, </a:t>
            </a:r>
            <a:r>
              <a:rPr lang="ru-RU" sz="1600" b="1" dirty="0">
                <a:solidFill>
                  <a:srgbClr val="000000"/>
                </a:solidFill>
              </a:rPr>
              <a:t>которая составила 100±20 км/c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</a:rPr>
              <a:t>Неодновременность выхода УВ из плоской мишени&lt; 20 </a:t>
            </a:r>
            <a:r>
              <a:rPr lang="ru-RU" sz="1600" b="1" dirty="0" err="1" smtClean="0">
                <a:solidFill>
                  <a:srgbClr val="000000"/>
                </a:solidFill>
              </a:rPr>
              <a:t>пс</a:t>
            </a:r>
            <a:endParaRPr lang="ru-RU" sz="1600" b="1" dirty="0" smtClean="0">
              <a:solidFill>
                <a:srgbClr val="000000"/>
              </a:solidFill>
            </a:endParaRP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</a:rPr>
              <a:t>Для алюминия получена скорость УВ до 35 км/с и давление до 25 </a:t>
            </a:r>
            <a:r>
              <a:rPr lang="ru-RU" sz="1600" b="1" dirty="0" err="1">
                <a:solidFill>
                  <a:srgbClr val="000000"/>
                </a:solidFill>
              </a:rPr>
              <a:t>Мбар</a:t>
            </a:r>
            <a:r>
              <a:rPr lang="ru-RU" sz="1600" b="1" dirty="0">
                <a:solidFill>
                  <a:srgbClr val="000000"/>
                </a:solidFill>
              </a:rPr>
              <a:t>,  при идентичных интенсивностях облучения для обычных мишеней получены скорости УВ до 25 км/c и давления до 10 </a:t>
            </a:r>
            <a:r>
              <a:rPr lang="ru-RU" sz="1600" b="1" dirty="0" err="1">
                <a:solidFill>
                  <a:srgbClr val="000000"/>
                </a:solidFill>
              </a:rPr>
              <a:t>Мбар</a:t>
            </a:r>
            <a:r>
              <a:rPr lang="ru-RU" sz="1600" b="1" dirty="0">
                <a:solidFill>
                  <a:srgbClr val="000000"/>
                </a:solidFill>
              </a:rPr>
              <a:t>.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0000"/>
                </a:solidFill>
              </a:rPr>
              <a:t>Использование </a:t>
            </a:r>
            <a:r>
              <a:rPr lang="ru-RU" sz="1600" b="1" dirty="0">
                <a:solidFill>
                  <a:srgbClr val="000000"/>
                </a:solidFill>
              </a:rPr>
              <a:t>специальных «мишеней - ударников» обеспечило увеличение давления в 2,5 раза при той же вложенной в мишень энергии импульсного излучения</a:t>
            </a:r>
            <a:r>
              <a:rPr lang="ru-RU" sz="1600" b="1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0000"/>
                </a:solidFill>
              </a:rPr>
              <a:t>При проведении экспериментов по исследованию </a:t>
            </a:r>
            <a:r>
              <a:rPr lang="ru-RU" sz="1600" b="1" dirty="0" err="1" smtClean="0">
                <a:solidFill>
                  <a:srgbClr val="000000"/>
                </a:solidFill>
              </a:rPr>
              <a:t>изэнтропического</a:t>
            </a:r>
            <a:r>
              <a:rPr lang="ru-RU" sz="1600" b="1" dirty="0" smtClean="0">
                <a:solidFill>
                  <a:srgbClr val="000000"/>
                </a:solidFill>
              </a:rPr>
              <a:t> расширения меди, в меди достигнуты давления </a:t>
            </a:r>
            <a:r>
              <a:rPr lang="ru-RU" sz="1600" b="1" smtClean="0">
                <a:solidFill>
                  <a:srgbClr val="000000"/>
                </a:solidFill>
              </a:rPr>
              <a:t>до 20 МБар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76714"/>
            <a:ext cx="4436368" cy="19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922859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83776"/>
            <a:ext cx="7850188" cy="276999"/>
          </a:xfrm>
          <a:effectLst/>
        </p:spPr>
        <p:txBody>
          <a:bodyPr/>
          <a:lstStyle/>
          <a:p>
            <a:pPr>
              <a:defRPr/>
            </a:pPr>
            <a:r>
              <a:rPr lang="ru-RU" kern="1200" dirty="0" smtClean="0">
                <a:solidFill>
                  <a:srgbClr val="002060"/>
                </a:solidFill>
              </a:rPr>
              <a:t>Векторы развития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00" y="893038"/>
            <a:ext cx="3096344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Вещества: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/>
              <a:t>Металлы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/>
              <a:t>Оптически прозрачные  материалы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err="1"/>
              <a:t>Малоплотные</a:t>
            </a:r>
            <a:r>
              <a:rPr lang="ru-RU" sz="1600" b="1" dirty="0"/>
              <a:t> пены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Образцы грунтов</a:t>
            </a:r>
            <a:endParaRPr lang="ru-RU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Спец. материалы 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632" y="2794863"/>
            <a:ext cx="3096344" cy="13542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Точность: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/>
              <a:t>VISAR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/>
              <a:t>PDV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/>
              <a:t>Пирометры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Стат. усреднение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9952" y="4257092"/>
            <a:ext cx="3096344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Расширение диапазона давлений</a:t>
            </a:r>
            <a:r>
              <a:rPr lang="ru-RU" sz="1600" b="1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Специальные </a:t>
            </a:r>
            <a:r>
              <a:rPr lang="ru-RU" sz="1600" b="1" dirty="0"/>
              <a:t>мишени</a:t>
            </a:r>
          </a:p>
          <a:p>
            <a:r>
              <a:rPr lang="ru-RU" sz="1600" b="1" dirty="0"/>
              <a:t>с </a:t>
            </a:r>
            <a:r>
              <a:rPr lang="ru-RU" sz="1600" b="1" dirty="0" err="1"/>
              <a:t>малоплотными</a:t>
            </a:r>
            <a:r>
              <a:rPr lang="ru-RU" sz="1600" b="1" dirty="0"/>
              <a:t> пенами,</a:t>
            </a:r>
          </a:p>
          <a:p>
            <a:r>
              <a:rPr lang="ru-RU" sz="1600" b="1" dirty="0"/>
              <a:t>ускоряемыми лайнерами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/>
              <a:t>Увеличение энергетики</a:t>
            </a:r>
          </a:p>
          <a:p>
            <a:r>
              <a:rPr lang="ru-RU" sz="1600" b="1" dirty="0"/>
              <a:t> (переход на камеру МИК)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3294740" y="1376797"/>
            <a:ext cx="431460" cy="324036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780500" y="1242047"/>
            <a:ext cx="522058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В 2017 г. создан </a:t>
            </a:r>
            <a:r>
              <a:rPr lang="ru-RU" sz="1600" b="1" dirty="0"/>
              <a:t>стенд по исследованию реологических свойств </a:t>
            </a:r>
            <a:r>
              <a:rPr lang="ru-RU" sz="1600" b="1" dirty="0" err="1" smtClean="0"/>
              <a:t>спецматериалов</a:t>
            </a:r>
            <a:endParaRPr lang="ru-RU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780500" y="1966771"/>
            <a:ext cx="5220580" cy="27084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600" b="1" dirty="0" smtClean="0"/>
              <a:t>В 2017 г. на стенде по исследованию УРС спец. материалов смонтирована диагностика PDV. Осуществлен монтаж и проводятся испытания комплекс измерения скоростей УВ интерферометрическим способом </a:t>
            </a:r>
            <a:r>
              <a:rPr lang="en-US" sz="1600" b="1" dirty="0" smtClean="0"/>
              <a:t>VISAR</a:t>
            </a:r>
            <a:r>
              <a:rPr lang="ru-RU" sz="1600" b="1" dirty="0" smtClean="0"/>
              <a:t>, включающего в себя один пассивный и два активных канала.</a:t>
            </a:r>
          </a:p>
          <a:p>
            <a:r>
              <a:rPr lang="ru-RU" sz="1600" b="1" dirty="0" smtClean="0"/>
              <a:t>В 2018 г. планируется проведение пирометрических измерений совместно с ИОФ РАН </a:t>
            </a:r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864848" y="4995755"/>
            <a:ext cx="522058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Применение мишеней «ударников</a:t>
            </a:r>
            <a:r>
              <a:rPr lang="ru-RU" sz="1600" b="1" dirty="0" smtClean="0"/>
              <a:t>» для проведения исследований УРС материалов в диапазоне давлений до 100 </a:t>
            </a:r>
            <a:r>
              <a:rPr lang="ru-RU" sz="1600" b="1" dirty="0" err="1" smtClean="0"/>
              <a:t>Мбар</a:t>
            </a:r>
            <a:endParaRPr lang="ru-RU" sz="1600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274765" y="5249235"/>
            <a:ext cx="431460" cy="324036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245741" y="3248980"/>
            <a:ext cx="431460" cy="324036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13750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84163"/>
            <a:ext cx="7850188" cy="276225"/>
          </a:xfrm>
          <a:effectLst/>
        </p:spPr>
        <p:txBody>
          <a:bodyPr/>
          <a:lstStyle/>
          <a:p>
            <a:pPr>
              <a:defRPr/>
            </a:pPr>
            <a:r>
              <a:rPr lang="ru-RU" kern="1200" dirty="0" smtClean="0">
                <a:solidFill>
                  <a:srgbClr val="002060"/>
                </a:solidFill>
              </a:rPr>
              <a:t>Заключение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504" y="1016732"/>
            <a:ext cx="892899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ts val="1200"/>
              </a:spcBef>
              <a:tabLst>
                <a:tab pos="3886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+mn-lt"/>
              </a:rPr>
              <a:t>-  На установке «Луч» проводятся исследования 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адиабатического сжатия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изэнтропического расширения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материалов. </a:t>
            </a:r>
          </a:p>
          <a:p>
            <a:pPr>
              <a:spcBef>
                <a:spcPts val="1200"/>
              </a:spcBef>
              <a:tabLst>
                <a:tab pos="3886200" algn="l"/>
              </a:tabLst>
              <a:defRPr/>
            </a:pPr>
            <a:r>
              <a:rPr lang="ru-RU" dirty="0" smtClean="0">
                <a:solidFill>
                  <a:srgbClr val="000000"/>
                </a:solidFill>
                <a:latin typeface="+mn-lt"/>
              </a:rPr>
              <a:t>- В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экспериментах обеспечена высокая стабильность пространственной структуры фронта УВ - разновременность выхода фронта ударной волны из плоской части мишени составила 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&lt;20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пс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. </a:t>
            </a:r>
            <a:endParaRPr lang="ru-RU" dirty="0" smtClean="0">
              <a:solidFill>
                <a:srgbClr val="000000"/>
              </a:solidFill>
              <a:latin typeface="+mn-lt"/>
            </a:endParaRPr>
          </a:p>
          <a:p>
            <a:pPr>
              <a:spcBef>
                <a:spcPts val="1200"/>
              </a:spcBef>
              <a:tabLst>
                <a:tab pos="3886200" algn="l"/>
              </a:tabLst>
              <a:defRPr/>
            </a:pPr>
            <a:r>
              <a:rPr lang="ru-RU" dirty="0" smtClean="0">
                <a:solidFill>
                  <a:srgbClr val="000000"/>
                </a:solidFill>
                <a:latin typeface="+mn-lt"/>
              </a:rPr>
              <a:t>- Для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получения давлений в диапазоне до 100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Мбар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использованы многослойные конструкции мишеней и «мишени-ударники». </a:t>
            </a:r>
          </a:p>
          <a:p>
            <a:pPr>
              <a:spcBef>
                <a:spcPts val="1200"/>
              </a:spcBef>
              <a:tabLst>
                <a:tab pos="3886200" algn="l"/>
              </a:tabLst>
              <a:defRPr/>
            </a:pPr>
            <a:r>
              <a:rPr lang="ru-RU" dirty="0" smtClean="0">
                <a:solidFill>
                  <a:srgbClr val="000000"/>
                </a:solidFill>
                <a:latin typeface="+mn-lt"/>
              </a:rPr>
              <a:t>- 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Неточность измерения скорости ударной волны в исследуемых материалах составила до 2%. Погрешность измерения развиваемого давления и массовой скорости 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- до 6%. Для дальнейшего повышения точности измерений введены активные диагностики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PDV 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и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VISAR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.</a:t>
            </a:r>
            <a:endParaRPr lang="ru-RU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ru-RU" dirty="0" smtClean="0">
                <a:solidFill>
                  <a:srgbClr val="000000"/>
                </a:solidFill>
                <a:latin typeface="+mn-lt"/>
              </a:rPr>
              <a:t>- Проведены исследования 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Al,</a:t>
            </a:r>
            <a:r>
              <a:rPr lang="ru-RU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Cu,</a:t>
            </a:r>
            <a:r>
              <a:rPr lang="ru-RU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Pb</a:t>
            </a:r>
            <a:r>
              <a:rPr lang="en-US" dirty="0" smtClean="0">
                <a:solidFill>
                  <a:srgbClr val="000000"/>
                </a:solidFill>
                <a:cs typeface="Calibri" pitchFamily="34" charset="0"/>
              </a:rPr>
              <a:t>,</a:t>
            </a:r>
            <a:r>
              <a:rPr lang="ru-RU" dirty="0" smtClean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cs typeface="Calibri" pitchFamily="34" charset="0"/>
              </a:rPr>
              <a:t>Fe</a:t>
            </a:r>
            <a:r>
              <a:rPr lang="ru-RU" dirty="0">
                <a:solidFill>
                  <a:srgbClr val="000000"/>
                </a:solidFill>
                <a:cs typeface="Calibri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cs typeface="Calibri" pitchFamily="34" charset="0"/>
              </a:rPr>
              <a:t>Ti</a:t>
            </a:r>
            <a:r>
              <a:rPr lang="ru-RU" dirty="0">
                <a:solidFill>
                  <a:srgbClr val="000000"/>
                </a:solidFill>
                <a:cs typeface="Calibri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cs typeface="Calibri" pitchFamily="34" charset="0"/>
              </a:rPr>
              <a:t>Ta</a:t>
            </a:r>
            <a:r>
              <a:rPr lang="ru-RU" dirty="0">
                <a:solidFill>
                  <a:srgbClr val="000000"/>
                </a:solidFill>
                <a:cs typeface="Calibri" pitchFamily="34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cs typeface="Calibri" pitchFamily="34" charset="0"/>
              </a:rPr>
              <a:t>CH</a:t>
            </a:r>
            <a:r>
              <a:rPr lang="ru-RU" dirty="0" smtClean="0">
                <a:solidFill>
                  <a:srgbClr val="000000"/>
                </a:solidFill>
                <a:cs typeface="Calibri" pitchFamily="34" charset="0"/>
              </a:rPr>
              <a:t>. 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Результаты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измерений согласуются с данными испытаний на гидродинамических стендах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>
              <a:spcBef>
                <a:spcPts val="1200"/>
              </a:spcBef>
              <a:tabLst>
                <a:tab pos="3886200" algn="l"/>
              </a:tabLst>
              <a:defRPr/>
            </a:pPr>
            <a:r>
              <a:rPr lang="ru-RU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- Проводятся работы в интересах изучения УРС </a:t>
            </a:r>
            <a:r>
              <a:rPr lang="ru-RU" dirty="0">
                <a:solidFill>
                  <a:srgbClr val="000000"/>
                </a:solidFill>
                <a:cs typeface="Calibri" pitchFamily="34" charset="0"/>
              </a:rPr>
              <a:t>представителей грунтов </a:t>
            </a:r>
            <a:r>
              <a:rPr lang="ru-RU" dirty="0" smtClean="0">
                <a:solidFill>
                  <a:srgbClr val="000000"/>
                </a:solidFill>
                <a:cs typeface="Calibri" pitchFamily="34" charset="0"/>
              </a:rPr>
              <a:t> и </a:t>
            </a:r>
            <a:r>
              <a:rPr lang="ru-RU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спец. материалов.</a:t>
            </a:r>
            <a:endParaRPr lang="ru-RU" dirty="0">
              <a:solidFill>
                <a:srgbClr val="000000"/>
              </a:solidFill>
              <a:latin typeface="+mn-lt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9328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8" y="145276"/>
            <a:ext cx="8281553" cy="553998"/>
          </a:xfrm>
          <a:effectLst/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Исследование ударной сжимаемости и расширения различных материалов при генерации ударных волн лазерным импульсом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3366" y="3097984"/>
            <a:ext cx="423260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Возможность </a:t>
            </a:r>
            <a:r>
              <a:rPr lang="ru-RU" dirty="0">
                <a:solidFill>
                  <a:srgbClr val="000000"/>
                </a:solidFill>
              </a:rPr>
              <a:t>многократного </a:t>
            </a:r>
          </a:p>
          <a:p>
            <a:pPr lvl="0" algn="just"/>
            <a:r>
              <a:rPr lang="ru-RU" dirty="0">
                <a:solidFill>
                  <a:srgbClr val="000000"/>
                </a:solidFill>
              </a:rPr>
              <a:t>     повторения опытов при одних</a:t>
            </a:r>
          </a:p>
          <a:p>
            <a:pPr lvl="0" algn="just"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</a:rPr>
              <a:t>     и тех же физических </a:t>
            </a:r>
            <a:r>
              <a:rPr lang="ru-RU" dirty="0" smtClean="0">
                <a:solidFill>
                  <a:srgbClr val="000000"/>
                </a:solidFill>
              </a:rPr>
              <a:t>условиях</a:t>
            </a:r>
          </a:p>
          <a:p>
            <a:pPr lvl="0" algn="just">
              <a:spcAft>
                <a:spcPts val="1200"/>
              </a:spcAft>
            </a:pP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Низкая, по сравнению </a:t>
            </a:r>
          </a:p>
          <a:p>
            <a:pPr lvl="0" algn="just"/>
            <a:r>
              <a:rPr lang="ru-RU" dirty="0" smtClean="0">
                <a:solidFill>
                  <a:srgbClr val="000000"/>
                </a:solidFill>
              </a:rPr>
              <a:t>     </a:t>
            </a:r>
            <a:r>
              <a:rPr lang="ru-RU" dirty="0">
                <a:solidFill>
                  <a:srgbClr val="000000"/>
                </a:solidFill>
              </a:rPr>
              <a:t>с взрывными, стоимость</a:t>
            </a:r>
          </a:p>
          <a:p>
            <a:pPr lvl="0" algn="just"/>
            <a:r>
              <a:rPr lang="ru-RU" dirty="0">
                <a:solidFill>
                  <a:srgbClr val="000000"/>
                </a:solidFill>
              </a:rPr>
              <a:t>     экспериментов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088740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0000"/>
                </a:solidFill>
              </a:rPr>
              <a:t>Преимущества исследования УРС на лазерных установках </a:t>
            </a:r>
            <a:endParaRPr lang="ru-RU" b="1" dirty="0" smtClean="0">
              <a:solidFill>
                <a:srgbClr val="000000"/>
              </a:solidFill>
            </a:endParaRPr>
          </a:p>
          <a:p>
            <a:pPr lvl="0"/>
            <a:endParaRPr lang="ru-RU" b="1" dirty="0" smtClean="0">
              <a:solidFill>
                <a:srgbClr val="000000"/>
              </a:solidFill>
            </a:endParaRPr>
          </a:p>
          <a:p>
            <a:pPr marL="285750" lvl="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Диапазон </a:t>
            </a:r>
            <a:r>
              <a:rPr lang="ru-RU" dirty="0">
                <a:solidFill>
                  <a:srgbClr val="000000"/>
                </a:solidFill>
              </a:rPr>
              <a:t>давлений перекрывает условия, создаваемые взрывчатыми веществами, электродинамическими ускорителями, пучками релятивистских ионов, подземными ядерными</a:t>
            </a:r>
          </a:p>
          <a:p>
            <a:pPr lvl="0" algn="just"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</a:rPr>
              <a:t>     взрывами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5" t="9580" r="10750" b="4396"/>
          <a:stretch/>
        </p:blipFill>
        <p:spPr>
          <a:xfrm>
            <a:off x="3975172" y="2528900"/>
            <a:ext cx="5130991" cy="38524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98670" y="2626308"/>
            <a:ext cx="801422" cy="3204356"/>
          </a:xfrm>
          <a:prstGeom prst="rect">
            <a:avLst/>
          </a:prstGeom>
          <a:solidFill>
            <a:srgbClr val="C9FFE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00092" y="2628332"/>
            <a:ext cx="1368152" cy="3204356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73768" y="2616840"/>
            <a:ext cx="2124236" cy="3204356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499739" y="3693708"/>
            <a:ext cx="2722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</a:rPr>
              <a:t>Гидродинамические и взрывные</a:t>
            </a:r>
          </a:p>
          <a:p>
            <a:r>
              <a:rPr lang="ru-RU" sz="1200" b="1" dirty="0" smtClean="0">
                <a:solidFill>
                  <a:srgbClr val="000000"/>
                </a:solidFill>
              </a:rPr>
              <a:t> эксперименты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7511873" y="4476724"/>
            <a:ext cx="2390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</a:rPr>
              <a:t>ЯВ, натурные эксперименты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20417684">
            <a:off x="5015212" y="5315719"/>
            <a:ext cx="1291106" cy="378123"/>
          </a:xfrm>
          <a:prstGeom prst="ellipse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19404272">
            <a:off x="6638537" y="4491110"/>
            <a:ext cx="658969" cy="299013"/>
          </a:xfrm>
          <a:prstGeom prst="ellipse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8729393">
            <a:off x="7190332" y="3491582"/>
            <a:ext cx="1291106" cy="378123"/>
          </a:xfrm>
          <a:prstGeom prst="ellipse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19447571">
            <a:off x="6387282" y="4316614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Искра-5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 rot="20355953">
            <a:off x="5256076" y="5130569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Луч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 rot="18686754">
            <a:off x="6982672" y="3288541"/>
            <a:ext cx="1121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Камера </a:t>
            </a:r>
            <a:r>
              <a:rPr lang="ru-RU" sz="1200" b="1" dirty="0" smtClean="0"/>
              <a:t>МИК</a:t>
            </a:r>
            <a:endParaRPr lang="ru-RU" sz="1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1137596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6" y="147119"/>
            <a:ext cx="8312100" cy="553998"/>
          </a:xfrm>
          <a:effectLst/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Исследование ударной сжимаемости и расширения различных материалов при генерации ударных волн лазерным импульсом 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33209" y="1049686"/>
            <a:ext cx="3360324" cy="2415317"/>
            <a:chOff x="4080" y="1643"/>
            <a:chExt cx="1241" cy="892"/>
          </a:xfrm>
        </p:grpSpPr>
        <p:sp>
          <p:nvSpPr>
            <p:cNvPr id="84" name="Rectangle 81"/>
            <p:cNvSpPr>
              <a:spLocks noChangeArrowheads="1"/>
            </p:cNvSpPr>
            <p:nvPr/>
          </p:nvSpPr>
          <p:spPr bwMode="auto">
            <a:xfrm>
              <a:off x="4318" y="1744"/>
              <a:ext cx="213" cy="56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2"/>
            <p:cNvSpPr>
              <a:spLocks noEditPoints="1"/>
            </p:cNvSpPr>
            <p:nvPr/>
          </p:nvSpPr>
          <p:spPr bwMode="auto">
            <a:xfrm>
              <a:off x="4318" y="1744"/>
              <a:ext cx="218" cy="566"/>
            </a:xfrm>
            <a:custGeom>
              <a:avLst/>
              <a:gdLst>
                <a:gd name="T0" fmla="*/ 218 w 218"/>
                <a:gd name="T1" fmla="*/ 566 h 566"/>
                <a:gd name="T2" fmla="*/ 0 w 218"/>
                <a:gd name="T3" fmla="*/ 566 h 566"/>
                <a:gd name="T4" fmla="*/ 0 w 218"/>
                <a:gd name="T5" fmla="*/ 0 h 566"/>
                <a:gd name="T6" fmla="*/ 218 w 218"/>
                <a:gd name="T7" fmla="*/ 0 h 566"/>
                <a:gd name="T8" fmla="*/ 218 w 218"/>
                <a:gd name="T9" fmla="*/ 566 h 566"/>
                <a:gd name="T10" fmla="*/ 213 w 218"/>
                <a:gd name="T11" fmla="*/ 0 h 566"/>
                <a:gd name="T12" fmla="*/ 213 w 218"/>
                <a:gd name="T13" fmla="*/ 5 h 566"/>
                <a:gd name="T14" fmla="*/ 0 w 218"/>
                <a:gd name="T15" fmla="*/ 5 h 566"/>
                <a:gd name="T16" fmla="*/ 5 w 218"/>
                <a:gd name="T17" fmla="*/ 0 h 566"/>
                <a:gd name="T18" fmla="*/ 5 w 218"/>
                <a:gd name="T19" fmla="*/ 561 h 566"/>
                <a:gd name="T20" fmla="*/ 0 w 218"/>
                <a:gd name="T21" fmla="*/ 561 h 566"/>
                <a:gd name="T22" fmla="*/ 213 w 218"/>
                <a:gd name="T23" fmla="*/ 561 h 566"/>
                <a:gd name="T24" fmla="*/ 213 w 218"/>
                <a:gd name="T25" fmla="*/ 561 h 566"/>
                <a:gd name="T26" fmla="*/ 213 w 218"/>
                <a:gd name="T27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566">
                  <a:moveTo>
                    <a:pt x="218" y="566"/>
                  </a:moveTo>
                  <a:lnTo>
                    <a:pt x="0" y="566"/>
                  </a:lnTo>
                  <a:lnTo>
                    <a:pt x="0" y="0"/>
                  </a:lnTo>
                  <a:lnTo>
                    <a:pt x="218" y="0"/>
                  </a:lnTo>
                  <a:lnTo>
                    <a:pt x="218" y="566"/>
                  </a:lnTo>
                  <a:close/>
                  <a:moveTo>
                    <a:pt x="213" y="0"/>
                  </a:moveTo>
                  <a:lnTo>
                    <a:pt x="213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561"/>
                  </a:lnTo>
                  <a:lnTo>
                    <a:pt x="0" y="561"/>
                  </a:lnTo>
                  <a:lnTo>
                    <a:pt x="213" y="561"/>
                  </a:lnTo>
                  <a:lnTo>
                    <a:pt x="213" y="56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4242" y="1834"/>
              <a:ext cx="152" cy="336"/>
            </a:xfrm>
            <a:custGeom>
              <a:avLst/>
              <a:gdLst>
                <a:gd name="T0" fmla="*/ 56 w 152"/>
                <a:gd name="T1" fmla="*/ 0 h 336"/>
                <a:gd name="T2" fmla="*/ 71 w 152"/>
                <a:gd name="T3" fmla="*/ 5 h 336"/>
                <a:gd name="T4" fmla="*/ 91 w 152"/>
                <a:gd name="T5" fmla="*/ 16 h 336"/>
                <a:gd name="T6" fmla="*/ 102 w 152"/>
                <a:gd name="T7" fmla="*/ 33 h 336"/>
                <a:gd name="T8" fmla="*/ 107 w 152"/>
                <a:gd name="T9" fmla="*/ 44 h 336"/>
                <a:gd name="T10" fmla="*/ 112 w 152"/>
                <a:gd name="T11" fmla="*/ 50 h 336"/>
                <a:gd name="T12" fmla="*/ 127 w 152"/>
                <a:gd name="T13" fmla="*/ 56 h 336"/>
                <a:gd name="T14" fmla="*/ 142 w 152"/>
                <a:gd name="T15" fmla="*/ 67 h 336"/>
                <a:gd name="T16" fmla="*/ 152 w 152"/>
                <a:gd name="T17" fmla="*/ 72 h 336"/>
                <a:gd name="T18" fmla="*/ 147 w 152"/>
                <a:gd name="T19" fmla="*/ 78 h 336"/>
                <a:gd name="T20" fmla="*/ 137 w 152"/>
                <a:gd name="T21" fmla="*/ 84 h 336"/>
                <a:gd name="T22" fmla="*/ 122 w 152"/>
                <a:gd name="T23" fmla="*/ 89 h 336"/>
                <a:gd name="T24" fmla="*/ 122 w 152"/>
                <a:gd name="T25" fmla="*/ 95 h 336"/>
                <a:gd name="T26" fmla="*/ 137 w 152"/>
                <a:gd name="T27" fmla="*/ 106 h 336"/>
                <a:gd name="T28" fmla="*/ 142 w 152"/>
                <a:gd name="T29" fmla="*/ 112 h 336"/>
                <a:gd name="T30" fmla="*/ 132 w 152"/>
                <a:gd name="T31" fmla="*/ 117 h 336"/>
                <a:gd name="T32" fmla="*/ 122 w 152"/>
                <a:gd name="T33" fmla="*/ 123 h 336"/>
                <a:gd name="T34" fmla="*/ 117 w 152"/>
                <a:gd name="T35" fmla="*/ 134 h 336"/>
                <a:gd name="T36" fmla="*/ 117 w 152"/>
                <a:gd name="T37" fmla="*/ 145 h 336"/>
                <a:gd name="T38" fmla="*/ 117 w 152"/>
                <a:gd name="T39" fmla="*/ 157 h 336"/>
                <a:gd name="T40" fmla="*/ 127 w 152"/>
                <a:gd name="T41" fmla="*/ 168 h 336"/>
                <a:gd name="T42" fmla="*/ 127 w 152"/>
                <a:gd name="T43" fmla="*/ 173 h 336"/>
                <a:gd name="T44" fmla="*/ 127 w 152"/>
                <a:gd name="T45" fmla="*/ 179 h 336"/>
                <a:gd name="T46" fmla="*/ 122 w 152"/>
                <a:gd name="T47" fmla="*/ 190 h 336"/>
                <a:gd name="T48" fmla="*/ 112 w 152"/>
                <a:gd name="T49" fmla="*/ 196 h 336"/>
                <a:gd name="T50" fmla="*/ 117 w 152"/>
                <a:gd name="T51" fmla="*/ 207 h 336"/>
                <a:gd name="T52" fmla="*/ 127 w 152"/>
                <a:gd name="T53" fmla="*/ 213 h 336"/>
                <a:gd name="T54" fmla="*/ 137 w 152"/>
                <a:gd name="T55" fmla="*/ 218 h 336"/>
                <a:gd name="T56" fmla="*/ 137 w 152"/>
                <a:gd name="T57" fmla="*/ 224 h 336"/>
                <a:gd name="T58" fmla="*/ 137 w 152"/>
                <a:gd name="T59" fmla="*/ 229 h 336"/>
                <a:gd name="T60" fmla="*/ 132 w 152"/>
                <a:gd name="T61" fmla="*/ 235 h 336"/>
                <a:gd name="T62" fmla="*/ 122 w 152"/>
                <a:gd name="T63" fmla="*/ 241 h 336"/>
                <a:gd name="T64" fmla="*/ 102 w 152"/>
                <a:gd name="T65" fmla="*/ 246 h 336"/>
                <a:gd name="T66" fmla="*/ 96 w 152"/>
                <a:gd name="T67" fmla="*/ 252 h 336"/>
                <a:gd name="T68" fmla="*/ 96 w 152"/>
                <a:gd name="T69" fmla="*/ 257 h 336"/>
                <a:gd name="T70" fmla="*/ 107 w 152"/>
                <a:gd name="T71" fmla="*/ 263 h 336"/>
                <a:gd name="T72" fmla="*/ 112 w 152"/>
                <a:gd name="T73" fmla="*/ 274 h 336"/>
                <a:gd name="T74" fmla="*/ 112 w 152"/>
                <a:gd name="T75" fmla="*/ 291 h 336"/>
                <a:gd name="T76" fmla="*/ 107 w 152"/>
                <a:gd name="T77" fmla="*/ 302 h 336"/>
                <a:gd name="T78" fmla="*/ 96 w 152"/>
                <a:gd name="T79" fmla="*/ 314 h 336"/>
                <a:gd name="T80" fmla="*/ 86 w 152"/>
                <a:gd name="T81" fmla="*/ 325 h 336"/>
                <a:gd name="T82" fmla="*/ 71 w 152"/>
                <a:gd name="T83" fmla="*/ 330 h 336"/>
                <a:gd name="T84" fmla="*/ 56 w 152"/>
                <a:gd name="T85" fmla="*/ 330 h 336"/>
                <a:gd name="T86" fmla="*/ 46 w 152"/>
                <a:gd name="T87" fmla="*/ 330 h 336"/>
                <a:gd name="T88" fmla="*/ 36 w 152"/>
                <a:gd name="T89" fmla="*/ 325 h 336"/>
                <a:gd name="T90" fmla="*/ 26 w 152"/>
                <a:gd name="T91" fmla="*/ 314 h 336"/>
                <a:gd name="T92" fmla="*/ 21 w 152"/>
                <a:gd name="T93" fmla="*/ 297 h 336"/>
                <a:gd name="T94" fmla="*/ 5 w 152"/>
                <a:gd name="T95" fmla="*/ 257 h 336"/>
                <a:gd name="T96" fmla="*/ 0 w 152"/>
                <a:gd name="T97" fmla="*/ 201 h 336"/>
                <a:gd name="T98" fmla="*/ 0 w 152"/>
                <a:gd name="T99" fmla="*/ 134 h 336"/>
                <a:gd name="T100" fmla="*/ 5 w 152"/>
                <a:gd name="T101" fmla="*/ 72 h 336"/>
                <a:gd name="T102" fmla="*/ 21 w 152"/>
                <a:gd name="T103" fmla="*/ 39 h 336"/>
                <a:gd name="T104" fmla="*/ 26 w 152"/>
                <a:gd name="T105" fmla="*/ 16 h 336"/>
                <a:gd name="T106" fmla="*/ 36 w 152"/>
                <a:gd name="T107" fmla="*/ 5 h 336"/>
                <a:gd name="T108" fmla="*/ 46 w 152"/>
                <a:gd name="T10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2" h="336">
                  <a:moveTo>
                    <a:pt x="51" y="0"/>
                  </a:moveTo>
                  <a:lnTo>
                    <a:pt x="56" y="0"/>
                  </a:lnTo>
                  <a:lnTo>
                    <a:pt x="66" y="0"/>
                  </a:lnTo>
                  <a:lnTo>
                    <a:pt x="71" y="5"/>
                  </a:lnTo>
                  <a:lnTo>
                    <a:pt x="81" y="11"/>
                  </a:lnTo>
                  <a:lnTo>
                    <a:pt x="91" y="16"/>
                  </a:lnTo>
                  <a:lnTo>
                    <a:pt x="96" y="28"/>
                  </a:lnTo>
                  <a:lnTo>
                    <a:pt x="102" y="33"/>
                  </a:lnTo>
                  <a:lnTo>
                    <a:pt x="107" y="44"/>
                  </a:lnTo>
                  <a:lnTo>
                    <a:pt x="107" y="44"/>
                  </a:lnTo>
                  <a:lnTo>
                    <a:pt x="107" y="50"/>
                  </a:lnTo>
                  <a:lnTo>
                    <a:pt x="112" y="50"/>
                  </a:lnTo>
                  <a:lnTo>
                    <a:pt x="117" y="56"/>
                  </a:lnTo>
                  <a:lnTo>
                    <a:pt x="127" y="56"/>
                  </a:lnTo>
                  <a:lnTo>
                    <a:pt x="137" y="61"/>
                  </a:lnTo>
                  <a:lnTo>
                    <a:pt x="142" y="67"/>
                  </a:lnTo>
                  <a:lnTo>
                    <a:pt x="147" y="67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47" y="78"/>
                  </a:lnTo>
                  <a:lnTo>
                    <a:pt x="147" y="78"/>
                  </a:lnTo>
                  <a:lnTo>
                    <a:pt x="137" y="84"/>
                  </a:lnTo>
                  <a:lnTo>
                    <a:pt x="127" y="89"/>
                  </a:lnTo>
                  <a:lnTo>
                    <a:pt x="122" y="89"/>
                  </a:lnTo>
                  <a:lnTo>
                    <a:pt x="122" y="95"/>
                  </a:lnTo>
                  <a:lnTo>
                    <a:pt x="122" y="95"/>
                  </a:lnTo>
                  <a:lnTo>
                    <a:pt x="127" y="100"/>
                  </a:lnTo>
                  <a:lnTo>
                    <a:pt x="137" y="106"/>
                  </a:lnTo>
                  <a:lnTo>
                    <a:pt x="142" y="112"/>
                  </a:lnTo>
                  <a:lnTo>
                    <a:pt x="142" y="112"/>
                  </a:lnTo>
                  <a:lnTo>
                    <a:pt x="137" y="117"/>
                  </a:lnTo>
                  <a:lnTo>
                    <a:pt x="132" y="117"/>
                  </a:lnTo>
                  <a:lnTo>
                    <a:pt x="122" y="123"/>
                  </a:lnTo>
                  <a:lnTo>
                    <a:pt x="122" y="123"/>
                  </a:lnTo>
                  <a:lnTo>
                    <a:pt x="117" y="128"/>
                  </a:lnTo>
                  <a:lnTo>
                    <a:pt x="117" y="134"/>
                  </a:lnTo>
                  <a:lnTo>
                    <a:pt x="117" y="140"/>
                  </a:lnTo>
                  <a:lnTo>
                    <a:pt x="117" y="145"/>
                  </a:lnTo>
                  <a:lnTo>
                    <a:pt x="117" y="151"/>
                  </a:lnTo>
                  <a:lnTo>
                    <a:pt x="117" y="157"/>
                  </a:lnTo>
                  <a:lnTo>
                    <a:pt x="122" y="162"/>
                  </a:lnTo>
                  <a:lnTo>
                    <a:pt x="127" y="168"/>
                  </a:lnTo>
                  <a:lnTo>
                    <a:pt x="127" y="168"/>
                  </a:lnTo>
                  <a:lnTo>
                    <a:pt x="127" y="173"/>
                  </a:lnTo>
                  <a:lnTo>
                    <a:pt x="127" y="173"/>
                  </a:lnTo>
                  <a:lnTo>
                    <a:pt x="127" y="179"/>
                  </a:lnTo>
                  <a:lnTo>
                    <a:pt x="122" y="185"/>
                  </a:lnTo>
                  <a:lnTo>
                    <a:pt x="122" y="190"/>
                  </a:lnTo>
                  <a:lnTo>
                    <a:pt x="117" y="190"/>
                  </a:lnTo>
                  <a:lnTo>
                    <a:pt x="112" y="196"/>
                  </a:lnTo>
                  <a:lnTo>
                    <a:pt x="117" y="201"/>
                  </a:lnTo>
                  <a:lnTo>
                    <a:pt x="117" y="207"/>
                  </a:lnTo>
                  <a:lnTo>
                    <a:pt x="122" y="213"/>
                  </a:lnTo>
                  <a:lnTo>
                    <a:pt x="127" y="213"/>
                  </a:lnTo>
                  <a:lnTo>
                    <a:pt x="132" y="213"/>
                  </a:lnTo>
                  <a:lnTo>
                    <a:pt x="137" y="218"/>
                  </a:lnTo>
                  <a:lnTo>
                    <a:pt x="137" y="218"/>
                  </a:lnTo>
                  <a:lnTo>
                    <a:pt x="137" y="224"/>
                  </a:lnTo>
                  <a:lnTo>
                    <a:pt x="137" y="229"/>
                  </a:lnTo>
                  <a:lnTo>
                    <a:pt x="137" y="229"/>
                  </a:lnTo>
                  <a:lnTo>
                    <a:pt x="137" y="229"/>
                  </a:lnTo>
                  <a:lnTo>
                    <a:pt x="132" y="235"/>
                  </a:lnTo>
                  <a:lnTo>
                    <a:pt x="127" y="235"/>
                  </a:lnTo>
                  <a:lnTo>
                    <a:pt x="122" y="241"/>
                  </a:lnTo>
                  <a:lnTo>
                    <a:pt x="112" y="246"/>
                  </a:lnTo>
                  <a:lnTo>
                    <a:pt x="102" y="246"/>
                  </a:lnTo>
                  <a:lnTo>
                    <a:pt x="96" y="252"/>
                  </a:lnTo>
                  <a:lnTo>
                    <a:pt x="96" y="252"/>
                  </a:lnTo>
                  <a:lnTo>
                    <a:pt x="96" y="252"/>
                  </a:lnTo>
                  <a:lnTo>
                    <a:pt x="96" y="257"/>
                  </a:lnTo>
                  <a:lnTo>
                    <a:pt x="102" y="257"/>
                  </a:lnTo>
                  <a:lnTo>
                    <a:pt x="107" y="263"/>
                  </a:lnTo>
                  <a:lnTo>
                    <a:pt x="112" y="269"/>
                  </a:lnTo>
                  <a:lnTo>
                    <a:pt x="112" y="274"/>
                  </a:lnTo>
                  <a:lnTo>
                    <a:pt x="112" y="285"/>
                  </a:lnTo>
                  <a:lnTo>
                    <a:pt x="112" y="291"/>
                  </a:lnTo>
                  <a:lnTo>
                    <a:pt x="112" y="297"/>
                  </a:lnTo>
                  <a:lnTo>
                    <a:pt x="107" y="302"/>
                  </a:lnTo>
                  <a:lnTo>
                    <a:pt x="102" y="308"/>
                  </a:lnTo>
                  <a:lnTo>
                    <a:pt x="96" y="314"/>
                  </a:lnTo>
                  <a:lnTo>
                    <a:pt x="91" y="319"/>
                  </a:lnTo>
                  <a:lnTo>
                    <a:pt x="86" y="325"/>
                  </a:lnTo>
                  <a:lnTo>
                    <a:pt x="81" y="325"/>
                  </a:lnTo>
                  <a:lnTo>
                    <a:pt x="71" y="330"/>
                  </a:lnTo>
                  <a:lnTo>
                    <a:pt x="66" y="330"/>
                  </a:lnTo>
                  <a:lnTo>
                    <a:pt x="56" y="330"/>
                  </a:lnTo>
                  <a:lnTo>
                    <a:pt x="51" y="336"/>
                  </a:lnTo>
                  <a:lnTo>
                    <a:pt x="46" y="330"/>
                  </a:lnTo>
                  <a:lnTo>
                    <a:pt x="41" y="330"/>
                  </a:lnTo>
                  <a:lnTo>
                    <a:pt x="36" y="325"/>
                  </a:lnTo>
                  <a:lnTo>
                    <a:pt x="31" y="319"/>
                  </a:lnTo>
                  <a:lnTo>
                    <a:pt x="26" y="314"/>
                  </a:lnTo>
                  <a:lnTo>
                    <a:pt x="21" y="308"/>
                  </a:lnTo>
                  <a:lnTo>
                    <a:pt x="21" y="297"/>
                  </a:lnTo>
                  <a:lnTo>
                    <a:pt x="15" y="285"/>
                  </a:lnTo>
                  <a:lnTo>
                    <a:pt x="5" y="257"/>
                  </a:lnTo>
                  <a:lnTo>
                    <a:pt x="0" y="229"/>
                  </a:lnTo>
                  <a:lnTo>
                    <a:pt x="0" y="201"/>
                  </a:lnTo>
                  <a:lnTo>
                    <a:pt x="0" y="168"/>
                  </a:lnTo>
                  <a:lnTo>
                    <a:pt x="0" y="134"/>
                  </a:lnTo>
                  <a:lnTo>
                    <a:pt x="0" y="100"/>
                  </a:lnTo>
                  <a:lnTo>
                    <a:pt x="5" y="72"/>
                  </a:lnTo>
                  <a:lnTo>
                    <a:pt x="15" y="50"/>
                  </a:lnTo>
                  <a:lnTo>
                    <a:pt x="21" y="39"/>
                  </a:lnTo>
                  <a:lnTo>
                    <a:pt x="21" y="28"/>
                  </a:lnTo>
                  <a:lnTo>
                    <a:pt x="26" y="16"/>
                  </a:lnTo>
                  <a:lnTo>
                    <a:pt x="31" y="11"/>
                  </a:lnTo>
                  <a:lnTo>
                    <a:pt x="36" y="5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4242" y="1834"/>
              <a:ext cx="152" cy="336"/>
            </a:xfrm>
            <a:custGeom>
              <a:avLst/>
              <a:gdLst>
                <a:gd name="T0" fmla="*/ 56 w 152"/>
                <a:gd name="T1" fmla="*/ 0 h 336"/>
                <a:gd name="T2" fmla="*/ 71 w 152"/>
                <a:gd name="T3" fmla="*/ 5 h 336"/>
                <a:gd name="T4" fmla="*/ 91 w 152"/>
                <a:gd name="T5" fmla="*/ 16 h 336"/>
                <a:gd name="T6" fmla="*/ 102 w 152"/>
                <a:gd name="T7" fmla="*/ 33 h 336"/>
                <a:gd name="T8" fmla="*/ 107 w 152"/>
                <a:gd name="T9" fmla="*/ 44 h 336"/>
                <a:gd name="T10" fmla="*/ 112 w 152"/>
                <a:gd name="T11" fmla="*/ 50 h 336"/>
                <a:gd name="T12" fmla="*/ 127 w 152"/>
                <a:gd name="T13" fmla="*/ 56 h 336"/>
                <a:gd name="T14" fmla="*/ 142 w 152"/>
                <a:gd name="T15" fmla="*/ 67 h 336"/>
                <a:gd name="T16" fmla="*/ 152 w 152"/>
                <a:gd name="T17" fmla="*/ 72 h 336"/>
                <a:gd name="T18" fmla="*/ 147 w 152"/>
                <a:gd name="T19" fmla="*/ 78 h 336"/>
                <a:gd name="T20" fmla="*/ 137 w 152"/>
                <a:gd name="T21" fmla="*/ 84 h 336"/>
                <a:gd name="T22" fmla="*/ 122 w 152"/>
                <a:gd name="T23" fmla="*/ 89 h 336"/>
                <a:gd name="T24" fmla="*/ 122 w 152"/>
                <a:gd name="T25" fmla="*/ 95 h 336"/>
                <a:gd name="T26" fmla="*/ 137 w 152"/>
                <a:gd name="T27" fmla="*/ 106 h 336"/>
                <a:gd name="T28" fmla="*/ 142 w 152"/>
                <a:gd name="T29" fmla="*/ 112 h 336"/>
                <a:gd name="T30" fmla="*/ 132 w 152"/>
                <a:gd name="T31" fmla="*/ 117 h 336"/>
                <a:gd name="T32" fmla="*/ 122 w 152"/>
                <a:gd name="T33" fmla="*/ 123 h 336"/>
                <a:gd name="T34" fmla="*/ 117 w 152"/>
                <a:gd name="T35" fmla="*/ 134 h 336"/>
                <a:gd name="T36" fmla="*/ 117 w 152"/>
                <a:gd name="T37" fmla="*/ 145 h 336"/>
                <a:gd name="T38" fmla="*/ 117 w 152"/>
                <a:gd name="T39" fmla="*/ 157 h 336"/>
                <a:gd name="T40" fmla="*/ 127 w 152"/>
                <a:gd name="T41" fmla="*/ 168 h 336"/>
                <a:gd name="T42" fmla="*/ 127 w 152"/>
                <a:gd name="T43" fmla="*/ 173 h 336"/>
                <a:gd name="T44" fmla="*/ 127 w 152"/>
                <a:gd name="T45" fmla="*/ 179 h 336"/>
                <a:gd name="T46" fmla="*/ 122 w 152"/>
                <a:gd name="T47" fmla="*/ 190 h 336"/>
                <a:gd name="T48" fmla="*/ 112 w 152"/>
                <a:gd name="T49" fmla="*/ 196 h 336"/>
                <a:gd name="T50" fmla="*/ 117 w 152"/>
                <a:gd name="T51" fmla="*/ 207 h 336"/>
                <a:gd name="T52" fmla="*/ 127 w 152"/>
                <a:gd name="T53" fmla="*/ 213 h 336"/>
                <a:gd name="T54" fmla="*/ 137 w 152"/>
                <a:gd name="T55" fmla="*/ 218 h 336"/>
                <a:gd name="T56" fmla="*/ 137 w 152"/>
                <a:gd name="T57" fmla="*/ 224 h 336"/>
                <a:gd name="T58" fmla="*/ 137 w 152"/>
                <a:gd name="T59" fmla="*/ 229 h 336"/>
                <a:gd name="T60" fmla="*/ 132 w 152"/>
                <a:gd name="T61" fmla="*/ 235 h 336"/>
                <a:gd name="T62" fmla="*/ 122 w 152"/>
                <a:gd name="T63" fmla="*/ 241 h 336"/>
                <a:gd name="T64" fmla="*/ 102 w 152"/>
                <a:gd name="T65" fmla="*/ 246 h 336"/>
                <a:gd name="T66" fmla="*/ 96 w 152"/>
                <a:gd name="T67" fmla="*/ 252 h 336"/>
                <a:gd name="T68" fmla="*/ 96 w 152"/>
                <a:gd name="T69" fmla="*/ 257 h 336"/>
                <a:gd name="T70" fmla="*/ 107 w 152"/>
                <a:gd name="T71" fmla="*/ 263 h 336"/>
                <a:gd name="T72" fmla="*/ 112 w 152"/>
                <a:gd name="T73" fmla="*/ 274 h 336"/>
                <a:gd name="T74" fmla="*/ 112 w 152"/>
                <a:gd name="T75" fmla="*/ 291 h 336"/>
                <a:gd name="T76" fmla="*/ 107 w 152"/>
                <a:gd name="T77" fmla="*/ 302 h 336"/>
                <a:gd name="T78" fmla="*/ 96 w 152"/>
                <a:gd name="T79" fmla="*/ 314 h 336"/>
                <a:gd name="T80" fmla="*/ 86 w 152"/>
                <a:gd name="T81" fmla="*/ 325 h 336"/>
                <a:gd name="T82" fmla="*/ 71 w 152"/>
                <a:gd name="T83" fmla="*/ 330 h 336"/>
                <a:gd name="T84" fmla="*/ 56 w 152"/>
                <a:gd name="T85" fmla="*/ 330 h 336"/>
                <a:gd name="T86" fmla="*/ 46 w 152"/>
                <a:gd name="T87" fmla="*/ 330 h 336"/>
                <a:gd name="T88" fmla="*/ 36 w 152"/>
                <a:gd name="T89" fmla="*/ 325 h 336"/>
                <a:gd name="T90" fmla="*/ 26 w 152"/>
                <a:gd name="T91" fmla="*/ 314 h 336"/>
                <a:gd name="T92" fmla="*/ 21 w 152"/>
                <a:gd name="T93" fmla="*/ 297 h 336"/>
                <a:gd name="T94" fmla="*/ 5 w 152"/>
                <a:gd name="T95" fmla="*/ 257 h 336"/>
                <a:gd name="T96" fmla="*/ 0 w 152"/>
                <a:gd name="T97" fmla="*/ 201 h 336"/>
                <a:gd name="T98" fmla="*/ 0 w 152"/>
                <a:gd name="T99" fmla="*/ 134 h 336"/>
                <a:gd name="T100" fmla="*/ 5 w 152"/>
                <a:gd name="T101" fmla="*/ 72 h 336"/>
                <a:gd name="T102" fmla="*/ 21 w 152"/>
                <a:gd name="T103" fmla="*/ 39 h 336"/>
                <a:gd name="T104" fmla="*/ 26 w 152"/>
                <a:gd name="T105" fmla="*/ 16 h 336"/>
                <a:gd name="T106" fmla="*/ 36 w 152"/>
                <a:gd name="T107" fmla="*/ 5 h 336"/>
                <a:gd name="T108" fmla="*/ 46 w 152"/>
                <a:gd name="T10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2" h="336">
                  <a:moveTo>
                    <a:pt x="51" y="0"/>
                  </a:moveTo>
                  <a:lnTo>
                    <a:pt x="56" y="0"/>
                  </a:lnTo>
                  <a:lnTo>
                    <a:pt x="66" y="0"/>
                  </a:lnTo>
                  <a:lnTo>
                    <a:pt x="71" y="5"/>
                  </a:lnTo>
                  <a:lnTo>
                    <a:pt x="81" y="11"/>
                  </a:lnTo>
                  <a:lnTo>
                    <a:pt x="91" y="16"/>
                  </a:lnTo>
                  <a:lnTo>
                    <a:pt x="96" y="28"/>
                  </a:lnTo>
                  <a:lnTo>
                    <a:pt x="102" y="33"/>
                  </a:lnTo>
                  <a:lnTo>
                    <a:pt x="107" y="44"/>
                  </a:lnTo>
                  <a:lnTo>
                    <a:pt x="107" y="44"/>
                  </a:lnTo>
                  <a:lnTo>
                    <a:pt x="107" y="50"/>
                  </a:lnTo>
                  <a:lnTo>
                    <a:pt x="112" y="50"/>
                  </a:lnTo>
                  <a:lnTo>
                    <a:pt x="117" y="56"/>
                  </a:lnTo>
                  <a:lnTo>
                    <a:pt x="127" y="56"/>
                  </a:lnTo>
                  <a:lnTo>
                    <a:pt x="137" y="61"/>
                  </a:lnTo>
                  <a:lnTo>
                    <a:pt x="142" y="67"/>
                  </a:lnTo>
                  <a:lnTo>
                    <a:pt x="147" y="67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47" y="78"/>
                  </a:lnTo>
                  <a:lnTo>
                    <a:pt x="147" y="78"/>
                  </a:lnTo>
                  <a:lnTo>
                    <a:pt x="137" y="84"/>
                  </a:lnTo>
                  <a:lnTo>
                    <a:pt x="127" y="89"/>
                  </a:lnTo>
                  <a:lnTo>
                    <a:pt x="122" y="89"/>
                  </a:lnTo>
                  <a:lnTo>
                    <a:pt x="122" y="95"/>
                  </a:lnTo>
                  <a:lnTo>
                    <a:pt x="122" y="95"/>
                  </a:lnTo>
                  <a:lnTo>
                    <a:pt x="127" y="100"/>
                  </a:lnTo>
                  <a:lnTo>
                    <a:pt x="137" y="106"/>
                  </a:lnTo>
                  <a:lnTo>
                    <a:pt x="142" y="112"/>
                  </a:lnTo>
                  <a:lnTo>
                    <a:pt x="142" y="112"/>
                  </a:lnTo>
                  <a:lnTo>
                    <a:pt x="137" y="117"/>
                  </a:lnTo>
                  <a:lnTo>
                    <a:pt x="132" y="117"/>
                  </a:lnTo>
                  <a:lnTo>
                    <a:pt x="122" y="123"/>
                  </a:lnTo>
                  <a:lnTo>
                    <a:pt x="122" y="123"/>
                  </a:lnTo>
                  <a:lnTo>
                    <a:pt x="117" y="128"/>
                  </a:lnTo>
                  <a:lnTo>
                    <a:pt x="117" y="134"/>
                  </a:lnTo>
                  <a:lnTo>
                    <a:pt x="117" y="140"/>
                  </a:lnTo>
                  <a:lnTo>
                    <a:pt x="117" y="145"/>
                  </a:lnTo>
                  <a:lnTo>
                    <a:pt x="117" y="151"/>
                  </a:lnTo>
                  <a:lnTo>
                    <a:pt x="117" y="157"/>
                  </a:lnTo>
                  <a:lnTo>
                    <a:pt x="122" y="162"/>
                  </a:lnTo>
                  <a:lnTo>
                    <a:pt x="127" y="168"/>
                  </a:lnTo>
                  <a:lnTo>
                    <a:pt x="127" y="168"/>
                  </a:lnTo>
                  <a:lnTo>
                    <a:pt x="127" y="173"/>
                  </a:lnTo>
                  <a:lnTo>
                    <a:pt x="127" y="173"/>
                  </a:lnTo>
                  <a:lnTo>
                    <a:pt x="127" y="179"/>
                  </a:lnTo>
                  <a:lnTo>
                    <a:pt x="122" y="185"/>
                  </a:lnTo>
                  <a:lnTo>
                    <a:pt x="122" y="190"/>
                  </a:lnTo>
                  <a:lnTo>
                    <a:pt x="117" y="190"/>
                  </a:lnTo>
                  <a:lnTo>
                    <a:pt x="112" y="196"/>
                  </a:lnTo>
                  <a:lnTo>
                    <a:pt x="117" y="201"/>
                  </a:lnTo>
                  <a:lnTo>
                    <a:pt x="117" y="207"/>
                  </a:lnTo>
                  <a:lnTo>
                    <a:pt x="122" y="213"/>
                  </a:lnTo>
                  <a:lnTo>
                    <a:pt x="127" y="213"/>
                  </a:lnTo>
                  <a:lnTo>
                    <a:pt x="132" y="213"/>
                  </a:lnTo>
                  <a:lnTo>
                    <a:pt x="137" y="218"/>
                  </a:lnTo>
                  <a:lnTo>
                    <a:pt x="137" y="218"/>
                  </a:lnTo>
                  <a:lnTo>
                    <a:pt x="137" y="224"/>
                  </a:lnTo>
                  <a:lnTo>
                    <a:pt x="137" y="229"/>
                  </a:lnTo>
                  <a:lnTo>
                    <a:pt x="137" y="229"/>
                  </a:lnTo>
                  <a:lnTo>
                    <a:pt x="137" y="229"/>
                  </a:lnTo>
                  <a:lnTo>
                    <a:pt x="132" y="235"/>
                  </a:lnTo>
                  <a:lnTo>
                    <a:pt x="127" y="235"/>
                  </a:lnTo>
                  <a:lnTo>
                    <a:pt x="122" y="241"/>
                  </a:lnTo>
                  <a:lnTo>
                    <a:pt x="112" y="246"/>
                  </a:lnTo>
                  <a:lnTo>
                    <a:pt x="102" y="246"/>
                  </a:lnTo>
                  <a:lnTo>
                    <a:pt x="96" y="252"/>
                  </a:lnTo>
                  <a:lnTo>
                    <a:pt x="96" y="252"/>
                  </a:lnTo>
                  <a:lnTo>
                    <a:pt x="96" y="252"/>
                  </a:lnTo>
                  <a:lnTo>
                    <a:pt x="96" y="257"/>
                  </a:lnTo>
                  <a:lnTo>
                    <a:pt x="102" y="257"/>
                  </a:lnTo>
                  <a:lnTo>
                    <a:pt x="107" y="263"/>
                  </a:lnTo>
                  <a:lnTo>
                    <a:pt x="112" y="269"/>
                  </a:lnTo>
                  <a:lnTo>
                    <a:pt x="112" y="274"/>
                  </a:lnTo>
                  <a:lnTo>
                    <a:pt x="112" y="285"/>
                  </a:lnTo>
                  <a:lnTo>
                    <a:pt x="112" y="291"/>
                  </a:lnTo>
                  <a:lnTo>
                    <a:pt x="112" y="297"/>
                  </a:lnTo>
                  <a:lnTo>
                    <a:pt x="107" y="302"/>
                  </a:lnTo>
                  <a:lnTo>
                    <a:pt x="102" y="308"/>
                  </a:lnTo>
                  <a:lnTo>
                    <a:pt x="96" y="314"/>
                  </a:lnTo>
                  <a:lnTo>
                    <a:pt x="91" y="319"/>
                  </a:lnTo>
                  <a:lnTo>
                    <a:pt x="86" y="325"/>
                  </a:lnTo>
                  <a:lnTo>
                    <a:pt x="81" y="325"/>
                  </a:lnTo>
                  <a:lnTo>
                    <a:pt x="71" y="330"/>
                  </a:lnTo>
                  <a:lnTo>
                    <a:pt x="66" y="330"/>
                  </a:lnTo>
                  <a:lnTo>
                    <a:pt x="56" y="330"/>
                  </a:lnTo>
                  <a:lnTo>
                    <a:pt x="51" y="336"/>
                  </a:lnTo>
                  <a:lnTo>
                    <a:pt x="46" y="330"/>
                  </a:lnTo>
                  <a:lnTo>
                    <a:pt x="41" y="330"/>
                  </a:lnTo>
                  <a:lnTo>
                    <a:pt x="36" y="325"/>
                  </a:lnTo>
                  <a:lnTo>
                    <a:pt x="31" y="319"/>
                  </a:lnTo>
                  <a:lnTo>
                    <a:pt x="26" y="314"/>
                  </a:lnTo>
                  <a:lnTo>
                    <a:pt x="21" y="308"/>
                  </a:lnTo>
                  <a:lnTo>
                    <a:pt x="21" y="297"/>
                  </a:lnTo>
                  <a:lnTo>
                    <a:pt x="15" y="285"/>
                  </a:lnTo>
                  <a:lnTo>
                    <a:pt x="5" y="257"/>
                  </a:lnTo>
                  <a:lnTo>
                    <a:pt x="0" y="229"/>
                  </a:lnTo>
                  <a:lnTo>
                    <a:pt x="0" y="201"/>
                  </a:lnTo>
                  <a:lnTo>
                    <a:pt x="0" y="168"/>
                  </a:lnTo>
                  <a:lnTo>
                    <a:pt x="0" y="134"/>
                  </a:lnTo>
                  <a:lnTo>
                    <a:pt x="0" y="100"/>
                  </a:lnTo>
                  <a:lnTo>
                    <a:pt x="5" y="72"/>
                  </a:lnTo>
                  <a:lnTo>
                    <a:pt x="15" y="50"/>
                  </a:lnTo>
                  <a:lnTo>
                    <a:pt x="21" y="39"/>
                  </a:lnTo>
                  <a:lnTo>
                    <a:pt x="21" y="28"/>
                  </a:lnTo>
                  <a:lnTo>
                    <a:pt x="26" y="16"/>
                  </a:lnTo>
                  <a:lnTo>
                    <a:pt x="31" y="11"/>
                  </a:lnTo>
                  <a:lnTo>
                    <a:pt x="36" y="5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1" y="0"/>
                  </a:lnTo>
                </a:path>
              </a:pathLst>
            </a:custGeom>
            <a:noFill/>
            <a:ln w="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Rectangle 85"/>
            <p:cNvSpPr>
              <a:spLocks noChangeArrowheads="1"/>
            </p:cNvSpPr>
            <p:nvPr/>
          </p:nvSpPr>
          <p:spPr bwMode="auto">
            <a:xfrm>
              <a:off x="4531" y="1744"/>
              <a:ext cx="192" cy="258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6"/>
            <p:cNvSpPr>
              <a:spLocks noEditPoints="1"/>
            </p:cNvSpPr>
            <p:nvPr/>
          </p:nvSpPr>
          <p:spPr bwMode="auto">
            <a:xfrm>
              <a:off x="4531" y="1744"/>
              <a:ext cx="197" cy="263"/>
            </a:xfrm>
            <a:custGeom>
              <a:avLst/>
              <a:gdLst>
                <a:gd name="T0" fmla="*/ 0 w 197"/>
                <a:gd name="T1" fmla="*/ 0 h 263"/>
                <a:gd name="T2" fmla="*/ 197 w 197"/>
                <a:gd name="T3" fmla="*/ 0 h 263"/>
                <a:gd name="T4" fmla="*/ 197 w 197"/>
                <a:gd name="T5" fmla="*/ 263 h 263"/>
                <a:gd name="T6" fmla="*/ 0 w 197"/>
                <a:gd name="T7" fmla="*/ 263 h 263"/>
                <a:gd name="T8" fmla="*/ 0 w 197"/>
                <a:gd name="T9" fmla="*/ 0 h 263"/>
                <a:gd name="T10" fmla="*/ 5 w 197"/>
                <a:gd name="T11" fmla="*/ 258 h 263"/>
                <a:gd name="T12" fmla="*/ 0 w 197"/>
                <a:gd name="T13" fmla="*/ 258 h 263"/>
                <a:gd name="T14" fmla="*/ 192 w 197"/>
                <a:gd name="T15" fmla="*/ 258 h 263"/>
                <a:gd name="T16" fmla="*/ 192 w 197"/>
                <a:gd name="T17" fmla="*/ 258 h 263"/>
                <a:gd name="T18" fmla="*/ 192 w 197"/>
                <a:gd name="T19" fmla="*/ 0 h 263"/>
                <a:gd name="T20" fmla="*/ 192 w 197"/>
                <a:gd name="T21" fmla="*/ 5 h 263"/>
                <a:gd name="T22" fmla="*/ 0 w 197"/>
                <a:gd name="T23" fmla="*/ 5 h 263"/>
                <a:gd name="T24" fmla="*/ 5 w 197"/>
                <a:gd name="T25" fmla="*/ 0 h 263"/>
                <a:gd name="T26" fmla="*/ 5 w 197"/>
                <a:gd name="T27" fmla="*/ 25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263">
                  <a:moveTo>
                    <a:pt x="0" y="0"/>
                  </a:moveTo>
                  <a:lnTo>
                    <a:pt x="197" y="0"/>
                  </a:lnTo>
                  <a:lnTo>
                    <a:pt x="197" y="263"/>
                  </a:lnTo>
                  <a:lnTo>
                    <a:pt x="0" y="263"/>
                  </a:lnTo>
                  <a:lnTo>
                    <a:pt x="0" y="0"/>
                  </a:lnTo>
                  <a:close/>
                  <a:moveTo>
                    <a:pt x="5" y="258"/>
                  </a:moveTo>
                  <a:lnTo>
                    <a:pt x="0" y="258"/>
                  </a:lnTo>
                  <a:lnTo>
                    <a:pt x="192" y="258"/>
                  </a:lnTo>
                  <a:lnTo>
                    <a:pt x="192" y="258"/>
                  </a:lnTo>
                  <a:lnTo>
                    <a:pt x="192" y="0"/>
                  </a:lnTo>
                  <a:lnTo>
                    <a:pt x="192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2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Rectangle 87"/>
            <p:cNvSpPr>
              <a:spLocks noChangeArrowheads="1"/>
            </p:cNvSpPr>
            <p:nvPr/>
          </p:nvSpPr>
          <p:spPr bwMode="auto">
            <a:xfrm>
              <a:off x="4531" y="2086"/>
              <a:ext cx="258" cy="219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88"/>
            <p:cNvSpPr>
              <a:spLocks noEditPoints="1"/>
            </p:cNvSpPr>
            <p:nvPr/>
          </p:nvSpPr>
          <p:spPr bwMode="auto">
            <a:xfrm>
              <a:off x="4531" y="2086"/>
              <a:ext cx="263" cy="224"/>
            </a:xfrm>
            <a:custGeom>
              <a:avLst/>
              <a:gdLst>
                <a:gd name="T0" fmla="*/ 0 w 263"/>
                <a:gd name="T1" fmla="*/ 0 h 224"/>
                <a:gd name="T2" fmla="*/ 263 w 263"/>
                <a:gd name="T3" fmla="*/ 0 h 224"/>
                <a:gd name="T4" fmla="*/ 263 w 263"/>
                <a:gd name="T5" fmla="*/ 224 h 224"/>
                <a:gd name="T6" fmla="*/ 0 w 263"/>
                <a:gd name="T7" fmla="*/ 224 h 224"/>
                <a:gd name="T8" fmla="*/ 0 w 263"/>
                <a:gd name="T9" fmla="*/ 0 h 224"/>
                <a:gd name="T10" fmla="*/ 5 w 263"/>
                <a:gd name="T11" fmla="*/ 219 h 224"/>
                <a:gd name="T12" fmla="*/ 0 w 263"/>
                <a:gd name="T13" fmla="*/ 219 h 224"/>
                <a:gd name="T14" fmla="*/ 258 w 263"/>
                <a:gd name="T15" fmla="*/ 219 h 224"/>
                <a:gd name="T16" fmla="*/ 258 w 263"/>
                <a:gd name="T17" fmla="*/ 219 h 224"/>
                <a:gd name="T18" fmla="*/ 258 w 263"/>
                <a:gd name="T19" fmla="*/ 0 h 224"/>
                <a:gd name="T20" fmla="*/ 258 w 263"/>
                <a:gd name="T21" fmla="*/ 5 h 224"/>
                <a:gd name="T22" fmla="*/ 0 w 263"/>
                <a:gd name="T23" fmla="*/ 5 h 224"/>
                <a:gd name="T24" fmla="*/ 5 w 263"/>
                <a:gd name="T25" fmla="*/ 0 h 224"/>
                <a:gd name="T26" fmla="*/ 5 w 263"/>
                <a:gd name="T27" fmla="*/ 219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3" h="224">
                  <a:moveTo>
                    <a:pt x="0" y="0"/>
                  </a:moveTo>
                  <a:lnTo>
                    <a:pt x="263" y="0"/>
                  </a:lnTo>
                  <a:lnTo>
                    <a:pt x="263" y="224"/>
                  </a:lnTo>
                  <a:lnTo>
                    <a:pt x="0" y="224"/>
                  </a:lnTo>
                  <a:lnTo>
                    <a:pt x="0" y="0"/>
                  </a:lnTo>
                  <a:close/>
                  <a:moveTo>
                    <a:pt x="5" y="219"/>
                  </a:moveTo>
                  <a:lnTo>
                    <a:pt x="0" y="219"/>
                  </a:lnTo>
                  <a:lnTo>
                    <a:pt x="258" y="219"/>
                  </a:lnTo>
                  <a:lnTo>
                    <a:pt x="258" y="219"/>
                  </a:lnTo>
                  <a:lnTo>
                    <a:pt x="258" y="0"/>
                  </a:lnTo>
                  <a:lnTo>
                    <a:pt x="258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2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4655" y="1744"/>
              <a:ext cx="134" cy="89"/>
            </a:xfrm>
            <a:custGeom>
              <a:avLst/>
              <a:gdLst>
                <a:gd name="T0" fmla="*/ 0 w 152"/>
                <a:gd name="T1" fmla="*/ 106 h 106"/>
                <a:gd name="T2" fmla="*/ 152 w 152"/>
                <a:gd name="T3" fmla="*/ 0 h 106"/>
                <a:gd name="T4" fmla="*/ 152 w 152"/>
                <a:gd name="T5" fmla="*/ 0 h 106"/>
                <a:gd name="T6" fmla="*/ 0 w 152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106">
                  <a:moveTo>
                    <a:pt x="0" y="106"/>
                  </a:moveTo>
                  <a:lnTo>
                    <a:pt x="152" y="0"/>
                  </a:lnTo>
                  <a:lnTo>
                    <a:pt x="152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Rectangle 91"/>
            <p:cNvSpPr>
              <a:spLocks noChangeArrowheads="1"/>
            </p:cNvSpPr>
            <p:nvPr/>
          </p:nvSpPr>
          <p:spPr bwMode="auto">
            <a:xfrm>
              <a:off x="4805" y="1693"/>
              <a:ext cx="51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материал №1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ectangle 92"/>
            <p:cNvSpPr>
              <a:spLocks noChangeArrowheads="1"/>
            </p:cNvSpPr>
            <p:nvPr/>
          </p:nvSpPr>
          <p:spPr bwMode="auto">
            <a:xfrm>
              <a:off x="4785" y="2313"/>
              <a:ext cx="51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материал №2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4655" y="2243"/>
              <a:ext cx="109" cy="101"/>
            </a:xfrm>
            <a:custGeom>
              <a:avLst/>
              <a:gdLst>
                <a:gd name="T0" fmla="*/ 0 w 127"/>
                <a:gd name="T1" fmla="*/ 0 h 112"/>
                <a:gd name="T2" fmla="*/ 127 w 127"/>
                <a:gd name="T3" fmla="*/ 112 h 112"/>
                <a:gd name="T4" fmla="*/ 127 w 127"/>
                <a:gd name="T5" fmla="*/ 112 h 112"/>
                <a:gd name="T6" fmla="*/ 0 w 127"/>
                <a:gd name="T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12">
                  <a:moveTo>
                    <a:pt x="0" y="0"/>
                  </a:moveTo>
                  <a:lnTo>
                    <a:pt x="127" y="112"/>
                  </a:lnTo>
                  <a:lnTo>
                    <a:pt x="127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4298" y="1744"/>
              <a:ext cx="71" cy="106"/>
            </a:xfrm>
            <a:custGeom>
              <a:avLst/>
              <a:gdLst>
                <a:gd name="T0" fmla="*/ 71 w 71"/>
                <a:gd name="T1" fmla="*/ 106 h 106"/>
                <a:gd name="T2" fmla="*/ 0 w 71"/>
                <a:gd name="T3" fmla="*/ 0 h 106"/>
                <a:gd name="T4" fmla="*/ 0 w 71"/>
                <a:gd name="T5" fmla="*/ 0 h 106"/>
                <a:gd name="T6" fmla="*/ 71 w 71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1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4278" y="1716"/>
              <a:ext cx="20" cy="28"/>
            </a:xfrm>
            <a:custGeom>
              <a:avLst/>
              <a:gdLst>
                <a:gd name="T0" fmla="*/ 20 w 20"/>
                <a:gd name="T1" fmla="*/ 28 h 28"/>
                <a:gd name="T2" fmla="*/ 0 w 20"/>
                <a:gd name="T3" fmla="*/ 0 h 28"/>
                <a:gd name="T4" fmla="*/ 0 w 20"/>
                <a:gd name="T5" fmla="*/ 0 h 28"/>
                <a:gd name="T6" fmla="*/ 20 w 20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8">
                  <a:moveTo>
                    <a:pt x="20" y="2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Rectangle 96"/>
            <p:cNvSpPr>
              <a:spLocks noChangeArrowheads="1"/>
            </p:cNvSpPr>
            <p:nvPr/>
          </p:nvSpPr>
          <p:spPr bwMode="auto">
            <a:xfrm>
              <a:off x="4090" y="2366"/>
              <a:ext cx="30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ударная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97"/>
            <p:cNvSpPr>
              <a:spLocks noChangeArrowheads="1"/>
            </p:cNvSpPr>
            <p:nvPr/>
          </p:nvSpPr>
          <p:spPr bwMode="auto">
            <a:xfrm>
              <a:off x="4080" y="2428"/>
              <a:ext cx="22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волна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4278" y="2170"/>
              <a:ext cx="106" cy="196"/>
            </a:xfrm>
            <a:custGeom>
              <a:avLst/>
              <a:gdLst>
                <a:gd name="T0" fmla="*/ 0 w 91"/>
                <a:gd name="T1" fmla="*/ 230 h 230"/>
                <a:gd name="T2" fmla="*/ 86 w 91"/>
                <a:gd name="T3" fmla="*/ 0 h 230"/>
                <a:gd name="T4" fmla="*/ 91 w 91"/>
                <a:gd name="T5" fmla="*/ 0 h 230"/>
                <a:gd name="T6" fmla="*/ 5 w 91"/>
                <a:gd name="T7" fmla="*/ 230 h 230"/>
                <a:gd name="T8" fmla="*/ 0 w 9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230">
                  <a:moveTo>
                    <a:pt x="0" y="230"/>
                  </a:moveTo>
                  <a:lnTo>
                    <a:pt x="86" y="0"/>
                  </a:lnTo>
                  <a:lnTo>
                    <a:pt x="91" y="0"/>
                  </a:lnTo>
                  <a:lnTo>
                    <a:pt x="5" y="23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Rectangle 99"/>
            <p:cNvSpPr>
              <a:spLocks noChangeArrowheads="1"/>
            </p:cNvSpPr>
            <p:nvPr/>
          </p:nvSpPr>
          <p:spPr bwMode="auto">
            <a:xfrm>
              <a:off x="4597" y="1833"/>
              <a:ext cx="7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d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ectangle 100"/>
            <p:cNvSpPr>
              <a:spLocks noChangeArrowheads="1"/>
            </p:cNvSpPr>
            <p:nvPr/>
          </p:nvSpPr>
          <p:spPr bwMode="auto">
            <a:xfrm>
              <a:off x="4632" y="1868"/>
              <a:ext cx="4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ectangle 101"/>
            <p:cNvSpPr>
              <a:spLocks noChangeArrowheads="1"/>
            </p:cNvSpPr>
            <p:nvPr/>
          </p:nvSpPr>
          <p:spPr bwMode="auto">
            <a:xfrm>
              <a:off x="4607" y="2170"/>
              <a:ext cx="7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d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ectangle 102"/>
            <p:cNvSpPr>
              <a:spLocks noChangeArrowheads="1"/>
            </p:cNvSpPr>
            <p:nvPr/>
          </p:nvSpPr>
          <p:spPr bwMode="auto">
            <a:xfrm>
              <a:off x="4642" y="2204"/>
              <a:ext cx="4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Freeform 103"/>
            <p:cNvSpPr>
              <a:spLocks noEditPoints="1"/>
            </p:cNvSpPr>
            <p:nvPr/>
          </p:nvSpPr>
          <p:spPr bwMode="auto">
            <a:xfrm>
              <a:off x="4419" y="1839"/>
              <a:ext cx="97" cy="45"/>
            </a:xfrm>
            <a:custGeom>
              <a:avLst/>
              <a:gdLst>
                <a:gd name="T0" fmla="*/ 0 w 97"/>
                <a:gd name="T1" fmla="*/ 23 h 45"/>
                <a:gd name="T2" fmla="*/ 61 w 97"/>
                <a:gd name="T3" fmla="*/ 23 h 45"/>
                <a:gd name="T4" fmla="*/ 61 w 97"/>
                <a:gd name="T5" fmla="*/ 28 h 45"/>
                <a:gd name="T6" fmla="*/ 0 w 97"/>
                <a:gd name="T7" fmla="*/ 28 h 45"/>
                <a:gd name="T8" fmla="*/ 0 w 97"/>
                <a:gd name="T9" fmla="*/ 23 h 45"/>
                <a:gd name="T10" fmla="*/ 56 w 97"/>
                <a:gd name="T11" fmla="*/ 0 h 45"/>
                <a:gd name="T12" fmla="*/ 97 w 97"/>
                <a:gd name="T13" fmla="*/ 23 h 45"/>
                <a:gd name="T14" fmla="*/ 56 w 97"/>
                <a:gd name="T15" fmla="*/ 45 h 45"/>
                <a:gd name="T16" fmla="*/ 56 w 97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45">
                  <a:moveTo>
                    <a:pt x="0" y="23"/>
                  </a:moveTo>
                  <a:lnTo>
                    <a:pt x="61" y="23"/>
                  </a:lnTo>
                  <a:lnTo>
                    <a:pt x="61" y="28"/>
                  </a:lnTo>
                  <a:lnTo>
                    <a:pt x="0" y="28"/>
                  </a:lnTo>
                  <a:lnTo>
                    <a:pt x="0" y="23"/>
                  </a:lnTo>
                  <a:close/>
                  <a:moveTo>
                    <a:pt x="56" y="0"/>
                  </a:moveTo>
                  <a:lnTo>
                    <a:pt x="97" y="23"/>
                  </a:lnTo>
                  <a:lnTo>
                    <a:pt x="56" y="4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104"/>
            <p:cNvSpPr>
              <a:spLocks noEditPoints="1"/>
            </p:cNvSpPr>
            <p:nvPr/>
          </p:nvSpPr>
          <p:spPr bwMode="auto">
            <a:xfrm>
              <a:off x="4419" y="1912"/>
              <a:ext cx="97" cy="45"/>
            </a:xfrm>
            <a:custGeom>
              <a:avLst/>
              <a:gdLst>
                <a:gd name="T0" fmla="*/ 0 w 97"/>
                <a:gd name="T1" fmla="*/ 22 h 45"/>
                <a:gd name="T2" fmla="*/ 61 w 97"/>
                <a:gd name="T3" fmla="*/ 22 h 45"/>
                <a:gd name="T4" fmla="*/ 61 w 97"/>
                <a:gd name="T5" fmla="*/ 28 h 45"/>
                <a:gd name="T6" fmla="*/ 0 w 97"/>
                <a:gd name="T7" fmla="*/ 28 h 45"/>
                <a:gd name="T8" fmla="*/ 0 w 97"/>
                <a:gd name="T9" fmla="*/ 22 h 45"/>
                <a:gd name="T10" fmla="*/ 56 w 97"/>
                <a:gd name="T11" fmla="*/ 0 h 45"/>
                <a:gd name="T12" fmla="*/ 97 w 97"/>
                <a:gd name="T13" fmla="*/ 22 h 45"/>
                <a:gd name="T14" fmla="*/ 56 w 97"/>
                <a:gd name="T15" fmla="*/ 45 h 45"/>
                <a:gd name="T16" fmla="*/ 56 w 97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45">
                  <a:moveTo>
                    <a:pt x="0" y="22"/>
                  </a:moveTo>
                  <a:lnTo>
                    <a:pt x="61" y="22"/>
                  </a:lnTo>
                  <a:lnTo>
                    <a:pt x="61" y="28"/>
                  </a:lnTo>
                  <a:lnTo>
                    <a:pt x="0" y="28"/>
                  </a:lnTo>
                  <a:lnTo>
                    <a:pt x="0" y="22"/>
                  </a:lnTo>
                  <a:close/>
                  <a:moveTo>
                    <a:pt x="56" y="0"/>
                  </a:moveTo>
                  <a:lnTo>
                    <a:pt x="97" y="22"/>
                  </a:lnTo>
                  <a:lnTo>
                    <a:pt x="56" y="4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105"/>
            <p:cNvSpPr>
              <a:spLocks noEditPoints="1"/>
            </p:cNvSpPr>
            <p:nvPr/>
          </p:nvSpPr>
          <p:spPr bwMode="auto">
            <a:xfrm>
              <a:off x="4419" y="1985"/>
              <a:ext cx="97" cy="45"/>
            </a:xfrm>
            <a:custGeom>
              <a:avLst/>
              <a:gdLst>
                <a:gd name="T0" fmla="*/ 0 w 97"/>
                <a:gd name="T1" fmla="*/ 22 h 45"/>
                <a:gd name="T2" fmla="*/ 61 w 97"/>
                <a:gd name="T3" fmla="*/ 22 h 45"/>
                <a:gd name="T4" fmla="*/ 61 w 97"/>
                <a:gd name="T5" fmla="*/ 28 h 45"/>
                <a:gd name="T6" fmla="*/ 0 w 97"/>
                <a:gd name="T7" fmla="*/ 28 h 45"/>
                <a:gd name="T8" fmla="*/ 0 w 97"/>
                <a:gd name="T9" fmla="*/ 22 h 45"/>
                <a:gd name="T10" fmla="*/ 56 w 97"/>
                <a:gd name="T11" fmla="*/ 0 h 45"/>
                <a:gd name="T12" fmla="*/ 97 w 97"/>
                <a:gd name="T13" fmla="*/ 22 h 45"/>
                <a:gd name="T14" fmla="*/ 56 w 97"/>
                <a:gd name="T15" fmla="*/ 45 h 45"/>
                <a:gd name="T16" fmla="*/ 56 w 97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45">
                  <a:moveTo>
                    <a:pt x="0" y="22"/>
                  </a:moveTo>
                  <a:lnTo>
                    <a:pt x="61" y="22"/>
                  </a:lnTo>
                  <a:lnTo>
                    <a:pt x="61" y="28"/>
                  </a:lnTo>
                  <a:lnTo>
                    <a:pt x="0" y="28"/>
                  </a:lnTo>
                  <a:lnTo>
                    <a:pt x="0" y="22"/>
                  </a:lnTo>
                  <a:close/>
                  <a:moveTo>
                    <a:pt x="56" y="0"/>
                  </a:moveTo>
                  <a:lnTo>
                    <a:pt x="97" y="22"/>
                  </a:lnTo>
                  <a:lnTo>
                    <a:pt x="56" y="4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106"/>
            <p:cNvSpPr>
              <a:spLocks noEditPoints="1"/>
            </p:cNvSpPr>
            <p:nvPr/>
          </p:nvSpPr>
          <p:spPr bwMode="auto">
            <a:xfrm>
              <a:off x="4419" y="2064"/>
              <a:ext cx="97" cy="45"/>
            </a:xfrm>
            <a:custGeom>
              <a:avLst/>
              <a:gdLst>
                <a:gd name="T0" fmla="*/ 0 w 97"/>
                <a:gd name="T1" fmla="*/ 22 h 45"/>
                <a:gd name="T2" fmla="*/ 61 w 97"/>
                <a:gd name="T3" fmla="*/ 22 h 45"/>
                <a:gd name="T4" fmla="*/ 61 w 97"/>
                <a:gd name="T5" fmla="*/ 28 h 45"/>
                <a:gd name="T6" fmla="*/ 0 w 97"/>
                <a:gd name="T7" fmla="*/ 28 h 45"/>
                <a:gd name="T8" fmla="*/ 0 w 97"/>
                <a:gd name="T9" fmla="*/ 22 h 45"/>
                <a:gd name="T10" fmla="*/ 56 w 97"/>
                <a:gd name="T11" fmla="*/ 0 h 45"/>
                <a:gd name="T12" fmla="*/ 97 w 97"/>
                <a:gd name="T13" fmla="*/ 22 h 45"/>
                <a:gd name="T14" fmla="*/ 56 w 97"/>
                <a:gd name="T15" fmla="*/ 45 h 45"/>
                <a:gd name="T16" fmla="*/ 56 w 97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45">
                  <a:moveTo>
                    <a:pt x="0" y="22"/>
                  </a:moveTo>
                  <a:lnTo>
                    <a:pt x="61" y="22"/>
                  </a:lnTo>
                  <a:lnTo>
                    <a:pt x="61" y="28"/>
                  </a:lnTo>
                  <a:lnTo>
                    <a:pt x="0" y="28"/>
                  </a:lnTo>
                  <a:lnTo>
                    <a:pt x="0" y="22"/>
                  </a:lnTo>
                  <a:close/>
                  <a:moveTo>
                    <a:pt x="56" y="0"/>
                  </a:moveTo>
                  <a:lnTo>
                    <a:pt x="97" y="22"/>
                  </a:lnTo>
                  <a:lnTo>
                    <a:pt x="56" y="4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Freeform 107"/>
            <p:cNvSpPr>
              <a:spLocks noEditPoints="1"/>
            </p:cNvSpPr>
            <p:nvPr/>
          </p:nvSpPr>
          <p:spPr bwMode="auto">
            <a:xfrm>
              <a:off x="4419" y="2125"/>
              <a:ext cx="97" cy="45"/>
            </a:xfrm>
            <a:custGeom>
              <a:avLst/>
              <a:gdLst>
                <a:gd name="T0" fmla="*/ 0 w 97"/>
                <a:gd name="T1" fmla="*/ 23 h 45"/>
                <a:gd name="T2" fmla="*/ 61 w 97"/>
                <a:gd name="T3" fmla="*/ 23 h 45"/>
                <a:gd name="T4" fmla="*/ 61 w 97"/>
                <a:gd name="T5" fmla="*/ 28 h 45"/>
                <a:gd name="T6" fmla="*/ 0 w 97"/>
                <a:gd name="T7" fmla="*/ 28 h 45"/>
                <a:gd name="T8" fmla="*/ 0 w 97"/>
                <a:gd name="T9" fmla="*/ 23 h 45"/>
                <a:gd name="T10" fmla="*/ 56 w 97"/>
                <a:gd name="T11" fmla="*/ 0 h 45"/>
                <a:gd name="T12" fmla="*/ 97 w 97"/>
                <a:gd name="T13" fmla="*/ 23 h 45"/>
                <a:gd name="T14" fmla="*/ 56 w 97"/>
                <a:gd name="T15" fmla="*/ 45 h 45"/>
                <a:gd name="T16" fmla="*/ 56 w 97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45">
                  <a:moveTo>
                    <a:pt x="0" y="23"/>
                  </a:moveTo>
                  <a:lnTo>
                    <a:pt x="61" y="23"/>
                  </a:lnTo>
                  <a:lnTo>
                    <a:pt x="61" y="28"/>
                  </a:lnTo>
                  <a:lnTo>
                    <a:pt x="0" y="28"/>
                  </a:lnTo>
                  <a:lnTo>
                    <a:pt x="0" y="23"/>
                  </a:lnTo>
                  <a:close/>
                  <a:moveTo>
                    <a:pt x="56" y="0"/>
                  </a:moveTo>
                  <a:lnTo>
                    <a:pt x="97" y="23"/>
                  </a:lnTo>
                  <a:lnTo>
                    <a:pt x="56" y="4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108"/>
            <p:cNvSpPr>
              <a:spLocks/>
            </p:cNvSpPr>
            <p:nvPr/>
          </p:nvSpPr>
          <p:spPr bwMode="auto">
            <a:xfrm>
              <a:off x="4151" y="1665"/>
              <a:ext cx="167" cy="679"/>
            </a:xfrm>
            <a:custGeom>
              <a:avLst/>
              <a:gdLst>
                <a:gd name="T0" fmla="*/ 0 w 167"/>
                <a:gd name="T1" fmla="*/ 679 h 679"/>
                <a:gd name="T2" fmla="*/ 167 w 167"/>
                <a:gd name="T3" fmla="*/ 505 h 679"/>
                <a:gd name="T4" fmla="*/ 167 w 167"/>
                <a:gd name="T5" fmla="*/ 169 h 679"/>
                <a:gd name="T6" fmla="*/ 0 w 167"/>
                <a:gd name="T7" fmla="*/ 0 h 679"/>
                <a:gd name="T8" fmla="*/ 0 w 167"/>
                <a:gd name="T9" fmla="*/ 679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679">
                  <a:moveTo>
                    <a:pt x="0" y="679"/>
                  </a:moveTo>
                  <a:lnTo>
                    <a:pt x="167" y="505"/>
                  </a:lnTo>
                  <a:lnTo>
                    <a:pt x="167" y="169"/>
                  </a:lnTo>
                  <a:lnTo>
                    <a:pt x="0" y="0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Rectangle 109"/>
            <p:cNvSpPr>
              <a:spLocks noChangeArrowheads="1"/>
            </p:cNvSpPr>
            <p:nvPr/>
          </p:nvSpPr>
          <p:spPr bwMode="auto">
            <a:xfrm>
              <a:off x="4232" y="1643"/>
              <a:ext cx="18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база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3222740" y="883735"/>
            <a:ext cx="5904656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Требования к экспериментам по измерению УРС: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Стационарность УВ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- профилированный лазерный импульс (ЛИ)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- </a:t>
            </a:r>
            <a:r>
              <a:rPr lang="ru-RU" sz="1200" dirty="0">
                <a:solidFill>
                  <a:srgbClr val="000000"/>
                </a:solidFill>
              </a:rPr>
              <a:t>о</a:t>
            </a:r>
            <a:r>
              <a:rPr lang="ru-RU" sz="1200" dirty="0" smtClean="0">
                <a:solidFill>
                  <a:srgbClr val="000000"/>
                </a:solidFill>
              </a:rPr>
              <a:t>птимизация толщин базового слоя и ступеней под заданный  ЛИ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Одномерность УВ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rgbClr val="000000"/>
                </a:solidFill>
              </a:rPr>
              <a:t>создание равномерного пятна облучения на мишени с использованием линзового растра или фазовой пластины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-  пространственно временное сглаживание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Точность определения скоростей УВ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- требования к изготовлению и аттестации мишеней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- пространственное и временное разрешение регистрирующей аппаратуры</a:t>
            </a:r>
            <a:endParaRPr lang="ru-RU" sz="1200" dirty="0">
              <a:solidFill>
                <a:srgbClr val="000000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38006"/>
            <a:ext cx="3602645" cy="257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2" descr="illust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46" t="8250" r="11449" b="4950"/>
          <a:stretch>
            <a:fillRect/>
          </a:stretch>
        </p:blipFill>
        <p:spPr bwMode="auto">
          <a:xfrm>
            <a:off x="5148064" y="3645024"/>
            <a:ext cx="3807807" cy="277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540719" y="3517069"/>
            <a:ext cx="1735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rgbClr val="002060"/>
                </a:solidFill>
              </a:rPr>
              <a:t>Метод отражения</a:t>
            </a:r>
          </a:p>
        </p:txBody>
      </p:sp>
      <p:sp>
        <p:nvSpPr>
          <p:cNvPr id="39" name="TextBox 34"/>
          <p:cNvSpPr txBox="1">
            <a:spLocks noChangeArrowheads="1"/>
          </p:cNvSpPr>
          <p:nvPr/>
        </p:nvSpPr>
        <p:spPr bwMode="auto">
          <a:xfrm>
            <a:off x="6554618" y="3445061"/>
            <a:ext cx="150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rgbClr val="002060"/>
                </a:solidFill>
              </a:rPr>
              <a:t>Метод преград</a:t>
            </a:r>
          </a:p>
        </p:txBody>
      </p:sp>
    </p:spTree>
    <p:extLst>
      <p:ext uri="{BB962C8B-B14F-4D97-AF65-F5344CB8AC3E}">
        <p14:creationId xmlns:p14="http://schemas.microsoft.com/office/powerpoint/2010/main" xmlns="" val="32073374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4761148"/>
            <a:ext cx="8748972" cy="1548172"/>
          </a:xfrm>
          <a:prstGeom prst="roundRect">
            <a:avLst>
              <a:gd name="adj" fmla="val 1051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28" y="260260"/>
            <a:ext cx="7850188" cy="276999"/>
          </a:xfrm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cs typeface="Arial" charset="0"/>
              </a:rPr>
              <a:t>Стенд  </a:t>
            </a:r>
            <a:r>
              <a:rPr lang="ru-RU" dirty="0">
                <a:solidFill>
                  <a:srgbClr val="002060"/>
                </a:solidFill>
                <a:cs typeface="Calibri" pitchFamily="34" charset="0"/>
              </a:rPr>
              <a:t>установки «Луч» </a:t>
            </a:r>
            <a:r>
              <a:rPr lang="ru-RU" dirty="0">
                <a:solidFill>
                  <a:srgbClr val="002060"/>
                </a:solidFill>
                <a:cs typeface="Arial" charset="0"/>
              </a:rPr>
              <a:t>для исследования УРС веществ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402499" cy="312324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86"/>
          <p:cNvSpPr>
            <a:spLocks noChangeArrowheads="1"/>
          </p:cNvSpPr>
          <p:nvPr/>
        </p:nvSpPr>
        <p:spPr bwMode="auto">
          <a:xfrm>
            <a:off x="2699792" y="1377933"/>
            <a:ext cx="8376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Линзовый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растр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4777946"/>
            <a:ext cx="7253833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Лазерные параметры</a:t>
            </a:r>
            <a:r>
              <a:rPr lang="en-US" b="1" dirty="0">
                <a:solidFill>
                  <a:srgbClr val="002060"/>
                </a:solidFill>
              </a:rPr>
              <a:t>:</a:t>
            </a:r>
            <a:endParaRPr lang="en-US" b="1" u="sng" dirty="0">
              <a:solidFill>
                <a:srgbClr val="002060"/>
              </a:solidFill>
            </a:endParaRPr>
          </a:p>
          <a:p>
            <a:pPr lvl="0"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- </a:t>
            </a:r>
            <a:r>
              <a:rPr lang="ru-RU" sz="1600" dirty="0">
                <a:solidFill>
                  <a:srgbClr val="000000"/>
                </a:solidFill>
              </a:rPr>
              <a:t>длина волны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0,527 мкм</a:t>
            </a:r>
            <a:r>
              <a:rPr lang="en-US" sz="1600" dirty="0">
                <a:solidFill>
                  <a:srgbClr val="000000"/>
                </a:solidFill>
                <a:sym typeface="Symbol" pitchFamily="18" charset="2"/>
              </a:rPr>
              <a:t>;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 </a:t>
            </a:r>
            <a:endParaRPr lang="en-US" sz="1600" dirty="0">
              <a:solidFill>
                <a:srgbClr val="000000"/>
              </a:solidFill>
              <a:sym typeface="Symbol" pitchFamily="18" charset="2"/>
            </a:endParaRPr>
          </a:p>
          <a:p>
            <a:pPr lvl="0">
              <a:defRPr/>
            </a:pP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- энергия 150-600 Дж;</a:t>
            </a:r>
          </a:p>
          <a:p>
            <a:pPr lvl="0">
              <a:defRPr/>
            </a:pP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- длительность импульса</a:t>
            </a:r>
            <a:r>
              <a:rPr lang="en-US" sz="16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2 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нс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;</a:t>
            </a:r>
          </a:p>
          <a:p>
            <a:pPr lvl="0">
              <a:defRPr/>
            </a:pP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- контраст </a:t>
            </a:r>
            <a:r>
              <a:rPr lang="en-US" sz="1600" dirty="0">
                <a:solidFill>
                  <a:srgbClr val="000000"/>
                </a:solidFill>
                <a:sym typeface="Symbol" pitchFamily="18" charset="2"/>
              </a:rPr>
              <a:t>&gt;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10</a:t>
            </a:r>
            <a:r>
              <a:rPr lang="ru-RU" sz="1600" baseline="30000" dirty="0">
                <a:solidFill>
                  <a:srgbClr val="000000"/>
                </a:solidFill>
                <a:sym typeface="Symbol" pitchFamily="18" charset="2"/>
              </a:rPr>
              <a:t>7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5085184"/>
            <a:ext cx="50045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- интенсивность </a:t>
            </a:r>
            <a:r>
              <a:rPr lang="en-US" sz="1600" dirty="0">
                <a:solidFill>
                  <a:srgbClr val="000000"/>
                </a:solidFill>
                <a:sym typeface="Symbol" pitchFamily="18" charset="2"/>
              </a:rPr>
              <a:t>5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10</a:t>
            </a:r>
            <a:r>
              <a:rPr lang="ru-RU" sz="1600" baseline="30000" dirty="0">
                <a:solidFill>
                  <a:srgbClr val="000000"/>
                </a:solidFill>
                <a:sym typeface="Symbol" pitchFamily="18" charset="2"/>
              </a:rPr>
              <a:t>13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-210</a:t>
            </a:r>
            <a:r>
              <a:rPr lang="ru-RU" sz="1600" baseline="30000" dirty="0">
                <a:solidFill>
                  <a:srgbClr val="000000"/>
                </a:solidFill>
                <a:sym typeface="Symbol" pitchFamily="18" charset="2"/>
              </a:rPr>
              <a:t>14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sym typeface="Symbol" pitchFamily="18" charset="2"/>
              </a:rPr>
              <a:t>Вт/см</a:t>
            </a:r>
            <a:r>
              <a:rPr lang="ru-RU" sz="1600" baseline="30000" dirty="0" smtClean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ru-RU" sz="1600" dirty="0" smtClean="0">
                <a:solidFill>
                  <a:srgbClr val="000000"/>
                </a:solidFill>
                <a:sym typeface="Symbol" pitchFamily="18" charset="2"/>
              </a:rPr>
              <a:t>;</a:t>
            </a:r>
            <a:endParaRPr lang="ru-RU" sz="1600" dirty="0">
              <a:solidFill>
                <a:srgbClr val="000000"/>
              </a:solidFill>
              <a:sym typeface="Symbol" pitchFamily="18" charset="2"/>
            </a:endParaRPr>
          </a:p>
          <a:p>
            <a:pPr lvl="0"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- однородная </a:t>
            </a:r>
            <a:r>
              <a:rPr lang="ru-RU" sz="1600" dirty="0">
                <a:solidFill>
                  <a:srgbClr val="000000"/>
                </a:solidFill>
              </a:rPr>
              <a:t>область 360х180 </a:t>
            </a:r>
            <a:r>
              <a:rPr lang="ru-RU" sz="1600" dirty="0" smtClean="0">
                <a:solidFill>
                  <a:srgbClr val="000000"/>
                </a:solidFill>
              </a:rPr>
              <a:t>мкм</a:t>
            </a:r>
            <a:r>
              <a:rPr lang="ru-RU" sz="1600" baseline="30000" dirty="0" smtClean="0">
                <a:solidFill>
                  <a:srgbClr val="000000"/>
                </a:solidFill>
              </a:rPr>
              <a:t>2</a:t>
            </a:r>
            <a:r>
              <a:rPr lang="ru-RU" sz="1600" dirty="0" smtClean="0">
                <a:solidFill>
                  <a:srgbClr val="000000"/>
                </a:solidFill>
                <a:sym typeface="Symbol" pitchFamily="18" charset="2"/>
              </a:rPr>
              <a:t>;</a:t>
            </a:r>
            <a:endParaRPr lang="ru-RU" sz="1600" baseline="30000" dirty="0" smtClean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- 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неоднородность пиковая </a:t>
            </a:r>
            <a:r>
              <a:rPr lang="en-US" sz="1600" dirty="0">
                <a:solidFill>
                  <a:srgbClr val="000000"/>
                </a:solidFill>
                <a:sym typeface="Symbol" pitchFamily="18" charset="2"/>
              </a:rPr>
              <a:t>&lt;7%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;</a:t>
            </a:r>
          </a:p>
          <a:p>
            <a:pPr lvl="0">
              <a:defRPr/>
            </a:pPr>
            <a:r>
              <a:rPr lang="ru-RU" sz="1600" dirty="0" smtClean="0">
                <a:solidFill>
                  <a:srgbClr val="000000"/>
                </a:solidFill>
                <a:sym typeface="Symbol" pitchFamily="18" charset="2"/>
              </a:rPr>
              <a:t>- 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неоднородность </a:t>
            </a:r>
            <a:r>
              <a:rPr lang="ru-RU" sz="1600" dirty="0" smtClean="0">
                <a:solidFill>
                  <a:srgbClr val="000000"/>
                </a:solidFill>
                <a:sym typeface="Symbol" pitchFamily="18" charset="2"/>
              </a:rPr>
              <a:t>среднеквадратическая </a:t>
            </a:r>
            <a:r>
              <a:rPr lang="en-US" sz="1600" dirty="0">
                <a:solidFill>
                  <a:srgbClr val="000000"/>
                </a:solidFill>
                <a:sym typeface="Symbol" pitchFamily="18" charset="2"/>
              </a:rPr>
              <a:t>&lt;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ru-RU" sz="1600" dirty="0" smtClean="0">
                <a:solidFill>
                  <a:srgbClr val="000000"/>
                </a:solidFill>
                <a:sym typeface="Symbol" pitchFamily="18" charset="2"/>
              </a:rPr>
              <a:t>%.</a:t>
            </a:r>
            <a:endParaRPr lang="ru-RU" sz="1600" dirty="0">
              <a:solidFill>
                <a:srgbClr val="00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2757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84163"/>
            <a:ext cx="7850188" cy="276225"/>
          </a:xfrm>
          <a:effectLst/>
        </p:spPr>
        <p:txBody>
          <a:bodyPr/>
          <a:lstStyle/>
          <a:p>
            <a:pPr>
              <a:defRPr/>
            </a:pPr>
            <a:r>
              <a:rPr lang="ru-RU" kern="1200" dirty="0" smtClean="0">
                <a:solidFill>
                  <a:srgbClr val="002060"/>
                </a:solidFill>
              </a:rPr>
              <a:t>Мишени для исследования УРС</a:t>
            </a: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391123" y="4207789"/>
            <a:ext cx="3729434" cy="2124236"/>
            <a:chOff x="-1776756" y="3717032"/>
            <a:chExt cx="4087053" cy="2391730"/>
          </a:xfrm>
        </p:grpSpPr>
        <p:pic>
          <p:nvPicPr>
            <p:cNvPr id="293" name="Picture 3"/>
            <p:cNvPicPr preferRelativeResize="0"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71" y="3717032"/>
              <a:ext cx="2232026" cy="239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4" name="TextBox 4"/>
            <p:cNvSpPr txBox="1">
              <a:spLocks noChangeArrowheads="1"/>
            </p:cNvSpPr>
            <p:nvPr/>
          </p:nvSpPr>
          <p:spPr bwMode="auto">
            <a:xfrm>
              <a:off x="-1776756" y="3718953"/>
              <a:ext cx="3311525" cy="727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1200" b="1" dirty="0">
                  <a:solidFill>
                    <a:srgbClr val="000000"/>
                  </a:solidFill>
                  <a:latin typeface="Calibri" pitchFamily="34" charset="0"/>
                </a:rPr>
                <a:t>Профиль поверхности мишени</a:t>
              </a:r>
              <a:r>
                <a:rPr lang="en-US" sz="12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200" b="1" dirty="0">
                  <a:solidFill>
                    <a:srgbClr val="000000"/>
                  </a:solidFill>
                  <a:latin typeface="Calibri" pitchFamily="34" charset="0"/>
                </a:rPr>
                <a:t>при паспортизации оптическим профилометром 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5496" y="944724"/>
            <a:ext cx="5184576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Параметры </a:t>
            </a:r>
            <a:r>
              <a:rPr lang="ru-RU" sz="1400" b="1" dirty="0">
                <a:solidFill>
                  <a:srgbClr val="0070C0"/>
                </a:solidFill>
                <a:cs typeface="Calibri" pitchFamily="34" charset="0"/>
              </a:rPr>
              <a:t>мишеней </a:t>
            </a:r>
            <a:r>
              <a:rPr lang="en-US" sz="1400" b="1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:</a:t>
            </a:r>
            <a:endParaRPr lang="ru-RU" sz="1400" b="1" dirty="0" smtClean="0">
              <a:solidFill>
                <a:srgbClr val="0070C0"/>
              </a:solidFill>
              <a:latin typeface="+mn-lt"/>
              <a:cs typeface="Calibri" pitchFamily="34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ru-RU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- толщина </a:t>
            </a:r>
            <a:r>
              <a:rPr lang="ru-RU" sz="1400" dirty="0">
                <a:solidFill>
                  <a:srgbClr val="000000"/>
                </a:solidFill>
                <a:latin typeface="+mn-lt"/>
                <a:cs typeface="Calibri" pitchFamily="34" charset="0"/>
              </a:rPr>
              <a:t>базы – до </a:t>
            </a:r>
            <a:r>
              <a:rPr lang="ru-RU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25-50 </a:t>
            </a:r>
            <a:r>
              <a:rPr lang="el-GR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μ</a:t>
            </a:r>
            <a:r>
              <a:rPr lang="ru-RU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м</a:t>
            </a:r>
            <a:endParaRPr lang="ru-RU" sz="1400" dirty="0">
              <a:solidFill>
                <a:srgbClr val="000000"/>
              </a:solidFill>
              <a:latin typeface="+mn-lt"/>
              <a:cs typeface="Calibri" pitchFamily="34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ru-RU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- высота </a:t>
            </a:r>
            <a:r>
              <a:rPr lang="ru-RU" sz="1400" dirty="0">
                <a:solidFill>
                  <a:srgbClr val="000000"/>
                </a:solidFill>
                <a:latin typeface="+mn-lt"/>
                <a:cs typeface="Calibri" pitchFamily="34" charset="0"/>
              </a:rPr>
              <a:t>ступеней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Calibri" pitchFamily="34" charset="0"/>
              </a:rPr>
              <a:t> – </a:t>
            </a:r>
            <a:r>
              <a:rPr lang="ru-RU" sz="1400" dirty="0">
                <a:solidFill>
                  <a:srgbClr val="000000"/>
                </a:solidFill>
                <a:latin typeface="+mn-lt"/>
                <a:cs typeface="Calibri" pitchFamily="34" charset="0"/>
              </a:rPr>
              <a:t>до 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Calibri" pitchFamily="34" charset="0"/>
              </a:rPr>
              <a:t>20 </a:t>
            </a:r>
            <a:r>
              <a:rPr lang="el-GR" sz="1400" dirty="0" smtClean="0">
                <a:solidFill>
                  <a:srgbClr val="000000"/>
                </a:solidFill>
                <a:cs typeface="Calibri" pitchFamily="34" charset="0"/>
              </a:rPr>
              <a:t>μ</a:t>
            </a:r>
            <a:r>
              <a:rPr lang="ru-RU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м</a:t>
            </a:r>
            <a:endParaRPr lang="en-US" sz="1400" dirty="0">
              <a:solidFill>
                <a:srgbClr val="000000"/>
              </a:solidFill>
              <a:latin typeface="+mn-lt"/>
              <a:cs typeface="Calibri" pitchFamily="34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ru-RU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- точность </a:t>
            </a:r>
            <a:r>
              <a:rPr lang="ru-RU" sz="1400" dirty="0">
                <a:solidFill>
                  <a:srgbClr val="000000"/>
                </a:solidFill>
                <a:latin typeface="+mn-lt"/>
                <a:cs typeface="Calibri" pitchFamily="34" charset="0"/>
              </a:rPr>
              <a:t>измерения 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&lt;</a:t>
            </a:r>
            <a:r>
              <a:rPr lang="ru-RU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 0.1- 0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Calibri" pitchFamily="34" charset="0"/>
              </a:rPr>
              <a:t>.</a:t>
            </a:r>
            <a:r>
              <a:rPr lang="ru-RU" sz="1400" dirty="0">
                <a:solidFill>
                  <a:srgbClr val="000000"/>
                </a:solidFill>
                <a:latin typeface="+mn-lt"/>
                <a:cs typeface="Calibri" pitchFamily="34" charset="0"/>
              </a:rPr>
              <a:t>5 </a:t>
            </a:r>
            <a:r>
              <a:rPr lang="el-GR" sz="1400" dirty="0" smtClean="0">
                <a:solidFill>
                  <a:srgbClr val="000000"/>
                </a:solidFill>
                <a:cs typeface="Calibri" pitchFamily="34" charset="0"/>
              </a:rPr>
              <a:t>μ</a:t>
            </a:r>
            <a:r>
              <a:rPr lang="ru-RU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м</a:t>
            </a:r>
            <a:endParaRPr lang="ru-RU" sz="1400" dirty="0">
              <a:solidFill>
                <a:srgbClr val="000000"/>
              </a:solidFill>
              <a:latin typeface="+mn-lt"/>
              <a:cs typeface="Calibri" pitchFamily="34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ru-RU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- материалы </a:t>
            </a:r>
            <a:r>
              <a:rPr lang="ru-RU" sz="1400" dirty="0">
                <a:solidFill>
                  <a:srgbClr val="000000"/>
                </a:solidFill>
                <a:latin typeface="+mn-lt"/>
                <a:cs typeface="Calibri" pitchFamily="34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Al,</a:t>
            </a:r>
            <a:r>
              <a:rPr lang="ru-RU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Cu,</a:t>
            </a:r>
            <a:r>
              <a:rPr lang="ru-RU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Pb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,</a:t>
            </a:r>
            <a:r>
              <a:rPr lang="ru-RU" sz="1400" dirty="0" err="1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Fe</a:t>
            </a:r>
            <a:r>
              <a:rPr lang="ru-RU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, </a:t>
            </a:r>
            <a:r>
              <a:rPr lang="ru-RU" sz="1400" dirty="0" err="1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Ti</a:t>
            </a:r>
            <a:r>
              <a:rPr lang="ru-RU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, </a:t>
            </a:r>
            <a:r>
              <a:rPr lang="ru-RU" sz="1400" dirty="0" err="1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Ta</a:t>
            </a:r>
            <a:r>
              <a:rPr lang="ru-RU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Au,</a:t>
            </a:r>
            <a:r>
              <a:rPr lang="ru-RU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CH</a:t>
            </a:r>
            <a:r>
              <a:rPr lang="ru-RU" sz="1400" dirty="0">
                <a:solidFill>
                  <a:srgbClr val="000000"/>
                </a:solidFill>
                <a:latin typeface="+mn-lt"/>
                <a:cs typeface="Calibri" pitchFamily="34" charset="0"/>
              </a:rPr>
              <a:t>, </a:t>
            </a:r>
            <a:r>
              <a:rPr lang="ru-RU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кварц,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ru-RU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- представители грунтов, пены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…</a:t>
            </a:r>
            <a:endParaRPr lang="ru-RU" sz="1400" dirty="0" smtClean="0">
              <a:solidFill>
                <a:srgbClr val="000000"/>
              </a:solidFill>
              <a:latin typeface="+mn-lt"/>
              <a:cs typeface="Calibri" pitchFamily="34" charset="0"/>
            </a:endParaRPr>
          </a:p>
          <a:p>
            <a:pPr marL="285750" indent="-285750" eaLnBrk="1" hangingPunct="1">
              <a:lnSpc>
                <a:spcPct val="120000"/>
              </a:lnSpc>
              <a:buFontTx/>
              <a:buChar char="-"/>
              <a:defRPr/>
            </a:pPr>
            <a:endParaRPr lang="ru-RU" sz="1400" dirty="0" smtClean="0">
              <a:solidFill>
                <a:srgbClr val="000000"/>
              </a:solidFill>
              <a:latin typeface="+mn-lt"/>
              <a:cs typeface="Calibri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1400" b="1" dirty="0" smtClean="0">
                <a:solidFill>
                  <a:srgbClr val="0070C0"/>
                </a:solidFill>
                <a:cs typeface="Calibri" pitchFamily="34" charset="0"/>
              </a:rPr>
              <a:t>Методы изготовления: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ru-RU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- </a:t>
            </a:r>
            <a:r>
              <a:rPr lang="ru-RU" sz="1400" dirty="0" err="1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магнитронное</a:t>
            </a:r>
            <a:r>
              <a:rPr lang="ru-RU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 напыление слоев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ru-RU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- Изготовление </a:t>
            </a:r>
            <a:r>
              <a:rPr lang="ru-RU" sz="1400" dirty="0" err="1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мишшеней</a:t>
            </a:r>
            <a:r>
              <a:rPr lang="ru-RU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 из фольг с обеспечением адгезии сдоев за счет температурного прессования*</a:t>
            </a:r>
          </a:p>
          <a:p>
            <a:pPr algn="just">
              <a:lnSpc>
                <a:spcPct val="120000"/>
              </a:lnSpc>
              <a:defRPr/>
            </a:pPr>
            <a:endParaRPr lang="ru-RU" sz="1400" b="1" dirty="0" smtClean="0">
              <a:solidFill>
                <a:srgbClr val="0070C0"/>
              </a:solidFill>
              <a:cs typeface="Calibri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ru-RU" sz="1400" b="1" dirty="0" smtClean="0">
                <a:solidFill>
                  <a:srgbClr val="0070C0"/>
                </a:solidFill>
                <a:cs typeface="Calibri" pitchFamily="34" charset="0"/>
              </a:rPr>
              <a:t>Конструктивные особенности :</a:t>
            </a:r>
            <a:endParaRPr lang="ru-RU" sz="1400" b="1" dirty="0">
              <a:solidFill>
                <a:srgbClr val="0070C0"/>
              </a:solidFill>
              <a:cs typeface="Calibri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ru-RU" sz="1400" dirty="0" smtClean="0">
                <a:solidFill>
                  <a:srgbClr val="000000"/>
                </a:solidFill>
                <a:cs typeface="Calibri" pitchFamily="34" charset="0"/>
              </a:rPr>
              <a:t>- Для исключения предварительного прогрева  исследуемого вещества используются </a:t>
            </a:r>
            <a:r>
              <a:rPr lang="ru-RU" sz="1400" dirty="0" err="1" smtClean="0">
                <a:solidFill>
                  <a:srgbClr val="000000"/>
                </a:solidFill>
                <a:cs typeface="Calibri" pitchFamily="34" charset="0"/>
              </a:rPr>
              <a:t>абляторы</a:t>
            </a:r>
            <a:r>
              <a:rPr lang="ru-RU" sz="1400" dirty="0" smtClean="0">
                <a:solidFill>
                  <a:srgbClr val="000000"/>
                </a:solidFill>
                <a:cs typeface="Calibri" pitchFamily="34" charset="0"/>
              </a:rPr>
              <a:t> с малым </a:t>
            </a:r>
            <a:r>
              <a:rPr lang="en-US" sz="1400" dirty="0" smtClean="0">
                <a:solidFill>
                  <a:srgbClr val="000000"/>
                </a:solidFill>
                <a:cs typeface="Calibri" pitchFamily="34" charset="0"/>
              </a:rPr>
              <a:t>Z</a:t>
            </a:r>
            <a:r>
              <a:rPr lang="ru-RU" sz="1400" dirty="0" smtClean="0">
                <a:solidFill>
                  <a:srgbClr val="000000"/>
                </a:solidFill>
                <a:cs typeface="Calibri" pitchFamily="34" charset="0"/>
              </a:rPr>
              <a:t>;</a:t>
            </a:r>
          </a:p>
          <a:p>
            <a:pPr algn="just">
              <a:lnSpc>
                <a:spcPct val="120000"/>
              </a:lnSpc>
              <a:defRPr/>
            </a:pPr>
            <a:r>
              <a:rPr lang="ru-RU" sz="1400" dirty="0" smtClean="0">
                <a:solidFill>
                  <a:srgbClr val="000000"/>
                </a:solidFill>
                <a:cs typeface="Calibri" pitchFamily="34" charset="0"/>
              </a:rPr>
              <a:t>- Для увеличения развиваемого давления используются слои </a:t>
            </a:r>
            <a:r>
              <a:rPr lang="ru-RU" sz="1400" dirty="0" err="1" smtClean="0">
                <a:solidFill>
                  <a:srgbClr val="000000"/>
                </a:solidFill>
                <a:cs typeface="Calibri" pitchFamily="34" charset="0"/>
              </a:rPr>
              <a:t>малоплотных</a:t>
            </a:r>
            <a:r>
              <a:rPr lang="ru-RU" sz="1400" dirty="0" smtClean="0">
                <a:solidFill>
                  <a:srgbClr val="000000"/>
                </a:solidFill>
                <a:cs typeface="Calibri" pitchFamily="34" charset="0"/>
              </a:rPr>
              <a:t> материалов и «ударники»</a:t>
            </a:r>
          </a:p>
          <a:p>
            <a:pPr algn="just">
              <a:lnSpc>
                <a:spcPct val="120000"/>
              </a:lnSpc>
              <a:defRPr/>
            </a:pPr>
            <a:r>
              <a:rPr lang="ru-RU" sz="1400" dirty="0" smtClean="0">
                <a:solidFill>
                  <a:srgbClr val="000000"/>
                </a:solidFill>
                <a:cs typeface="Calibri" pitchFamily="34" charset="0"/>
              </a:rPr>
              <a:t>- Для непосредственной регистрации развиваемой скорости будут использоваться прозрачные материалы (кварц)</a:t>
            </a:r>
            <a:endParaRPr lang="ru-RU" sz="1400" dirty="0">
              <a:solidFill>
                <a:srgbClr val="000000"/>
              </a:solidFill>
              <a:latin typeface="+mn-lt"/>
              <a:cs typeface="Calibri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112060" y="980728"/>
            <a:ext cx="4752020" cy="2904704"/>
            <a:chOff x="5184069" y="3420295"/>
            <a:chExt cx="4752020" cy="2904704"/>
          </a:xfrm>
        </p:grpSpPr>
        <p:pic>
          <p:nvPicPr>
            <p:cNvPr id="29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377" y="3789040"/>
              <a:ext cx="3352263" cy="190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Группа 6"/>
            <p:cNvGrpSpPr/>
            <p:nvPr/>
          </p:nvGrpSpPr>
          <p:grpSpPr>
            <a:xfrm>
              <a:off x="5184069" y="3420295"/>
              <a:ext cx="4752020" cy="2904704"/>
              <a:chOff x="5184069" y="2466771"/>
              <a:chExt cx="4752020" cy="2904704"/>
            </a:xfrm>
          </p:grpSpPr>
          <p:sp>
            <p:nvSpPr>
              <p:cNvPr id="296" name="TextBox 6"/>
              <p:cNvSpPr txBox="1">
                <a:spLocks noChangeArrowheads="1"/>
              </p:cNvSpPr>
              <p:nvPr/>
            </p:nvSpPr>
            <p:spPr bwMode="auto">
              <a:xfrm>
                <a:off x="5184069" y="2466771"/>
                <a:ext cx="3528392" cy="359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70000"/>
                  </a:lnSpc>
                </a:pPr>
                <a:r>
                  <a:rPr lang="ru-RU" sz="1200" b="1" dirty="0">
                    <a:solidFill>
                      <a:srgbClr val="000000"/>
                    </a:solidFill>
                    <a:latin typeface="Calibri" pitchFamily="34" charset="0"/>
                  </a:rPr>
                  <a:t>Рельеф поверхности в атомно-силовом микроскопе</a:t>
                </a: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5364089" y="4725144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libri" pitchFamily="34" charset="0"/>
                  </a:rPr>
                  <a:t>Cu</a:t>
                </a:r>
                <a:r>
                  <a:rPr lang="ru-RU" sz="1200" dirty="0">
                    <a:latin typeface="Calibri" pitchFamily="34" charset="0"/>
                  </a:rPr>
                  <a:t>, статистика шероховатости поверхности,</a:t>
                </a:r>
                <a:endParaRPr lang="en-US" sz="1200" dirty="0">
                  <a:latin typeface="Calibri" pitchFamily="34" charset="0"/>
                </a:endParaRPr>
              </a:p>
              <a:p>
                <a:pPr eaLnBrk="1" hangingPunct="1"/>
                <a:r>
                  <a:rPr lang="ru-RU" sz="1200" dirty="0">
                    <a:latin typeface="Calibri" pitchFamily="34" charset="0"/>
                  </a:rPr>
                  <a:t>Оценка </a:t>
                </a:r>
                <a:r>
                  <a:rPr lang="en-US" sz="1200" dirty="0">
                    <a:latin typeface="Calibri" pitchFamily="34" charset="0"/>
                  </a:rPr>
                  <a:t>RMS</a:t>
                </a:r>
                <a:r>
                  <a:rPr lang="ru-RU" sz="1200" dirty="0">
                    <a:latin typeface="Calibri" pitchFamily="34" charset="0"/>
                  </a:rPr>
                  <a:t>: </a:t>
                </a:r>
                <a:r>
                  <a:rPr lang="en-US" sz="1200" dirty="0">
                    <a:latin typeface="Calibri" pitchFamily="34" charset="0"/>
                  </a:rPr>
                  <a:t> </a:t>
                </a:r>
                <a:r>
                  <a:rPr lang="ru-RU" sz="1200" dirty="0">
                    <a:latin typeface="Calibri" pitchFamily="34" charset="0"/>
                  </a:rPr>
                  <a:t>10 </a:t>
                </a:r>
                <a:r>
                  <a:rPr lang="ru-RU" sz="1200" dirty="0" err="1">
                    <a:latin typeface="Calibri" pitchFamily="34" charset="0"/>
                  </a:rPr>
                  <a:t>нм</a:t>
                </a:r>
                <a:r>
                  <a:rPr lang="ru-RU" sz="1200" dirty="0">
                    <a:latin typeface="Calibri" pitchFamily="34" charset="0"/>
                  </a:rPr>
                  <a:t> по высоте, </a:t>
                </a:r>
                <a:r>
                  <a:rPr lang="ru-RU" sz="1200" dirty="0" smtClean="0">
                    <a:latin typeface="Calibri" pitchFamily="34" charset="0"/>
                  </a:rPr>
                  <a:t> 30 </a:t>
                </a:r>
                <a:r>
                  <a:rPr lang="ru-RU" sz="1200" dirty="0" err="1" smtClean="0">
                    <a:latin typeface="Calibri" pitchFamily="34" charset="0"/>
                  </a:rPr>
                  <a:t>нм</a:t>
                </a:r>
                <a:r>
                  <a:rPr lang="ru-RU" sz="1200" dirty="0" smtClean="0">
                    <a:latin typeface="Calibri" pitchFamily="34" charset="0"/>
                  </a:rPr>
                  <a:t> в поперечном </a:t>
                </a:r>
              </a:p>
              <a:p>
                <a:pPr eaLnBrk="1" hangingPunct="1"/>
                <a:r>
                  <a:rPr lang="ru-RU" sz="1200" dirty="0" smtClean="0">
                    <a:latin typeface="Calibri" pitchFamily="34" charset="0"/>
                  </a:rPr>
                  <a:t>направлении</a:t>
                </a:r>
                <a:endParaRPr lang="ru-RU" sz="1200" dirty="0">
                  <a:latin typeface="Calibri" pitchFamily="34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35496" y="6503211"/>
            <a:ext cx="183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 Работы ведутся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2285336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84163"/>
            <a:ext cx="7850188" cy="276225"/>
          </a:xfrm>
          <a:effectLst/>
        </p:spPr>
        <p:txBody>
          <a:bodyPr/>
          <a:lstStyle/>
          <a:p>
            <a:pPr>
              <a:defRPr/>
            </a:pPr>
            <a:r>
              <a:rPr lang="ru-RU" kern="1200" dirty="0" smtClean="0">
                <a:solidFill>
                  <a:srgbClr val="002060"/>
                </a:solidFill>
              </a:rPr>
              <a:t>Диагностика ударных процессов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93" name="Rectangle 15"/>
          <p:cNvSpPr>
            <a:spLocks noChangeArrowheads="1"/>
          </p:cNvSpPr>
          <p:nvPr/>
        </p:nvSpPr>
        <p:spPr bwMode="auto">
          <a:xfrm>
            <a:off x="863588" y="944724"/>
            <a:ext cx="7912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</a:rPr>
              <a:t>Оптическая схема регистрации люминесценции ударной волны</a:t>
            </a:r>
          </a:p>
        </p:txBody>
      </p:sp>
      <p:pic>
        <p:nvPicPr>
          <p:cNvPr id="29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36" t="15149" r="15320" b="8272"/>
          <a:stretch>
            <a:fillRect/>
          </a:stretch>
        </p:blipFill>
        <p:spPr bwMode="auto">
          <a:xfrm>
            <a:off x="1115616" y="1397879"/>
            <a:ext cx="66167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800" y="4073362"/>
            <a:ext cx="9168947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i="1" dirty="0">
                <a:solidFill>
                  <a:srgbClr val="000000"/>
                </a:solidFill>
              </a:rPr>
              <a:t>1 </a:t>
            </a:r>
            <a:r>
              <a:rPr lang="ru-RU" sz="1300" i="1" dirty="0">
                <a:solidFill>
                  <a:srgbClr val="000000"/>
                </a:solidFill>
                <a:sym typeface="Symbol" pitchFamily="18" charset="2"/>
              </a:rPr>
              <a:t></a:t>
            </a:r>
            <a:r>
              <a:rPr lang="ru-RU" sz="1300" i="1" dirty="0">
                <a:solidFill>
                  <a:srgbClr val="000000"/>
                </a:solidFill>
              </a:rPr>
              <a:t> лазерное излучение; 2 – бленда; </a:t>
            </a:r>
            <a:r>
              <a:rPr lang="ru-RU" sz="1300" i="1" dirty="0" smtClean="0">
                <a:solidFill>
                  <a:srgbClr val="000000"/>
                </a:solidFill>
              </a:rPr>
              <a:t>3 </a:t>
            </a:r>
            <a:r>
              <a:rPr lang="ru-RU" sz="1300" i="1" dirty="0">
                <a:solidFill>
                  <a:srgbClr val="000000"/>
                </a:solidFill>
              </a:rPr>
              <a:t>– мишень; 4 – объектив «Юпитер-13»; </a:t>
            </a:r>
            <a:r>
              <a:rPr lang="ru-RU" sz="1300" i="1" dirty="0" smtClean="0">
                <a:solidFill>
                  <a:srgbClr val="000000"/>
                </a:solidFill>
              </a:rPr>
              <a:t>5 </a:t>
            </a:r>
            <a:r>
              <a:rPr lang="ru-RU" sz="1300" i="1" dirty="0">
                <a:solidFill>
                  <a:srgbClr val="000000"/>
                </a:solidFill>
                <a:sym typeface="Symbol" pitchFamily="18" charset="2"/>
              </a:rPr>
              <a:t></a:t>
            </a:r>
            <a:r>
              <a:rPr lang="ru-RU" sz="1300" i="1" dirty="0">
                <a:solidFill>
                  <a:srgbClr val="000000"/>
                </a:solidFill>
              </a:rPr>
              <a:t> светофильтры</a:t>
            </a:r>
            <a:r>
              <a:rPr lang="ru-RU" sz="1300" i="1" dirty="0" smtClean="0">
                <a:solidFill>
                  <a:srgbClr val="000000"/>
                </a:solidFill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1300" i="1" dirty="0" smtClean="0">
                <a:solidFill>
                  <a:srgbClr val="000000"/>
                </a:solidFill>
              </a:rPr>
              <a:t>6 </a:t>
            </a:r>
            <a:r>
              <a:rPr lang="ru-RU" sz="1300" i="1" dirty="0">
                <a:solidFill>
                  <a:srgbClr val="000000"/>
                </a:solidFill>
                <a:sym typeface="Symbol" pitchFamily="18" charset="2"/>
              </a:rPr>
              <a:t></a:t>
            </a:r>
            <a:r>
              <a:rPr lang="ru-RU" sz="1300" i="1" dirty="0">
                <a:solidFill>
                  <a:srgbClr val="000000"/>
                </a:solidFill>
              </a:rPr>
              <a:t> входное окно; 7 </a:t>
            </a:r>
            <a:r>
              <a:rPr lang="ru-RU" sz="1300" i="1" dirty="0">
                <a:solidFill>
                  <a:srgbClr val="000000"/>
                </a:solidFill>
                <a:sym typeface="Symbol" pitchFamily="18" charset="2"/>
              </a:rPr>
              <a:t></a:t>
            </a:r>
            <a:r>
              <a:rPr lang="ru-RU" sz="1300" i="1" dirty="0">
                <a:solidFill>
                  <a:srgbClr val="000000"/>
                </a:solidFill>
              </a:rPr>
              <a:t> защитная пластина; 8 </a:t>
            </a:r>
            <a:r>
              <a:rPr lang="ru-RU" sz="1300" i="1" dirty="0">
                <a:solidFill>
                  <a:srgbClr val="000000"/>
                </a:solidFill>
                <a:sym typeface="Symbol" pitchFamily="18" charset="2"/>
              </a:rPr>
              <a:t></a:t>
            </a:r>
            <a:r>
              <a:rPr lang="ru-RU" sz="1300" i="1" dirty="0">
                <a:solidFill>
                  <a:srgbClr val="000000"/>
                </a:solidFill>
              </a:rPr>
              <a:t> вакуумное окно; 9 </a:t>
            </a:r>
            <a:r>
              <a:rPr lang="ru-RU" sz="1300" i="1" dirty="0">
                <a:solidFill>
                  <a:srgbClr val="000000"/>
                </a:solidFill>
                <a:sym typeface="Symbol" pitchFamily="18" charset="2"/>
              </a:rPr>
              <a:t></a:t>
            </a:r>
            <a:r>
              <a:rPr lang="ru-RU" sz="1300" i="1" dirty="0">
                <a:solidFill>
                  <a:srgbClr val="000000"/>
                </a:solidFill>
              </a:rPr>
              <a:t> камера взаимодействия; 10 – фотохронограф.</a:t>
            </a:r>
            <a:r>
              <a:rPr lang="ru-RU" sz="1300" dirty="0">
                <a:solidFill>
                  <a:srgbClr val="000000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6255" y="4977172"/>
            <a:ext cx="8944941" cy="1332148"/>
          </a:xfrm>
          <a:prstGeom prst="roundRect">
            <a:avLst>
              <a:gd name="adj" fmla="val 38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004417"/>
            <a:ext cx="65274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характеристики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фотохронографа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600"/>
              </a:spcBef>
              <a:defRPr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Запуск 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излучением в схеме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реверсера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Нестабильность 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запуска 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100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пс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Временное 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разрешение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02999" y="530651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Пространственное 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разрешение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10 мкм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Чувствительность 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метода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0,8-40 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эВ</a:t>
            </a:r>
          </a:p>
          <a:p>
            <a:pPr>
              <a:defRPr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Динамический 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диапазон 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400 </a:t>
            </a:r>
          </a:p>
        </p:txBody>
      </p:sp>
    </p:spTree>
    <p:extLst>
      <p:ext uri="{BB962C8B-B14F-4D97-AF65-F5344CB8AC3E}">
        <p14:creationId xmlns:p14="http://schemas.microsoft.com/office/powerpoint/2010/main" xmlns="" val="9580544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84163"/>
            <a:ext cx="7850188" cy="276225"/>
          </a:xfrm>
          <a:effectLst/>
        </p:spPr>
        <p:txBody>
          <a:bodyPr/>
          <a:lstStyle/>
          <a:p>
            <a:pPr>
              <a:defRPr/>
            </a:pPr>
            <a:r>
              <a:rPr lang="ru-RU" kern="1200" dirty="0" smtClean="0">
                <a:solidFill>
                  <a:srgbClr val="002060"/>
                </a:solidFill>
              </a:rPr>
              <a:t>Формирование пятна облучения. </a:t>
            </a:r>
            <a:r>
              <a:rPr lang="ru-RU" kern="1200" dirty="0">
                <a:solidFill>
                  <a:srgbClr val="002060"/>
                </a:solidFill>
              </a:rPr>
              <a:t>Линзовый </a:t>
            </a:r>
            <a:r>
              <a:rPr lang="ru-RU" kern="1200" dirty="0" smtClean="0">
                <a:solidFill>
                  <a:srgbClr val="002060"/>
                </a:solidFill>
              </a:rPr>
              <a:t>растр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667" y="4925897"/>
            <a:ext cx="770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а) пятно облучения, б) сечение пятна в вертикальном направлении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008" y="5446950"/>
            <a:ext cx="900049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</a:rPr>
              <a:t>Неоднородность огибающей распределения интенсивности с учетом усреднения по масштабам </a:t>
            </a:r>
            <a:r>
              <a:rPr lang="ru-RU" dirty="0">
                <a:solidFill>
                  <a:srgbClr val="000000"/>
                </a:solidFill>
                <a:sym typeface="Symbol"/>
              </a:rPr>
              <a:t></a:t>
            </a:r>
            <a:r>
              <a:rPr lang="ru-RU" dirty="0">
                <a:solidFill>
                  <a:srgbClr val="000000"/>
                </a:solidFill>
              </a:rPr>
              <a:t>30 мкм, </a:t>
            </a:r>
            <a:r>
              <a:rPr lang="ru-RU" dirty="0" smtClean="0">
                <a:solidFill>
                  <a:srgbClr val="000000"/>
                </a:solidFill>
              </a:rPr>
              <a:t>составляет</a:t>
            </a:r>
            <a:r>
              <a:rPr lang="ru-RU" dirty="0">
                <a:solidFill>
                  <a:srgbClr val="000000"/>
                </a:solidFill>
              </a:rPr>
              <a:t>: &lt;7% по пиковому значению и около 2% по среднеквадратическому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40555" y="896044"/>
            <a:ext cx="10685265" cy="4081128"/>
            <a:chOff x="15" y="562"/>
            <a:chExt cx="5980" cy="2284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243" y="562"/>
              <a:ext cx="103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5" y="2374"/>
              <a:ext cx="29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65" y="917"/>
              <a:ext cx="245" cy="237"/>
            </a:xfrm>
            <a:prstGeom prst="rect">
              <a:avLst/>
            </a:prstGeom>
            <a:noFill/>
            <a:ln w="0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465" y="1154"/>
              <a:ext cx="245" cy="249"/>
            </a:xfrm>
            <a:prstGeom prst="rect">
              <a:avLst/>
            </a:prstGeom>
            <a:noFill/>
            <a:ln w="0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465" y="1403"/>
              <a:ext cx="245" cy="236"/>
            </a:xfrm>
            <a:prstGeom prst="rect">
              <a:avLst/>
            </a:prstGeom>
            <a:noFill/>
            <a:ln w="0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65" y="1639"/>
              <a:ext cx="245" cy="250"/>
            </a:xfrm>
            <a:prstGeom prst="rect">
              <a:avLst/>
            </a:prstGeom>
            <a:noFill/>
            <a:ln w="0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465" y="1889"/>
              <a:ext cx="245" cy="236"/>
            </a:xfrm>
            <a:prstGeom prst="rect">
              <a:avLst/>
            </a:prstGeom>
            <a:noFill/>
            <a:ln w="0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65" y="2125"/>
              <a:ext cx="245" cy="236"/>
            </a:xfrm>
            <a:prstGeom prst="rect">
              <a:avLst/>
            </a:prstGeom>
            <a:noFill/>
            <a:ln w="0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710" y="917"/>
              <a:ext cx="244" cy="237"/>
            </a:xfrm>
            <a:prstGeom prst="rect">
              <a:avLst/>
            </a:prstGeom>
            <a:noFill/>
            <a:ln w="0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710" y="1154"/>
              <a:ext cx="244" cy="249"/>
            </a:xfrm>
            <a:prstGeom prst="rect">
              <a:avLst/>
            </a:prstGeom>
            <a:noFill/>
            <a:ln w="0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710" y="1403"/>
              <a:ext cx="244" cy="236"/>
            </a:xfrm>
            <a:prstGeom prst="rect">
              <a:avLst/>
            </a:prstGeom>
            <a:noFill/>
            <a:ln w="0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710" y="1639"/>
              <a:ext cx="244" cy="250"/>
            </a:xfrm>
            <a:prstGeom prst="rect">
              <a:avLst/>
            </a:prstGeom>
            <a:noFill/>
            <a:ln w="0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710" y="1889"/>
              <a:ext cx="244" cy="236"/>
            </a:xfrm>
            <a:prstGeom prst="rect">
              <a:avLst/>
            </a:prstGeom>
            <a:noFill/>
            <a:ln w="0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710" y="2125"/>
              <a:ext cx="244" cy="236"/>
            </a:xfrm>
            <a:prstGeom prst="rect">
              <a:avLst/>
            </a:prstGeom>
            <a:noFill/>
            <a:ln w="0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954" y="917"/>
              <a:ext cx="244" cy="237"/>
            </a:xfrm>
            <a:prstGeom prst="rect">
              <a:avLst/>
            </a:prstGeom>
            <a:noFill/>
            <a:ln w="0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954" y="1154"/>
              <a:ext cx="244" cy="249"/>
            </a:xfrm>
            <a:prstGeom prst="rect">
              <a:avLst/>
            </a:prstGeom>
            <a:noFill/>
            <a:ln w="0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954" y="1403"/>
              <a:ext cx="244" cy="236"/>
            </a:xfrm>
            <a:prstGeom prst="rect">
              <a:avLst/>
            </a:prstGeom>
            <a:noFill/>
            <a:ln w="0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954" y="1639"/>
              <a:ext cx="244" cy="250"/>
            </a:xfrm>
            <a:prstGeom prst="rect">
              <a:avLst/>
            </a:prstGeom>
            <a:noFill/>
            <a:ln w="0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954" y="1889"/>
              <a:ext cx="244" cy="236"/>
            </a:xfrm>
            <a:prstGeom prst="rect">
              <a:avLst/>
            </a:prstGeom>
            <a:noFill/>
            <a:ln w="0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954" y="2125"/>
              <a:ext cx="244" cy="236"/>
            </a:xfrm>
            <a:prstGeom prst="rect">
              <a:avLst/>
            </a:prstGeom>
            <a:noFill/>
            <a:ln w="0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1198" y="917"/>
              <a:ext cx="245" cy="237"/>
            </a:xfrm>
            <a:prstGeom prst="rect">
              <a:avLst/>
            </a:prstGeom>
            <a:noFill/>
            <a:ln w="0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1198" y="1154"/>
              <a:ext cx="245" cy="249"/>
            </a:xfrm>
            <a:prstGeom prst="rect">
              <a:avLst/>
            </a:prstGeom>
            <a:noFill/>
            <a:ln w="0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1198" y="1403"/>
              <a:ext cx="245" cy="236"/>
            </a:xfrm>
            <a:prstGeom prst="rect">
              <a:avLst/>
            </a:prstGeom>
            <a:noFill/>
            <a:ln w="0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1198" y="1639"/>
              <a:ext cx="245" cy="250"/>
            </a:xfrm>
            <a:prstGeom prst="rect">
              <a:avLst/>
            </a:prstGeom>
            <a:noFill/>
            <a:ln w="0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1198" y="1889"/>
              <a:ext cx="245" cy="236"/>
            </a:xfrm>
            <a:prstGeom prst="rect">
              <a:avLst/>
            </a:prstGeom>
            <a:noFill/>
            <a:ln w="0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1198" y="2125"/>
              <a:ext cx="245" cy="236"/>
            </a:xfrm>
            <a:prstGeom prst="rect">
              <a:avLst/>
            </a:prstGeom>
            <a:noFill/>
            <a:ln w="0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" y="944"/>
              <a:ext cx="900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414" y="2361"/>
              <a:ext cx="116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24211D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1340" y="2374"/>
              <a:ext cx="21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24211D"/>
                  </a:solidFill>
                  <a:effectLst/>
                  <a:latin typeface="Arial" pitchFamily="34" charset="0"/>
                  <a:cs typeface="Arial" pitchFamily="34" charset="0"/>
                </a:rPr>
                <a:t>0,4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851" y="2374"/>
              <a:ext cx="21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24211D"/>
                  </a:solidFill>
                  <a:effectLst/>
                  <a:latin typeface="Arial" pitchFamily="34" charset="0"/>
                  <a:cs typeface="Arial" pitchFamily="34" charset="0"/>
                </a:rPr>
                <a:t>0,2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260" y="2033"/>
              <a:ext cx="21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24211D"/>
                  </a:solidFill>
                  <a:effectLst/>
                  <a:latin typeface="Arial" pitchFamily="34" charset="0"/>
                  <a:cs typeface="Arial" pitchFamily="34" charset="0"/>
                </a:rPr>
                <a:t>0,2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60" y="1075"/>
              <a:ext cx="21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24211D"/>
                  </a:solidFill>
                  <a:effectLst/>
                  <a:latin typeface="Arial" pitchFamily="34" charset="0"/>
                  <a:cs typeface="Arial" pitchFamily="34" charset="0"/>
                </a:rPr>
                <a:t>0,6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260" y="1600"/>
              <a:ext cx="21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24211D"/>
                  </a:solidFill>
                  <a:effectLst/>
                  <a:latin typeface="Arial" pitchFamily="34" charset="0"/>
                  <a:cs typeface="Arial" pitchFamily="34" charset="0"/>
                </a:rPr>
                <a:t>0,4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1520" y="2374"/>
              <a:ext cx="48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744" y="2374"/>
              <a:ext cx="14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65" name="Picture 4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851"/>
              <a:ext cx="2083" cy="1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5892" y="2374"/>
              <a:ext cx="103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15" y="2610"/>
              <a:ext cx="102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980" y="2610"/>
              <a:ext cx="164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а)                                    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2561" y="2610"/>
              <a:ext cx="21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2716" y="2610"/>
              <a:ext cx="103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2883" y="2610"/>
              <a:ext cx="103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3204" y="2610"/>
              <a:ext cx="103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3654" y="2610"/>
              <a:ext cx="103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4104" y="2610"/>
              <a:ext cx="103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3216" y="2631"/>
              <a:ext cx="1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4876" y="2610"/>
              <a:ext cx="103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3788" y="2460"/>
              <a:ext cx="35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y, </a:t>
              </a:r>
              <a:r>
                <a:rPr kumimoji="0" lang="ru-RU" sz="18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мм</a:t>
              </a: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5686" y="2493"/>
              <a:ext cx="10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" name="Rectangle 63"/>
            <p:cNvSpPr>
              <a:spLocks noChangeArrowheads="1"/>
            </p:cNvSpPr>
            <p:nvPr/>
          </p:nvSpPr>
          <p:spPr bwMode="auto">
            <a:xfrm>
              <a:off x="3603" y="2545"/>
              <a:ext cx="10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" name="Rectangle 64"/>
            <p:cNvSpPr>
              <a:spLocks noChangeArrowheads="1"/>
            </p:cNvSpPr>
            <p:nvPr/>
          </p:nvSpPr>
          <p:spPr bwMode="auto">
            <a:xfrm>
              <a:off x="1095" y="2492"/>
              <a:ext cx="746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6" name="Rectangle 65"/>
            <p:cNvSpPr>
              <a:spLocks noChangeArrowheads="1"/>
            </p:cNvSpPr>
            <p:nvPr/>
          </p:nvSpPr>
          <p:spPr bwMode="auto">
            <a:xfrm>
              <a:off x="1198" y="2545"/>
              <a:ext cx="14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x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" name="Rectangle 66"/>
            <p:cNvSpPr>
              <a:spLocks noChangeArrowheads="1"/>
            </p:cNvSpPr>
            <p:nvPr/>
          </p:nvSpPr>
          <p:spPr bwMode="auto">
            <a:xfrm>
              <a:off x="1250" y="2545"/>
              <a:ext cx="14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Rectangle 67"/>
            <p:cNvSpPr>
              <a:spLocks noChangeArrowheads="1"/>
            </p:cNvSpPr>
            <p:nvPr/>
          </p:nvSpPr>
          <p:spPr bwMode="auto">
            <a:xfrm>
              <a:off x="1327" y="2545"/>
              <a:ext cx="25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мм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Rectangle 68"/>
            <p:cNvSpPr>
              <a:spLocks noChangeArrowheads="1"/>
            </p:cNvSpPr>
            <p:nvPr/>
          </p:nvSpPr>
          <p:spPr bwMode="auto">
            <a:xfrm>
              <a:off x="1520" y="2545"/>
              <a:ext cx="10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Rectangle 69"/>
            <p:cNvSpPr>
              <a:spLocks noChangeArrowheads="1"/>
            </p:cNvSpPr>
            <p:nvPr/>
          </p:nvSpPr>
          <p:spPr bwMode="auto">
            <a:xfrm>
              <a:off x="41" y="760"/>
              <a:ext cx="14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y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70"/>
            <p:cNvSpPr>
              <a:spLocks noChangeArrowheads="1"/>
            </p:cNvSpPr>
            <p:nvPr/>
          </p:nvSpPr>
          <p:spPr bwMode="auto">
            <a:xfrm>
              <a:off x="105" y="760"/>
              <a:ext cx="14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71"/>
            <p:cNvSpPr>
              <a:spLocks noChangeArrowheads="1"/>
            </p:cNvSpPr>
            <p:nvPr/>
          </p:nvSpPr>
          <p:spPr bwMode="auto">
            <a:xfrm>
              <a:off x="182" y="760"/>
              <a:ext cx="25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мм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72"/>
            <p:cNvSpPr>
              <a:spLocks noChangeArrowheads="1"/>
            </p:cNvSpPr>
            <p:nvPr/>
          </p:nvSpPr>
          <p:spPr bwMode="auto">
            <a:xfrm>
              <a:off x="362" y="760"/>
              <a:ext cx="10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Rectangle 76"/>
            <p:cNvSpPr>
              <a:spLocks noChangeArrowheads="1"/>
            </p:cNvSpPr>
            <p:nvPr/>
          </p:nvSpPr>
          <p:spPr bwMode="auto">
            <a:xfrm>
              <a:off x="2047" y="760"/>
              <a:ext cx="10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79"/>
            <p:cNvSpPr>
              <a:spLocks noChangeArrowheads="1"/>
            </p:cNvSpPr>
            <p:nvPr/>
          </p:nvSpPr>
          <p:spPr bwMode="auto">
            <a:xfrm>
              <a:off x="2007" y="873"/>
              <a:ext cx="55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i="1" dirty="0" err="1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I</a:t>
              </a:r>
              <a:r>
                <a:rPr lang="ru-RU" dirty="0" err="1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,</a:t>
              </a: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отн.ед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80"/>
            <p:cNvSpPr>
              <a:spLocks noChangeArrowheads="1"/>
            </p:cNvSpPr>
            <p:nvPr/>
          </p:nvSpPr>
          <p:spPr bwMode="auto">
            <a:xfrm>
              <a:off x="4040" y="760"/>
              <a:ext cx="10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1818392" y="1448780"/>
            <a:ext cx="11615" cy="2721348"/>
          </a:xfrm>
          <a:prstGeom prst="line">
            <a:avLst/>
          </a:prstGeom>
          <a:ln w="19050">
            <a:solidFill>
              <a:srgbClr val="025EA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953933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5277"/>
            <a:ext cx="7850188" cy="553998"/>
          </a:xfrm>
          <a:effectLst/>
        </p:spPr>
        <p:txBody>
          <a:bodyPr/>
          <a:lstStyle/>
          <a:p>
            <a:pPr>
              <a:defRPr/>
            </a:pPr>
            <a:r>
              <a:rPr lang="ru-RU" kern="1200" dirty="0" smtClean="0">
                <a:solidFill>
                  <a:srgbClr val="002060"/>
                </a:solidFill>
              </a:rPr>
              <a:t>Формирование пятна облучения. Пространственно-временное сглаживание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851427" y="1412920"/>
            <a:ext cx="2082576" cy="282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" tIns="10800" rIns="18000" bIns="108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Реализован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принцип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перевода временной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некогерентности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пучка в 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пространственно-временную.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Инструменты:</a:t>
            </a: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СФОИ со спектром излучения </a:t>
            </a: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</a:t>
            </a:r>
            <a:r>
              <a:rPr lang="en-US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ru-RU" sz="1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нм</a:t>
            </a: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многомодовое</a:t>
            </a: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волокно, </a:t>
            </a:r>
            <a:r>
              <a:rPr lang="en-US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L=</a:t>
            </a: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 м,</a:t>
            </a:r>
            <a:r>
              <a:rPr lang="en-US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D=</a:t>
            </a: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105 мкм.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6541" y="1394580"/>
            <a:ext cx="6575801" cy="2673051"/>
          </a:xfrm>
          <a:prstGeom prst="roundRect">
            <a:avLst>
              <a:gd name="adj" fmla="val 6690"/>
            </a:avLst>
          </a:prstGeom>
          <a:solidFill>
            <a:srgbClr val="3E87BD">
              <a:lumMod val="20000"/>
              <a:lumOff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2" name="Picture 3" descr="D:\work\документы\Конкурс работ молодых специалистов 2015\SO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7298" y="2172403"/>
            <a:ext cx="4247104" cy="93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work\документы\Конкурс работ молодых специалистов 2015\SOF-amplitu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0086" y="3103376"/>
            <a:ext cx="1629944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work\документы\Конкурс работ молодых специалистов 2015\SOF-pha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78" y="1409967"/>
            <a:ext cx="1764196" cy="86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work\документы\Конкурс работ молодых специалистов 2015\SOF-spectru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754" y="3075057"/>
            <a:ext cx="1980220" cy="84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>
            <a:off x="2579986" y="2019121"/>
            <a:ext cx="432048" cy="468052"/>
          </a:xfrm>
          <a:prstGeom prst="straightConnector1">
            <a:avLst/>
          </a:prstGeom>
          <a:noFill/>
          <a:ln w="31750" cap="flat" cmpd="sng" algn="ctr">
            <a:solidFill>
              <a:srgbClr val="025EA1"/>
            </a:solidFill>
            <a:prstDash val="solid"/>
            <a:tailEnd type="stealth" w="lg" len="lg"/>
          </a:ln>
          <a:effectLst/>
        </p:spPr>
      </p:cxnSp>
      <p:cxnSp>
        <p:nvCxnSpPr>
          <p:cNvPr id="17" name="Прямая со стрелкой 16"/>
          <p:cNvCxnSpPr/>
          <p:nvPr/>
        </p:nvCxnSpPr>
        <p:spPr>
          <a:xfrm flipV="1">
            <a:off x="2183942" y="2883217"/>
            <a:ext cx="288032" cy="396044"/>
          </a:xfrm>
          <a:prstGeom prst="straightConnector1">
            <a:avLst/>
          </a:prstGeom>
          <a:noFill/>
          <a:ln w="31750" cap="flat" cmpd="sng" algn="ctr">
            <a:solidFill>
              <a:srgbClr val="025EA1"/>
            </a:solidFill>
            <a:prstDash val="solid"/>
            <a:tailEnd type="stealth" w="lg" len="lg"/>
          </a:ln>
          <a:effectLst/>
        </p:spPr>
      </p:cxnSp>
      <p:cxnSp>
        <p:nvCxnSpPr>
          <p:cNvPr id="18" name="Прямая со стрелкой 17"/>
          <p:cNvCxnSpPr/>
          <p:nvPr/>
        </p:nvCxnSpPr>
        <p:spPr>
          <a:xfrm flipV="1">
            <a:off x="4092496" y="2775205"/>
            <a:ext cx="72350" cy="576064"/>
          </a:xfrm>
          <a:prstGeom prst="straightConnector1">
            <a:avLst/>
          </a:prstGeom>
          <a:noFill/>
          <a:ln w="31750" cap="flat" cmpd="sng" algn="ctr">
            <a:solidFill>
              <a:srgbClr val="025EA1"/>
            </a:solidFill>
            <a:prstDash val="solid"/>
            <a:tailEnd type="stealth" w="lg" len="lg"/>
          </a:ln>
          <a:effectLst/>
        </p:spPr>
      </p:cxnSp>
      <p:pic>
        <p:nvPicPr>
          <p:cNvPr id="19" name="Рисунок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1" t="27315" r="64659" b="37410"/>
          <a:stretch>
            <a:fillRect/>
          </a:stretch>
        </p:blipFill>
        <p:spPr bwMode="auto">
          <a:xfrm>
            <a:off x="179512" y="4510421"/>
            <a:ext cx="1139369" cy="186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work\NFDP\interactive\2015_07_03_ekv.tif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0235" y="4708052"/>
            <a:ext cx="1022107" cy="162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86"/>
          <a:stretch/>
        </p:blipFill>
        <p:spPr bwMode="auto">
          <a:xfrm>
            <a:off x="1335877" y="4606254"/>
            <a:ext cx="2610632" cy="172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62"/>
          <a:stretch/>
        </p:blipFill>
        <p:spPr bwMode="auto">
          <a:xfrm>
            <a:off x="6702342" y="4655763"/>
            <a:ext cx="2448272" cy="16251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55576" y="4657152"/>
            <a:ext cx="0" cy="1623773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91846" y="944724"/>
            <a:ext cx="4023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Принципиальная схема СФОИ – ОВ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37417" y="4137877"/>
            <a:ext cx="4814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пятна облучения в эксперименте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191288" y="4708051"/>
            <a:ext cx="0" cy="1623773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35084" y="4904587"/>
            <a:ext cx="1765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без сглаживания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41672" y="5457424"/>
            <a:ext cx="177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 сглаживанием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559081" y="5430043"/>
            <a:ext cx="242309" cy="466891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flipH="1">
            <a:off x="3696479" y="4840419"/>
            <a:ext cx="238605" cy="466891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768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74702"/>
            <a:ext cx="7850188" cy="553998"/>
          </a:xfrm>
          <a:effectLst/>
        </p:spPr>
        <p:txBody>
          <a:bodyPr/>
          <a:lstStyle/>
          <a:p>
            <a:pPr>
              <a:defRPr/>
            </a:pPr>
            <a:r>
              <a:rPr lang="ru-RU" kern="1200" dirty="0" smtClean="0">
                <a:solidFill>
                  <a:srgbClr val="002060"/>
                </a:solidFill>
              </a:rPr>
              <a:t>Экспериментальное подтверждение стационарности и одномерности УВ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981489"/>
            <a:ext cx="8810784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/>
              <a:t>Проведено моделирование генерации УВ в различных типах мишеней с целью определения параметров мишеней (толщин базового слоя, ступеней, </a:t>
            </a:r>
            <a:r>
              <a:rPr lang="ru-RU" dirty="0" err="1" smtClean="0"/>
              <a:t>аблятора</a:t>
            </a:r>
            <a:r>
              <a:rPr lang="ru-RU" dirty="0" smtClean="0"/>
              <a:t>) при которых УВ является стационарной</a:t>
            </a: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/>
              <a:t>Стационарность УВ подтверждена экспериментально</a:t>
            </a: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/>
              <a:t>Неодновременность выхода УВ из плоских мишеней не превышает 20 </a:t>
            </a:r>
            <a:r>
              <a:rPr lang="ru-RU" dirty="0" err="1" smtClean="0"/>
              <a:t>пс</a:t>
            </a:r>
            <a:r>
              <a:rPr lang="ru-RU" dirty="0" smtClean="0"/>
              <a:t>, однородная область составляет 360 мкм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40052" y="5864164"/>
            <a:ext cx="3986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0000"/>
                </a:solidFill>
              </a:rPr>
              <a:t>Регистрация сигнала свечения УВ в </a:t>
            </a:r>
            <a:r>
              <a:rPr lang="ru-RU" sz="1400" b="1" dirty="0" smtClean="0">
                <a:solidFill>
                  <a:srgbClr val="000000"/>
                </a:solidFill>
              </a:rPr>
              <a:t>плоской мишени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079" y="59337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dirty="0">
                <a:solidFill>
                  <a:srgbClr val="000000"/>
                </a:solidFill>
              </a:rPr>
              <a:t>Регистрация сигнала свечения УВ в </a:t>
            </a:r>
            <a:r>
              <a:rPr lang="ru-RU" sz="1400" b="1" dirty="0" smtClean="0">
                <a:solidFill>
                  <a:srgbClr val="000000"/>
                </a:solidFill>
              </a:rPr>
              <a:t>ступенчатой мишени</a:t>
            </a:r>
            <a:endParaRPr lang="ru-RU" sz="1400" b="1" dirty="0">
              <a:solidFill>
                <a:srgbClr val="00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79" y="3248980"/>
            <a:ext cx="4247901" cy="261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0427" y="3537581"/>
            <a:ext cx="4284476" cy="221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1296320" cy="81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29398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осатом1">
  <a:themeElements>
    <a:clrScheme name="Росатом1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Росатом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осатом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1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8605</TotalTime>
  <Words>1138</Words>
  <Application>Microsoft Office PowerPoint</Application>
  <PresentationFormat>Экран (4:3)</PresentationFormat>
  <Paragraphs>192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Росатом1</vt:lpstr>
      <vt:lpstr>Исследования ударной адиабаты и изэнтропы расширения материалов на установке «Луч»</vt:lpstr>
      <vt:lpstr>Исследование ударной сжимаемости и расширения различных материалов при генерации ударных волн лазерным импульсом  </vt:lpstr>
      <vt:lpstr>Исследование ударной сжимаемости и расширения различных материалов при генерации ударных волн лазерным импульсом </vt:lpstr>
      <vt:lpstr>Стенд  установки «Луч» для исследования УРС веществ</vt:lpstr>
      <vt:lpstr>Мишени для исследования УРС</vt:lpstr>
      <vt:lpstr>Диагностика ударных процессов</vt:lpstr>
      <vt:lpstr>Формирование пятна облучения. Линзовый растр </vt:lpstr>
      <vt:lpstr>Формирование пятна облучения. Пространственно-временное сглаживание</vt:lpstr>
      <vt:lpstr>Экспериментальное подтверждение стационарности и одномерности УВ</vt:lpstr>
      <vt:lpstr>Эксперименты по ударному сжатию Pb </vt:lpstr>
      <vt:lpstr>Эксперименты по изэнтропическому разрежению меди в различные материалы </vt:lpstr>
      <vt:lpstr>Расширение диапазона давлений. Эксперименты с мишенями «ударниками» 2014-2016 гг</vt:lpstr>
      <vt:lpstr>Векторы развития</vt:lpstr>
      <vt:lpstr>Заключение</vt:lpstr>
    </vt:vector>
  </TitlesOfParts>
  <Manager>Гаранин</Manager>
  <Company>РФЯЦ-ВНИИЭФ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Конструкция мощной импульсной неодимовой лазерной установки для моделирования физических процессов, характерных для работы термоядерного заряда</dc:title>
  <dc:subject>Искра-6</dc:subject>
  <dc:creator>Григорович</dc:creator>
  <dc:description>Диссертация на соискание ученой степени кандидата технических наук</dc:description>
  <cp:lastModifiedBy>User</cp:lastModifiedBy>
  <cp:revision>703</cp:revision>
  <cp:lastPrinted>2015-01-21T11:22:54Z</cp:lastPrinted>
  <dcterms:created xsi:type="dcterms:W3CDTF">2004-09-19T16:19:53Z</dcterms:created>
  <dcterms:modified xsi:type="dcterms:W3CDTF">2018-04-03T07:28:22Z</dcterms:modified>
</cp:coreProperties>
</file>