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8" r:id="rId3"/>
    <p:sldId id="257" r:id="rId4"/>
    <p:sldId id="259" r:id="rId5"/>
    <p:sldId id="284" r:id="rId6"/>
    <p:sldId id="276" r:id="rId7"/>
    <p:sldId id="269" r:id="rId8"/>
    <p:sldId id="275" r:id="rId9"/>
    <p:sldId id="274" r:id="rId10"/>
    <p:sldId id="270" r:id="rId11"/>
    <p:sldId id="262" r:id="rId12"/>
    <p:sldId id="263" r:id="rId13"/>
    <p:sldId id="264" r:id="rId14"/>
    <p:sldId id="288" r:id="rId15"/>
    <p:sldId id="289" r:id="rId16"/>
    <p:sldId id="271" r:id="rId17"/>
    <p:sldId id="272" r:id="rId18"/>
    <p:sldId id="281" r:id="rId19"/>
    <p:sldId id="268" r:id="rId20"/>
    <p:sldId id="293" r:id="rId21"/>
    <p:sldId id="283" r:id="rId22"/>
    <p:sldId id="280" r:id="rId23"/>
    <p:sldId id="278" r:id="rId24"/>
    <p:sldId id="294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40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5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46804-C608-4461-8C6C-A9456208B218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F459F9-6F5E-40A6-A4D4-5D6251BC3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128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56D85B-821A-4711-89D0-CCB3FAF19C41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100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6299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9F65D4D-3AEE-4340-B9CC-D7BBADC748C8}" type="slidenum">
              <a:rPr kumimoji="0" lang="ru-RU" altLang="ru-RU" sz="1200"/>
              <a:pPr/>
              <a:t>8</a:t>
            </a:fld>
            <a:endParaRPr kumimoji="0" lang="ru-RU" altLang="ru-RU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250305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A56EE59-F64A-45BF-A209-2C3020A461B7}" type="slidenum">
              <a:rPr kumimoji="0" lang="ru-RU" altLang="ru-RU" sz="1200"/>
              <a:pPr/>
              <a:t>9</a:t>
            </a:fld>
            <a:endParaRPr kumimoji="0" lang="ru-RU" altLang="ru-RU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643504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AF560E-78B9-4F26-95B8-22931A8E8F6C}" type="slidenum">
              <a:rPr lang="ru-RU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208833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6D135-D754-4AA0-AA85-1C4808B8F4D2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6B159-7000-46D6-9256-3D5E21768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901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6D135-D754-4AA0-AA85-1C4808B8F4D2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6B159-7000-46D6-9256-3D5E21768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841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6D135-D754-4AA0-AA85-1C4808B8F4D2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6B159-7000-46D6-9256-3D5E21768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80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5862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2338" y="1981200"/>
            <a:ext cx="3815862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5862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2338" y="4114800"/>
            <a:ext cx="3815862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389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6D135-D754-4AA0-AA85-1C4808B8F4D2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6B159-7000-46D6-9256-3D5E21768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761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6D135-D754-4AA0-AA85-1C4808B8F4D2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6B159-7000-46D6-9256-3D5E21768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957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6D135-D754-4AA0-AA85-1C4808B8F4D2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6B159-7000-46D6-9256-3D5E21768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490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6D135-D754-4AA0-AA85-1C4808B8F4D2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6B159-7000-46D6-9256-3D5E21768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446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6D135-D754-4AA0-AA85-1C4808B8F4D2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6B159-7000-46D6-9256-3D5E21768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927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6D135-D754-4AA0-AA85-1C4808B8F4D2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6B159-7000-46D6-9256-3D5E21768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469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6D135-D754-4AA0-AA85-1C4808B8F4D2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6B159-7000-46D6-9256-3D5E21768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930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6D135-D754-4AA0-AA85-1C4808B8F4D2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6B159-7000-46D6-9256-3D5E21768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076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6D135-D754-4AA0-AA85-1C4808B8F4D2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6B159-7000-46D6-9256-3D5E21768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185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6.gif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8.png"/><Relationship Id="rId7" Type="http://schemas.openxmlformats.org/officeDocument/2006/relationships/image" Target="../media/image71.emf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emf"/><Relationship Id="rId5" Type="http://schemas.openxmlformats.org/officeDocument/2006/relationships/image" Target="../media/image69.emf"/><Relationship Id="rId4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73.png"/><Relationship Id="rId7" Type="http://schemas.openxmlformats.org/officeDocument/2006/relationships/image" Target="../media/image77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eg"/><Relationship Id="rId11" Type="http://schemas.openxmlformats.org/officeDocument/2006/relationships/image" Target="../media/image81.png"/><Relationship Id="rId5" Type="http://schemas.openxmlformats.org/officeDocument/2006/relationships/image" Target="../media/image75.jpeg"/><Relationship Id="rId10" Type="http://schemas.openxmlformats.org/officeDocument/2006/relationships/image" Target="../media/image80.jpeg"/><Relationship Id="rId4" Type="http://schemas.openxmlformats.org/officeDocument/2006/relationships/image" Target="../media/image74.jpeg"/><Relationship Id="rId9" Type="http://schemas.openxmlformats.org/officeDocument/2006/relationships/image" Target="../media/image7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tiff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90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932584"/>
            <a:ext cx="7772400" cy="23876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Диагностика сверхбыстрых процессов в лазерной плазме</a:t>
            </a:r>
            <a:endParaRPr lang="ru-RU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99" y="3871503"/>
            <a:ext cx="6858000" cy="1655762"/>
          </a:xfrm>
        </p:spPr>
        <p:txBody>
          <a:bodyPr/>
          <a:lstStyle/>
          <a:p>
            <a:r>
              <a:rPr lang="ru-RU" u="sng" dirty="0" smtClean="0"/>
              <a:t>В.В Букин</a:t>
            </a:r>
            <a:r>
              <a:rPr lang="ru-RU" dirty="0" smtClean="0"/>
              <a:t>, С.В. </a:t>
            </a:r>
            <a:r>
              <a:rPr lang="ru-RU" dirty="0" err="1" smtClean="0"/>
              <a:t>Гарнов</a:t>
            </a:r>
            <a:endParaRPr lang="ru-RU" dirty="0" smtClean="0"/>
          </a:p>
          <a:p>
            <a:r>
              <a:rPr lang="ru-RU" dirty="0"/>
              <a:t>Институт общей физики им. А.М. </a:t>
            </a:r>
            <a:r>
              <a:rPr lang="ru-RU" dirty="0" smtClean="0"/>
              <a:t>Прохорова РАН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75278" y="597714"/>
            <a:ext cx="85934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/>
              <a:t>Совещание </a:t>
            </a:r>
            <a:r>
              <a:rPr lang="ru-RU" sz="2000" dirty="0" smtClean="0"/>
              <a:t>«</a:t>
            </a:r>
            <a:r>
              <a:rPr lang="ru-RU" sz="2000" i="1" dirty="0" smtClean="0"/>
              <a:t>Исследования </a:t>
            </a:r>
            <a:r>
              <a:rPr lang="ru-RU" sz="2000" i="1" dirty="0"/>
              <a:t>в области физики высоких плотностей энергии</a:t>
            </a:r>
          </a:p>
          <a:p>
            <a:pPr algn="ctr"/>
            <a:r>
              <a:rPr lang="ru-RU" sz="2000" i="1" dirty="0"/>
              <a:t>лазерными и электрофизическими </a:t>
            </a:r>
            <a:r>
              <a:rPr lang="ru-RU" sz="2000" i="1" dirty="0" smtClean="0"/>
              <a:t>методами</a:t>
            </a:r>
            <a:r>
              <a:rPr lang="ru-RU" sz="2000" dirty="0" smtClean="0"/>
              <a:t>»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995734" y="6078584"/>
            <a:ext cx="3152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Нижний Новгород, 02.04.2018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957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97617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Шум при обработке </a:t>
            </a:r>
            <a:r>
              <a:rPr lang="ru-RU" sz="3600" dirty="0" err="1" smtClean="0"/>
              <a:t>интерферограмм</a:t>
            </a:r>
            <a:endParaRPr lang="ru-RU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39090" y="1851137"/>
                <a:ext cx="7886700" cy="4351338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ru-RU" dirty="0" smtClean="0"/>
                  <a:t>Пуассоновский шум</a:t>
                </a:r>
                <a:r>
                  <a:rPr lang="en-US" dirty="0" smtClean="0"/>
                  <a:t>:</a:t>
                </a:r>
                <a:endParaRPr lang="en-US" i="1" dirty="0" smtClean="0"/>
              </a:p>
              <a:p>
                <a:pPr marL="0" indent="0">
                  <a:buNone/>
                </a:pPr>
                <a:r>
                  <a:rPr lang="en-US" i="1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b="0" i="1" dirty="0" smtClean="0"/>
              </a:p>
              <a:p>
                <a:pPr marL="0" indent="0">
                  <a:buNone/>
                </a:pPr>
                <a:endParaRPr lang="en-US" b="0" i="1" dirty="0" smtClean="0"/>
              </a:p>
              <a:p>
                <a:pPr marL="0" indent="0">
                  <a:buNone/>
                </a:pPr>
                <a:r>
                  <a:rPr lang="ru-RU" dirty="0" smtClean="0"/>
                  <a:t>шум фазы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dirty="0"/>
                  <a:t>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𝜙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/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e>
                    </m:ra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— </a:t>
                </a:r>
                <a:r>
                  <a:rPr lang="ru-RU" dirty="0" smtClean="0"/>
                  <a:t>эффективное число пикселей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 smtClean="0"/>
                  <a:t>—</a:t>
                </a:r>
                <a:r>
                  <a:rPr lang="ru-RU" dirty="0" smtClean="0"/>
                  <a:t> число фотоэлектронов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~ 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$</m:t>
                        </m:r>
                      </m:e>
                    </m:func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ru-RU" dirty="0" smtClean="0"/>
                  <a:t>ПЗС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~1000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m:rPr>
                        <m:lit/>
                      </m:rPr>
                      <a:rPr lang="en-US" b="0" i="0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μ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𝜙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~1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mrad</m:t>
                    </m:r>
                  </m:oMath>
                </a14:m>
                <a:endParaRPr lang="en-US" dirty="0" smtClean="0"/>
              </a:p>
              <a:p>
                <a:r>
                  <a:rPr lang="ru-RU" dirty="0" smtClean="0"/>
                  <a:t>Усреднение</a:t>
                </a:r>
                <a:r>
                  <a:rPr lang="en-US" dirty="0" smtClean="0"/>
                  <a:t>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𝑆𝑁𝑅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</m:oMath>
                </a14:m>
                <a:r>
                  <a:rPr lang="en-US" dirty="0" smtClean="0"/>
                  <a:t>)</a:t>
                </a:r>
                <a:endParaRPr lang="ru-R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9090" y="1851137"/>
                <a:ext cx="7886700" cy="4351338"/>
              </a:xfrm>
              <a:blipFill>
                <a:blip r:embed="rId2"/>
                <a:stretch>
                  <a:fillRect l="-1005" t="-29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Группа 10"/>
          <p:cNvGrpSpPr/>
          <p:nvPr/>
        </p:nvGrpSpPr>
        <p:grpSpPr>
          <a:xfrm>
            <a:off x="4792980" y="1395927"/>
            <a:ext cx="4059238" cy="2232291"/>
            <a:chOff x="-1529398" y="-5342391"/>
            <a:chExt cx="6677025" cy="3671887"/>
          </a:xfrm>
        </p:grpSpPr>
        <p:pic>
          <p:nvPicPr>
            <p:cNvPr id="5" name="Picture 3" descr="E:\New folder (3)\Noname7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16698" y="-5331279"/>
              <a:ext cx="6664325" cy="3660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Прямоугольный треугольник 5"/>
            <p:cNvSpPr>
              <a:spLocks noChangeArrowheads="1"/>
            </p:cNvSpPr>
            <p:nvPr/>
          </p:nvSpPr>
          <p:spPr bwMode="auto">
            <a:xfrm>
              <a:off x="-1529398" y="-4891541"/>
              <a:ext cx="3943350" cy="3206750"/>
            </a:xfrm>
            <a:prstGeom prst="rtTriangle">
              <a:avLst/>
            </a:prstGeom>
            <a:solidFill>
              <a:schemeClr val="bg2"/>
            </a:solidFill>
            <a:ln w="9525" algn="ctr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 eaLnBrk="0" hangingPunct="0"/>
              <a:endParaRPr kumimoji="1" lang="ru-RU" altLang="ru-RU" sz="1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" name="Прямоугольный треугольник 6"/>
            <p:cNvSpPr>
              <a:spLocks noChangeArrowheads="1"/>
            </p:cNvSpPr>
            <p:nvPr/>
          </p:nvSpPr>
          <p:spPr bwMode="auto">
            <a:xfrm flipH="1" flipV="1">
              <a:off x="2299652" y="-5342391"/>
              <a:ext cx="2847975" cy="2265362"/>
            </a:xfrm>
            <a:prstGeom prst="rtTriangle">
              <a:avLst/>
            </a:prstGeom>
            <a:solidFill>
              <a:schemeClr val="bg2"/>
            </a:solidFill>
            <a:ln w="9525" algn="ctr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 eaLnBrk="0" hangingPunct="0"/>
              <a:endParaRPr kumimoji="1" lang="ru-RU" altLang="ru-RU" sz="1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" name="Прямоугольник 7"/>
            <p:cNvSpPr>
              <a:spLocks noChangeArrowheads="1"/>
            </p:cNvSpPr>
            <p:nvPr/>
          </p:nvSpPr>
          <p:spPr bwMode="auto">
            <a:xfrm>
              <a:off x="964565" y="-4769304"/>
              <a:ext cx="882650" cy="26035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 eaLnBrk="0" hangingPunct="0"/>
              <a:endParaRPr kumimoji="1" lang="ru-RU" altLang="ru-RU" sz="1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" name="TextBox 26"/>
            <p:cNvSpPr txBox="1">
              <a:spLocks noChangeArrowheads="1"/>
            </p:cNvSpPr>
            <p:nvPr/>
          </p:nvSpPr>
          <p:spPr bwMode="auto">
            <a:xfrm>
              <a:off x="804226" y="-5332606"/>
              <a:ext cx="12033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kumimoji="1" lang="en-US" altLang="ru-RU" sz="2000" b="1" dirty="0">
                  <a:solidFill>
                    <a:srgbClr val="FFFFFF"/>
                  </a:solidFill>
                  <a:latin typeface="Times New Roman" panose="02020603050405020304" pitchFamily="18" charset="0"/>
                </a:rPr>
                <a:t>100 </a:t>
              </a:r>
              <a:r>
                <a:rPr kumimoji="1" lang="en-US" altLang="ru-RU" sz="2000" b="1" dirty="0" err="1">
                  <a:solidFill>
                    <a:srgbClr val="FFFFFF"/>
                  </a:solidFill>
                  <a:latin typeface="Times New Roman" panose="02020603050405020304" pitchFamily="18" charset="0"/>
                </a:rPr>
                <a:t>mkm</a:t>
              </a:r>
              <a:endParaRPr kumimoji="1" lang="ru-RU" altLang="ru-RU" sz="2000" b="1" dirty="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0" name="TextBox 28"/>
          <p:cNvSpPr txBox="1">
            <a:spLocks noChangeArrowheads="1"/>
          </p:cNvSpPr>
          <p:nvPr/>
        </p:nvSpPr>
        <p:spPr bwMode="auto">
          <a:xfrm>
            <a:off x="5388440" y="3710662"/>
            <a:ext cx="30782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kumimoji="1" lang="ru-RU" alt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Фазовый объект</a:t>
            </a:r>
            <a:r>
              <a:rPr kumimoji="1" lang="en-US" alt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~ 2</a:t>
            </a:r>
            <a:r>
              <a:rPr kumimoji="1" lang="el-GR" alt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π</a:t>
            </a:r>
            <a:r>
              <a:rPr kumimoji="1" lang="en-US" alt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/100</a:t>
            </a:r>
            <a:endParaRPr kumimoji="1" lang="ru-RU" altLang="ru-RU" sz="2000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0" hangingPunct="0"/>
            <a:r>
              <a:rPr kumimoji="1" lang="en-US" alt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RMS </a:t>
            </a:r>
            <a:r>
              <a:rPr kumimoji="1" lang="ru-RU" alt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шум</a:t>
            </a:r>
            <a:r>
              <a:rPr kumimoji="1" lang="en-US" alt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~ 2</a:t>
            </a:r>
            <a:r>
              <a:rPr kumimoji="1" lang="el-GR" alt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π</a:t>
            </a:r>
            <a:r>
              <a:rPr kumimoji="1" lang="en-US" alt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/2000</a:t>
            </a:r>
          </a:p>
        </p:txBody>
      </p:sp>
      <p:pic>
        <p:nvPicPr>
          <p:cNvPr id="12" name="Picture 6" descr="C:\Users\vbkn\Desktop\pic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344" y="4510993"/>
            <a:ext cx="1779487" cy="213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059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 descr="D:\vbkn\Documents\test1706\pic\channel105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2000240"/>
            <a:ext cx="7500990" cy="17145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Прямая со стрелкой 10"/>
          <p:cNvCxnSpPr/>
          <p:nvPr/>
        </p:nvCxnSpPr>
        <p:spPr>
          <a:xfrm rot="16200000" flipV="1">
            <a:off x="2367624" y="3275922"/>
            <a:ext cx="1128228" cy="56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16" idx="0"/>
          </p:cNvCxnSpPr>
          <p:nvPr/>
        </p:nvCxnSpPr>
        <p:spPr>
          <a:xfrm rot="16200000" flipV="1">
            <a:off x="5501900" y="2284786"/>
            <a:ext cx="1021296" cy="20238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 descr="Untitled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243" y="3807354"/>
            <a:ext cx="3362766" cy="2407708"/>
          </a:xfrm>
          <a:prstGeom prst="rect">
            <a:avLst/>
          </a:prstGeom>
        </p:spPr>
      </p:pic>
      <p:pic>
        <p:nvPicPr>
          <p:cNvPr id="16" name="Рисунок 15" descr="Untitled-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3085" y="3807354"/>
            <a:ext cx="3362766" cy="2407708"/>
          </a:xfrm>
          <a:prstGeom prst="rect">
            <a:avLst/>
          </a:prstGeom>
        </p:spPr>
      </p:pic>
      <p:cxnSp>
        <p:nvCxnSpPr>
          <p:cNvPr id="20" name="Прямая со стрелкой 19"/>
          <p:cNvCxnSpPr/>
          <p:nvPr/>
        </p:nvCxnSpPr>
        <p:spPr>
          <a:xfrm>
            <a:off x="1357290" y="1714488"/>
            <a:ext cx="7286676" cy="158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215076" y="2785264"/>
            <a:ext cx="1571636" cy="158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1143770" y="1713694"/>
            <a:ext cx="42862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8430446" y="1713694"/>
            <a:ext cx="42862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10800000">
            <a:off x="785786" y="2000240"/>
            <a:ext cx="35719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10800000">
            <a:off x="785786" y="3571876"/>
            <a:ext cx="35719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000496" y="1428736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</a:t>
            </a:r>
            <a:r>
              <a:rPr lang="ru-RU" dirty="0" smtClean="0"/>
              <a:t>0 мм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0" y="2643182"/>
            <a:ext cx="1071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300 мкм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4143372" y="6215082"/>
            <a:ext cx="18614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Ne=</a:t>
            </a:r>
            <a:r>
              <a:rPr lang="ru-RU" dirty="0" smtClean="0"/>
              <a:t>4-5</a:t>
            </a:r>
            <a:r>
              <a:rPr lang="en-US" dirty="0" smtClean="0"/>
              <a:t>x10</a:t>
            </a:r>
            <a:r>
              <a:rPr lang="en-US" baseline="30000" dirty="0" smtClean="0"/>
              <a:t>17 </a:t>
            </a:r>
            <a:r>
              <a:rPr lang="en-US" baseline="-25000" dirty="0" smtClean="0"/>
              <a:t> </a:t>
            </a:r>
            <a:r>
              <a:rPr lang="en-US" dirty="0" smtClean="0"/>
              <a:t> </a:t>
            </a:r>
            <a:r>
              <a:rPr lang="ru-RU" dirty="0" smtClean="0"/>
              <a:t>см</a:t>
            </a:r>
            <a:r>
              <a:rPr lang="ru-RU" baseline="30000" dirty="0" smtClean="0"/>
              <a:t>-3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0" y="714356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Воздух 1 </a:t>
            </a:r>
            <a:r>
              <a:rPr lang="ru-RU" sz="1600" dirty="0" err="1" smtClean="0"/>
              <a:t>атм</a:t>
            </a:r>
            <a:r>
              <a:rPr lang="ru-RU" sz="1600" dirty="0" smtClean="0"/>
              <a:t>, лазерный импульс 800 нм, 2.8</a:t>
            </a:r>
            <a:r>
              <a:rPr lang="en-US" sz="1600" dirty="0" smtClean="0"/>
              <a:t> </a:t>
            </a:r>
            <a:r>
              <a:rPr lang="ru-RU" sz="1600" dirty="0" smtClean="0"/>
              <a:t>мДж, 40 </a:t>
            </a:r>
            <a:r>
              <a:rPr lang="ru-RU" sz="1600" dirty="0" err="1" smtClean="0"/>
              <a:t>фс</a:t>
            </a:r>
            <a:r>
              <a:rPr lang="en-US" sz="1600" dirty="0" smtClean="0"/>
              <a:t>, 12 </a:t>
            </a:r>
            <a:r>
              <a:rPr lang="ru-RU" sz="1600" dirty="0" smtClean="0"/>
              <a:t>мм по 1/е</a:t>
            </a:r>
            <a:r>
              <a:rPr lang="ru-RU" sz="1600" baseline="30000" dirty="0" smtClean="0"/>
              <a:t>2</a:t>
            </a:r>
            <a:r>
              <a:rPr lang="ru-RU" sz="1600" dirty="0" smtClean="0"/>
              <a:t>, фокусировка линзой 500 мм, </a:t>
            </a:r>
            <a:r>
              <a:rPr lang="en-US" sz="1600" dirty="0" smtClean="0"/>
              <a:t>I≈</a:t>
            </a:r>
            <a:r>
              <a:rPr lang="ru-RU" sz="1600" dirty="0" smtClean="0"/>
              <a:t>5</a:t>
            </a:r>
            <a:r>
              <a:rPr lang="en-US" sz="1600" dirty="0" smtClean="0"/>
              <a:t>x10</a:t>
            </a:r>
            <a:r>
              <a:rPr lang="en-US" sz="1600" baseline="30000" dirty="0" smtClean="0"/>
              <a:t>14</a:t>
            </a:r>
            <a:r>
              <a:rPr lang="ru-RU" sz="1600" dirty="0" smtClean="0"/>
              <a:t> Вт/см</a:t>
            </a:r>
            <a:r>
              <a:rPr lang="ru-RU" sz="1600" baseline="30000" dirty="0" smtClean="0"/>
              <a:t>2</a:t>
            </a:r>
            <a:endParaRPr lang="ru-RU" sz="1600" dirty="0"/>
          </a:p>
        </p:txBody>
      </p:sp>
      <p:sp>
        <p:nvSpPr>
          <p:cNvPr id="37" name="TextBox 36"/>
          <p:cNvSpPr txBox="1"/>
          <p:nvPr/>
        </p:nvSpPr>
        <p:spPr>
          <a:xfrm>
            <a:off x="304800" y="179136"/>
            <a:ext cx="8410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Фазовый набег в плазменном канале </a:t>
            </a:r>
            <a:r>
              <a:rPr lang="ru-RU" sz="2800" b="1" dirty="0" err="1" smtClean="0"/>
              <a:t>филамента</a:t>
            </a:r>
            <a:endParaRPr lang="ru-RU" sz="2800" b="1" dirty="0"/>
          </a:p>
        </p:txBody>
      </p:sp>
      <p:cxnSp>
        <p:nvCxnSpPr>
          <p:cNvPr id="39" name="Прямая со стрелкой 38"/>
          <p:cNvCxnSpPr/>
          <p:nvPr/>
        </p:nvCxnSpPr>
        <p:spPr>
          <a:xfrm rot="10800000">
            <a:off x="2714612" y="2428868"/>
            <a:ext cx="5929354" cy="1588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714744" y="2000240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Лазерное излучение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43" name="Прямая со стрелкой 42"/>
          <p:cNvCxnSpPr/>
          <p:nvPr/>
        </p:nvCxnSpPr>
        <p:spPr>
          <a:xfrm rot="5400000" flipH="1" flipV="1">
            <a:off x="1715274" y="2928140"/>
            <a:ext cx="285752" cy="158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428728" y="3000372"/>
            <a:ext cx="85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фокус линзы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rot="5400000">
            <a:off x="-826" y="4929198"/>
            <a:ext cx="2001058" cy="79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10800000">
            <a:off x="785786" y="3929066"/>
            <a:ext cx="35719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10800000">
            <a:off x="785786" y="5929330"/>
            <a:ext cx="35719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0" y="4714884"/>
            <a:ext cx="1071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400 мкм</a:t>
            </a:r>
            <a:endParaRPr lang="ru-RU" dirty="0"/>
          </a:p>
        </p:txBody>
      </p:sp>
      <p:pic>
        <p:nvPicPr>
          <p:cNvPr id="30" name="Picture 3" descr="D:\vbkn\Desktop\67t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118" y="2425844"/>
            <a:ext cx="5223208" cy="3146143"/>
          </a:xfrm>
          <a:prstGeom prst="rect">
            <a:avLst/>
          </a:prstGeom>
          <a:solidFill>
            <a:schemeClr val="bg1"/>
          </a:solidFill>
          <a:extLst/>
        </p:spPr>
      </p:pic>
    </p:spTree>
    <p:extLst>
      <p:ext uri="{BB962C8B-B14F-4D97-AF65-F5344CB8AC3E}">
        <p14:creationId xmlns:p14="http://schemas.microsoft.com/office/powerpoint/2010/main" val="341023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1" descr="D:\Работа\desc\plasma channel\Graph1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357298"/>
            <a:ext cx="4786314" cy="3380910"/>
          </a:xfrm>
          <a:prstGeom prst="rect">
            <a:avLst/>
          </a:prstGeom>
          <a:noFill/>
        </p:spPr>
      </p:pic>
      <p:pic>
        <p:nvPicPr>
          <p:cNvPr id="8" name="Picture 5" descr="C:\Users\Pavel\Desktop\Graph3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286248" y="1357298"/>
            <a:ext cx="4857752" cy="3391018"/>
          </a:xfrm>
          <a:prstGeom prst="rect">
            <a:avLst/>
          </a:prstGeom>
          <a:noFill/>
        </p:spPr>
      </p:pic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285720" y="142852"/>
            <a:ext cx="86439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/>
              <a:t>График зависимости электронной концентрации от времени в плазменном канале при </a:t>
            </a:r>
            <a:r>
              <a:rPr lang="ru-RU" b="1" dirty="0" err="1" smtClean="0"/>
              <a:t>филаментации</a:t>
            </a:r>
            <a:r>
              <a:rPr lang="ru-RU" b="1" dirty="0" smtClean="0"/>
              <a:t> </a:t>
            </a:r>
            <a:r>
              <a:rPr lang="ru-RU" b="1" dirty="0" err="1" smtClean="0"/>
              <a:t>фс</a:t>
            </a:r>
            <a:r>
              <a:rPr lang="ru-RU" b="1" dirty="0" smtClean="0"/>
              <a:t> лазерного импульса при атмосферном давлении</a:t>
            </a:r>
            <a:endParaRPr lang="ru-RU" b="1" dirty="0"/>
          </a:p>
        </p:txBody>
      </p:sp>
      <p:sp>
        <p:nvSpPr>
          <p:cNvPr id="5124" name="Rectangle 8"/>
          <p:cNvSpPr>
            <a:spLocks noChangeArrowheads="1"/>
          </p:cNvSpPr>
          <p:nvPr/>
        </p:nvSpPr>
        <p:spPr bwMode="auto">
          <a:xfrm>
            <a:off x="0" y="19764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25" name="Rectangle 10"/>
          <p:cNvSpPr>
            <a:spLocks noChangeArrowheads="1"/>
          </p:cNvSpPr>
          <p:nvPr/>
        </p:nvSpPr>
        <p:spPr bwMode="auto">
          <a:xfrm>
            <a:off x="0" y="19764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5072074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Лазерный импульс 800 нм, 2</a:t>
            </a:r>
            <a:r>
              <a:rPr lang="en-US" dirty="0" smtClean="0"/>
              <a:t>,</a:t>
            </a:r>
            <a:r>
              <a:rPr lang="ru-RU" dirty="0" smtClean="0"/>
              <a:t>8</a:t>
            </a:r>
            <a:r>
              <a:rPr lang="en-US" dirty="0" smtClean="0"/>
              <a:t> </a:t>
            </a:r>
            <a:r>
              <a:rPr lang="ru-RU" dirty="0" smtClean="0"/>
              <a:t>мДж, 40 </a:t>
            </a:r>
            <a:r>
              <a:rPr lang="ru-RU" dirty="0" err="1" smtClean="0"/>
              <a:t>фс</a:t>
            </a:r>
            <a:r>
              <a:rPr lang="en-US" dirty="0" smtClean="0"/>
              <a:t>, 12 </a:t>
            </a:r>
            <a:r>
              <a:rPr lang="ru-RU" dirty="0" smtClean="0"/>
              <a:t>мм по 1/е</a:t>
            </a:r>
            <a:r>
              <a:rPr lang="ru-RU" baseline="30000" dirty="0" smtClean="0"/>
              <a:t>2</a:t>
            </a:r>
            <a:r>
              <a:rPr lang="ru-RU" dirty="0" smtClean="0"/>
              <a:t>, фокусировка линзой 500 мм, </a:t>
            </a:r>
            <a:r>
              <a:rPr lang="en-US" dirty="0" smtClean="0"/>
              <a:t>I≈</a:t>
            </a:r>
            <a:r>
              <a:rPr lang="ru-RU" dirty="0" smtClean="0"/>
              <a:t>5</a:t>
            </a:r>
            <a:r>
              <a:rPr lang="en-US" dirty="0" smtClean="0"/>
              <a:t>x10</a:t>
            </a:r>
            <a:r>
              <a:rPr lang="en-US" baseline="30000" dirty="0" smtClean="0"/>
              <a:t>14</a:t>
            </a:r>
            <a:r>
              <a:rPr lang="ru-RU" dirty="0" smtClean="0"/>
              <a:t> Вт/см</a:t>
            </a:r>
            <a:r>
              <a:rPr lang="ru-RU" baseline="30000" dirty="0" smtClean="0"/>
              <a:t>2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5072074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Лазерный импульс 774 нм, 2</a:t>
            </a:r>
            <a:r>
              <a:rPr lang="en-US" dirty="0" smtClean="0"/>
              <a:t>,</a:t>
            </a:r>
            <a:r>
              <a:rPr lang="ru-RU" dirty="0" smtClean="0"/>
              <a:t>8</a:t>
            </a:r>
            <a:r>
              <a:rPr lang="en-US" dirty="0" smtClean="0"/>
              <a:t> </a:t>
            </a:r>
            <a:r>
              <a:rPr lang="ru-RU" dirty="0" smtClean="0"/>
              <a:t>мДж, 150 </a:t>
            </a:r>
            <a:r>
              <a:rPr lang="ru-RU" dirty="0" err="1" smtClean="0"/>
              <a:t>фс</a:t>
            </a:r>
            <a:r>
              <a:rPr lang="en-US" dirty="0" smtClean="0"/>
              <a:t>, 12 </a:t>
            </a:r>
            <a:r>
              <a:rPr lang="ru-RU" dirty="0" smtClean="0"/>
              <a:t>мм по 1/е</a:t>
            </a:r>
            <a:r>
              <a:rPr lang="ru-RU" baseline="30000" dirty="0" smtClean="0"/>
              <a:t>2</a:t>
            </a:r>
            <a:r>
              <a:rPr lang="ru-RU" dirty="0" smtClean="0"/>
              <a:t>, фокусировка линзой 500 мм, </a:t>
            </a:r>
            <a:r>
              <a:rPr lang="en-US" dirty="0" smtClean="0"/>
              <a:t>I≈</a:t>
            </a:r>
            <a:r>
              <a:rPr lang="ru-RU" dirty="0" smtClean="0"/>
              <a:t>2</a:t>
            </a:r>
            <a:r>
              <a:rPr lang="en-US" dirty="0" smtClean="0"/>
              <a:t>x10</a:t>
            </a:r>
            <a:r>
              <a:rPr lang="en-US" baseline="30000" dirty="0" smtClean="0"/>
              <a:t>14</a:t>
            </a:r>
            <a:r>
              <a:rPr lang="ru-RU" dirty="0" smtClean="0"/>
              <a:t> Вт/см</a:t>
            </a:r>
            <a:r>
              <a:rPr lang="ru-RU" baseline="30000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737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Graph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736"/>
            <a:ext cx="4929189" cy="37719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85852" y="142852"/>
            <a:ext cx="650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/>
              <a:t>Филаментация</a:t>
            </a:r>
            <a:r>
              <a:rPr lang="ru-RU" b="1" dirty="0" smtClean="0"/>
              <a:t> в воздухе при давлениях от</a:t>
            </a:r>
            <a:r>
              <a:rPr lang="en-US" b="1" dirty="0" smtClean="0"/>
              <a:t> </a:t>
            </a:r>
            <a:r>
              <a:rPr lang="ru-RU" b="1" dirty="0" smtClean="0"/>
              <a:t>1 до 7 атмосфер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42860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Лазерный импульс 774 нм, 2</a:t>
            </a:r>
            <a:r>
              <a:rPr lang="en-US" dirty="0" smtClean="0"/>
              <a:t>,8 </a:t>
            </a:r>
            <a:r>
              <a:rPr lang="ru-RU" dirty="0" smtClean="0"/>
              <a:t>мДж, 150 </a:t>
            </a:r>
            <a:r>
              <a:rPr lang="ru-RU" dirty="0" err="1" smtClean="0"/>
              <a:t>фс</a:t>
            </a:r>
            <a:r>
              <a:rPr lang="en-US" dirty="0" smtClean="0"/>
              <a:t>, 12 </a:t>
            </a:r>
            <a:r>
              <a:rPr lang="ru-RU" dirty="0" smtClean="0"/>
              <a:t>мм по 1/е</a:t>
            </a:r>
            <a:r>
              <a:rPr lang="ru-RU" baseline="30000" dirty="0" smtClean="0"/>
              <a:t>2</a:t>
            </a:r>
            <a:r>
              <a:rPr lang="ru-RU" dirty="0" smtClean="0"/>
              <a:t>, фокусировка линзой 500 мм, </a:t>
            </a:r>
            <a:r>
              <a:rPr lang="en-US" dirty="0" smtClean="0"/>
              <a:t>I≈</a:t>
            </a:r>
            <a:r>
              <a:rPr lang="ru-RU" dirty="0" smtClean="0"/>
              <a:t>2</a:t>
            </a:r>
            <a:r>
              <a:rPr lang="en-US" dirty="0" smtClean="0"/>
              <a:t>x10</a:t>
            </a:r>
            <a:r>
              <a:rPr lang="en-US" baseline="30000" dirty="0" smtClean="0"/>
              <a:t>14</a:t>
            </a:r>
            <a:r>
              <a:rPr lang="ru-RU" dirty="0" smtClean="0"/>
              <a:t> Вт/см</a:t>
            </a:r>
            <a:r>
              <a:rPr lang="ru-RU" baseline="30000" dirty="0" smtClean="0"/>
              <a:t>2</a:t>
            </a:r>
            <a:endParaRPr lang="ru-RU" dirty="0"/>
          </a:p>
        </p:txBody>
      </p:sp>
      <p:pic>
        <p:nvPicPr>
          <p:cNvPr id="7" name="Рисунок 6" descr="Graph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5" y="1571612"/>
            <a:ext cx="4786313" cy="371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97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82060" y="2612506"/>
            <a:ext cx="3809685" cy="203589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091745" y="4648402"/>
            <a:ext cx="3809685" cy="20358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82060" y="4648402"/>
            <a:ext cx="3809685" cy="20358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091745" y="2612506"/>
            <a:ext cx="3809685" cy="20358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937398" y="3760443"/>
            <a:ext cx="2308694" cy="177591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5" name="TextBox 14"/>
          <p:cNvSpPr txBox="1"/>
          <p:nvPr/>
        </p:nvSpPr>
        <p:spPr>
          <a:xfrm>
            <a:off x="2671472" y="2243174"/>
            <a:ext cx="1030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↔ probe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534056" y="2243174"/>
            <a:ext cx="925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↕</a:t>
            </a:r>
            <a:r>
              <a:rPr lang="en-US" dirty="0" smtClean="0"/>
              <a:t> probe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79849" y="3445788"/>
            <a:ext cx="102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↔ pump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85647" y="5481684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↕</a:t>
            </a:r>
            <a:r>
              <a:rPr lang="en-US" dirty="0" smtClean="0"/>
              <a:t> pump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137060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Лазерный импульс 800 нм, 2</a:t>
            </a:r>
            <a:r>
              <a:rPr lang="en-US" sz="2000" dirty="0" smtClean="0"/>
              <a:t>,</a:t>
            </a:r>
            <a:r>
              <a:rPr lang="ru-RU" sz="2000" dirty="0" smtClean="0"/>
              <a:t>8</a:t>
            </a:r>
            <a:r>
              <a:rPr lang="en-US" sz="2000" dirty="0" smtClean="0"/>
              <a:t> </a:t>
            </a:r>
            <a:r>
              <a:rPr lang="ru-RU" sz="2000" dirty="0" smtClean="0"/>
              <a:t>мДж, 40 </a:t>
            </a:r>
            <a:r>
              <a:rPr lang="ru-RU" sz="2000" dirty="0" err="1" smtClean="0"/>
              <a:t>фс</a:t>
            </a:r>
            <a:r>
              <a:rPr lang="en-US" sz="2000" dirty="0" smtClean="0"/>
              <a:t>, 12 </a:t>
            </a:r>
            <a:r>
              <a:rPr lang="ru-RU" sz="2000" dirty="0" smtClean="0"/>
              <a:t>мм по 1/е</a:t>
            </a:r>
            <a:r>
              <a:rPr lang="ru-RU" sz="2000" baseline="30000" dirty="0" smtClean="0"/>
              <a:t>2</a:t>
            </a:r>
            <a:r>
              <a:rPr lang="ru-RU" sz="2000" dirty="0" smtClean="0"/>
              <a:t>,</a:t>
            </a:r>
            <a:br>
              <a:rPr lang="ru-RU" sz="2000" dirty="0" smtClean="0"/>
            </a:br>
            <a:r>
              <a:rPr lang="ru-RU" sz="2000" dirty="0" smtClean="0"/>
              <a:t>фокусировка линзой 500 мм, </a:t>
            </a:r>
            <a:r>
              <a:rPr lang="en-US" sz="2000" dirty="0" smtClean="0"/>
              <a:t>I≈</a:t>
            </a:r>
            <a:r>
              <a:rPr lang="ru-RU" sz="2000" dirty="0" smtClean="0"/>
              <a:t>5</a:t>
            </a:r>
            <a:r>
              <a:rPr lang="en-US" sz="2000" dirty="0" smtClean="0"/>
              <a:t>x10</a:t>
            </a:r>
            <a:r>
              <a:rPr lang="en-US" sz="2000" baseline="30000" dirty="0" smtClean="0"/>
              <a:t>14</a:t>
            </a:r>
            <a:r>
              <a:rPr lang="ru-RU" sz="2000" dirty="0" smtClean="0"/>
              <a:t> Вт/см</a:t>
            </a:r>
            <a:r>
              <a:rPr lang="ru-RU" sz="2000" baseline="30000" dirty="0" smtClean="0"/>
              <a:t>2</a:t>
            </a:r>
            <a:endParaRPr lang="ru-RU" sz="2000" dirty="0"/>
          </a:p>
        </p:txBody>
      </p:sp>
      <p:sp>
        <p:nvSpPr>
          <p:cNvPr id="21" name="Содержимое 2"/>
          <p:cNvSpPr txBox="1">
            <a:spLocks/>
          </p:cNvSpPr>
          <p:nvPr/>
        </p:nvSpPr>
        <p:spPr>
          <a:xfrm>
            <a:off x="0" y="230239"/>
            <a:ext cx="9144000" cy="12888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ru-RU" sz="3200" dirty="0" smtClean="0"/>
              <a:t>Анизотропия показателя преломления</a:t>
            </a:r>
            <a:br>
              <a:rPr lang="ru-RU" sz="3200" dirty="0" smtClean="0"/>
            </a:br>
            <a:r>
              <a:rPr lang="ru-RU" sz="3200" dirty="0" smtClean="0"/>
              <a:t>при формировании плазменного канала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07696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12074" y="2619140"/>
            <a:ext cx="2541822" cy="19993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95718" y="2619139"/>
            <a:ext cx="2541822" cy="19993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53896" y="2619140"/>
            <a:ext cx="2541822" cy="199932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53896" y="4618462"/>
            <a:ext cx="2541822" cy="199932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95718" y="4618463"/>
            <a:ext cx="2541822" cy="199932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12074" y="4618462"/>
            <a:ext cx="2541822" cy="19993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273208" y="4108743"/>
                <a:ext cx="76174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𝟏𝟎𝟎</m:t>
                      </m:r>
                      <m:r>
                        <a:rPr lang="en-US" sz="1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𝛍</m:t>
                      </m:r>
                      <m:r>
                        <a:rPr lang="en-US" sz="1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𝐦</m:t>
                      </m:r>
                    </m:oMath>
                  </m:oMathPara>
                </a14:m>
                <a:endParaRPr lang="ru-RU" sz="12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3208" y="4108743"/>
                <a:ext cx="761747" cy="276999"/>
              </a:xfrm>
              <a:prstGeom prst="rect">
                <a:avLst/>
              </a:prstGeom>
              <a:blipFill rotWithShape="0">
                <a:blip r:embed="rId8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478021" y="3225129"/>
            <a:ext cx="518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Ar</a:t>
            </a:r>
            <a:endParaRPr lang="ru-RU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447563" y="5224451"/>
            <a:ext cx="587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He</a:t>
            </a:r>
            <a:endParaRPr lang="ru-RU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1692179" y="2220531"/>
            <a:ext cx="1030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↔ probe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462276" y="2229561"/>
            <a:ext cx="925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↕ probe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6879673" y="2229561"/>
            <a:ext cx="1173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difference</a:t>
            </a:r>
            <a:endParaRPr lang="ru-RU" dirty="0"/>
          </a:p>
        </p:txBody>
      </p: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191589" y="1663065"/>
            <a:ext cx="8545951" cy="926798"/>
          </a:xfrm>
        </p:spPr>
        <p:txBody>
          <a:bodyPr/>
          <a:lstStyle/>
          <a:p>
            <a:r>
              <a:rPr lang="ru-RU" dirty="0" err="1" smtClean="0"/>
              <a:t>Филаментация</a:t>
            </a:r>
            <a:r>
              <a:rPr lang="ru-RU" dirty="0" smtClean="0"/>
              <a:t> в благородных газах (аргон и гелий)</a:t>
            </a:r>
            <a:endParaRPr lang="ru-RU" dirty="0"/>
          </a:p>
        </p:txBody>
      </p:sp>
      <p:sp>
        <p:nvSpPr>
          <p:cNvPr id="26" name="Содержимое 2"/>
          <p:cNvSpPr txBox="1">
            <a:spLocks/>
          </p:cNvSpPr>
          <p:nvPr/>
        </p:nvSpPr>
        <p:spPr>
          <a:xfrm>
            <a:off x="0" y="230239"/>
            <a:ext cx="9144000" cy="12888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ru-RU" sz="3200" dirty="0" smtClean="0"/>
              <a:t>Анизотропия показателя преломления</a:t>
            </a:r>
            <a:br>
              <a:rPr lang="ru-RU" sz="3200" dirty="0" smtClean="0"/>
            </a:br>
            <a:r>
              <a:rPr lang="ru-RU" sz="3200" dirty="0" smtClean="0"/>
              <a:t>при формировании плазменного канала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12313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8111" y="112888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Спектральная интерферометрия</a:t>
            </a:r>
            <a:endParaRPr lang="ru-RU" sz="3200" dirty="0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53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352" name="Picture 1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2827" y="6444779"/>
            <a:ext cx="1285884" cy="461599"/>
          </a:xfrm>
          <a:prstGeom prst="rect">
            <a:avLst/>
          </a:prstGeom>
          <a:noFill/>
        </p:spPr>
      </p:pic>
      <p:sp>
        <p:nvSpPr>
          <p:cNvPr id="14355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356" name="Picture 2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47735" y="6444779"/>
            <a:ext cx="1357322" cy="452441"/>
          </a:xfrm>
          <a:prstGeom prst="rect">
            <a:avLst/>
          </a:prstGeom>
          <a:noFill/>
        </p:spPr>
      </p:pic>
      <p:cxnSp>
        <p:nvCxnSpPr>
          <p:cNvPr id="35" name="Прямая со стрелкой 34"/>
          <p:cNvCxnSpPr/>
          <p:nvPr/>
        </p:nvCxnSpPr>
        <p:spPr>
          <a:xfrm>
            <a:off x="3261653" y="5658961"/>
            <a:ext cx="1357322" cy="158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46975" y="107742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5" name="Группа 84"/>
          <p:cNvGrpSpPr/>
          <p:nvPr/>
        </p:nvGrpSpPr>
        <p:grpSpPr>
          <a:xfrm>
            <a:off x="178111" y="1534622"/>
            <a:ext cx="4071966" cy="2917930"/>
            <a:chOff x="285721" y="642919"/>
            <a:chExt cx="4071966" cy="2917930"/>
          </a:xfrm>
        </p:grpSpPr>
        <p:pic>
          <p:nvPicPr>
            <p:cNvPr id="8" name="Рисунок 7" descr="1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5721" y="642919"/>
              <a:ext cx="4071966" cy="2917930"/>
            </a:xfrm>
            <a:prstGeom prst="rect">
              <a:avLst/>
            </a:prstGeom>
          </p:spPr>
        </p:pic>
        <p:sp>
          <p:nvSpPr>
            <p:cNvPr id="84" name="Прямоугольник 83"/>
            <p:cNvSpPr/>
            <p:nvPr/>
          </p:nvSpPr>
          <p:spPr>
            <a:xfrm>
              <a:off x="2285984" y="1571612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358" name="Picture 2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57422" y="1643050"/>
              <a:ext cx="71438" cy="247650"/>
            </a:xfrm>
            <a:prstGeom prst="rect">
              <a:avLst/>
            </a:prstGeom>
            <a:noFill/>
          </p:spPr>
        </p:pic>
      </p:grpSp>
      <p:sp>
        <p:nvSpPr>
          <p:cNvPr id="14365" name="Rectangle 2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66" name="Rectangle 30"/>
          <p:cNvSpPr>
            <a:spLocks noChangeArrowheads="1"/>
          </p:cNvSpPr>
          <p:nvPr/>
        </p:nvSpPr>
        <p:spPr bwMode="auto">
          <a:xfrm>
            <a:off x="46975" y="107742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68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9" name="Рисунок 128" descr="gaus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761" y="5016019"/>
            <a:ext cx="2071401" cy="1277364"/>
          </a:xfrm>
          <a:prstGeom prst="rect">
            <a:avLst/>
          </a:prstGeom>
        </p:spPr>
      </p:pic>
      <p:pic>
        <p:nvPicPr>
          <p:cNvPr id="136" name="Рисунок 135" descr="chir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4727" y="5018653"/>
            <a:ext cx="3714776" cy="1252799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4331485" y="1709369"/>
            <a:ext cx="4714876" cy="3083976"/>
            <a:chOff x="4429124" y="785794"/>
            <a:chExt cx="4714876" cy="3083976"/>
          </a:xfrm>
        </p:grpSpPr>
        <p:pic>
          <p:nvPicPr>
            <p:cNvPr id="14339" name="Picture 3" descr="C:\Users\Pavel\Desktop\DSC_0006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444965" y="785794"/>
              <a:ext cx="4699035" cy="2643206"/>
            </a:xfrm>
            <a:prstGeom prst="rect">
              <a:avLst/>
            </a:prstGeom>
            <a:noFill/>
          </p:spPr>
        </p:pic>
        <p:cxnSp>
          <p:nvCxnSpPr>
            <p:cNvPr id="50" name="Прямая со стрелкой 49"/>
            <p:cNvCxnSpPr/>
            <p:nvPr/>
          </p:nvCxnSpPr>
          <p:spPr>
            <a:xfrm rot="5400000" flipH="1" flipV="1">
              <a:off x="7751785" y="2035959"/>
              <a:ext cx="356396" cy="794"/>
            </a:xfrm>
            <a:prstGeom prst="straightConnector1">
              <a:avLst/>
            </a:prstGeom>
            <a:ln w="1905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 стрелкой 72"/>
            <p:cNvCxnSpPr/>
            <p:nvPr/>
          </p:nvCxnSpPr>
          <p:spPr>
            <a:xfrm rot="10800000">
              <a:off x="5857884" y="1785926"/>
              <a:ext cx="2071702" cy="73026"/>
            </a:xfrm>
            <a:prstGeom prst="straightConnector1">
              <a:avLst/>
            </a:prstGeom>
            <a:ln w="1905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 стрелкой 75"/>
            <p:cNvCxnSpPr/>
            <p:nvPr/>
          </p:nvCxnSpPr>
          <p:spPr>
            <a:xfrm rot="10800000" flipV="1">
              <a:off x="6000760" y="1643050"/>
              <a:ext cx="714380" cy="142876"/>
            </a:xfrm>
            <a:prstGeom prst="straightConnector1">
              <a:avLst/>
            </a:prstGeom>
            <a:ln w="19050" cmpd="sng"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6143636" y="1357298"/>
              <a:ext cx="500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L/2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cxnSp>
          <p:nvCxnSpPr>
            <p:cNvPr id="94" name="Прямая со стрелкой 93"/>
            <p:cNvCxnSpPr/>
            <p:nvPr/>
          </p:nvCxnSpPr>
          <p:spPr>
            <a:xfrm>
              <a:off x="5929322" y="2000240"/>
              <a:ext cx="1571636" cy="71438"/>
            </a:xfrm>
            <a:prstGeom prst="straightConnector1">
              <a:avLst/>
            </a:prstGeom>
            <a:ln w="1905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Прямая со стрелкой 98"/>
            <p:cNvCxnSpPr/>
            <p:nvPr/>
          </p:nvCxnSpPr>
          <p:spPr>
            <a:xfrm rot="5400000" flipH="1" flipV="1">
              <a:off x="7287835" y="1856173"/>
              <a:ext cx="427834" cy="1588"/>
            </a:xfrm>
            <a:prstGeom prst="straightConnector1">
              <a:avLst/>
            </a:prstGeom>
            <a:ln w="1905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/>
          </p:nvSpPr>
          <p:spPr>
            <a:xfrm>
              <a:off x="8001024" y="1928802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solidFill>
                    <a:srgbClr val="FF0000"/>
                  </a:solidFill>
                </a:rPr>
                <a:t>τ</a:t>
              </a:r>
              <a:r>
                <a:rPr lang="en-US" baseline="-25000" dirty="0" smtClean="0">
                  <a:solidFill>
                    <a:srgbClr val="FF0000"/>
                  </a:solidFill>
                </a:rPr>
                <a:t>p</a:t>
              </a: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6572264" y="2000240"/>
              <a:ext cx="5715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solidFill>
                    <a:srgbClr val="FF0000"/>
                  </a:solidFill>
                </a:rPr>
                <a:t>τ</a:t>
              </a:r>
              <a:r>
                <a:rPr lang="en-US" baseline="-25000" dirty="0" smtClean="0">
                  <a:solidFill>
                    <a:srgbClr val="FF0000"/>
                  </a:solidFill>
                </a:rPr>
                <a:t>out</a:t>
              </a: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4857752" y="2357430"/>
              <a:ext cx="128588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Дифракционная решетка</a:t>
              </a:r>
              <a:endParaRPr lang="ru-RU" sz="1200" dirty="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5929322" y="857232"/>
              <a:ext cx="92869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000" dirty="0" smtClean="0"/>
                <a:t>Разворотная призма 1</a:t>
              </a:r>
              <a:endParaRPr lang="ru-RU" sz="1000" dirty="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6715140" y="2571744"/>
              <a:ext cx="92869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000" dirty="0" smtClean="0"/>
                <a:t>Разворотная призма 2</a:t>
              </a:r>
              <a:endParaRPr lang="ru-RU" sz="1000" dirty="0"/>
            </a:p>
          </p:txBody>
        </p:sp>
        <p:cxnSp>
          <p:nvCxnSpPr>
            <p:cNvPr id="112" name="Прямая со стрелкой 111"/>
            <p:cNvCxnSpPr>
              <a:stCxn id="108" idx="0"/>
            </p:cNvCxnSpPr>
            <p:nvPr/>
          </p:nvCxnSpPr>
          <p:spPr>
            <a:xfrm rot="5400000" flipH="1" flipV="1">
              <a:off x="5393537" y="2035959"/>
              <a:ext cx="428628" cy="214314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Прямая со стрелкой 112"/>
            <p:cNvCxnSpPr>
              <a:stCxn id="109" idx="2"/>
            </p:cNvCxnSpPr>
            <p:nvPr/>
          </p:nvCxnSpPr>
          <p:spPr>
            <a:xfrm rot="16200000" flipH="1">
              <a:off x="6432988" y="1218022"/>
              <a:ext cx="242834" cy="321473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Прямая со стрелкой 115"/>
            <p:cNvCxnSpPr>
              <a:stCxn id="110" idx="0"/>
            </p:cNvCxnSpPr>
            <p:nvPr/>
          </p:nvCxnSpPr>
          <p:spPr>
            <a:xfrm rot="5400000" flipH="1" flipV="1">
              <a:off x="6840157" y="2196694"/>
              <a:ext cx="714380" cy="35721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4429124" y="3500438"/>
              <a:ext cx="32861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L</a:t>
              </a:r>
              <a:r>
                <a:rPr lang="ru-RU" i="1" dirty="0" smtClean="0"/>
                <a:t> </a:t>
              </a:r>
              <a:r>
                <a:rPr lang="en-US" i="1" dirty="0" smtClean="0"/>
                <a:t>=</a:t>
              </a:r>
              <a:r>
                <a:rPr lang="ru-RU" i="1" dirty="0" smtClean="0"/>
                <a:t> </a:t>
              </a:r>
              <a:r>
                <a:rPr lang="en-US" dirty="0" smtClean="0"/>
                <a:t>18 </a:t>
              </a:r>
              <a:r>
                <a:rPr lang="ru-RU" dirty="0" smtClean="0"/>
                <a:t>см</a:t>
              </a:r>
              <a:r>
                <a:rPr lang="en-US" dirty="0" smtClean="0"/>
                <a:t>;	  </a:t>
              </a:r>
              <a:r>
                <a:rPr lang="el-GR" i="1" dirty="0" smtClean="0"/>
                <a:t>α</a:t>
              </a:r>
              <a:r>
                <a:rPr lang="ru-RU" dirty="0" smtClean="0"/>
                <a:t> = 55°</a:t>
              </a:r>
              <a:r>
                <a:rPr lang="en-US" dirty="0" smtClean="0"/>
                <a:t>.</a:t>
              </a:r>
              <a:endParaRPr lang="ru-RU" dirty="0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747715" y="749791"/>
            <a:ext cx="76485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Возможность одноимпульсной регистрации временной динамики объекта,</a:t>
            </a:r>
          </a:p>
          <a:p>
            <a:r>
              <a:rPr lang="ru-RU" dirty="0" smtClean="0"/>
              <a:t>в том числе для диагностики </a:t>
            </a:r>
            <a:r>
              <a:rPr lang="ru-RU" dirty="0" err="1" smtClean="0"/>
              <a:t>маловоспроизводимых</a:t>
            </a:r>
            <a:r>
              <a:rPr lang="ru-RU" dirty="0" smtClean="0"/>
              <a:t> процессов</a:t>
            </a:r>
            <a:endParaRPr lang="ru-RU" dirty="0"/>
          </a:p>
        </p:txBody>
      </p:sp>
      <p:pic>
        <p:nvPicPr>
          <p:cNvPr id="14350" name="Picture 14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972" y="4152861"/>
            <a:ext cx="2304003" cy="644698"/>
          </a:xfrm>
          <a:prstGeom prst="rect">
            <a:avLst/>
          </a:prstGeom>
          <a:noFill/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91664" y="4737236"/>
            <a:ext cx="1714621" cy="537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237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905435" y="1156447"/>
            <a:ext cx="7200533" cy="2520704"/>
            <a:chOff x="857224" y="1285860"/>
            <a:chExt cx="7858180" cy="3286148"/>
          </a:xfrm>
        </p:grpSpPr>
        <p:pic>
          <p:nvPicPr>
            <p:cNvPr id="4" name="Рисунок 3" descr="pl_int.bmp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72066" y="1428736"/>
              <a:ext cx="3643338" cy="3143272"/>
            </a:xfrm>
            <a:prstGeom prst="rect">
              <a:avLst/>
            </a:prstGeom>
          </p:spPr>
        </p:pic>
        <p:pic>
          <p:nvPicPr>
            <p:cNvPr id="6" name="Рисунок 5" descr="pl_int2.bmp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7224" y="1714488"/>
              <a:ext cx="3727023" cy="2857520"/>
            </a:xfrm>
            <a:prstGeom prst="rect">
              <a:avLst/>
            </a:prstGeom>
          </p:spPr>
        </p:pic>
        <p:sp>
          <p:nvSpPr>
            <p:cNvPr id="9" name="Прямоугольник 8"/>
            <p:cNvSpPr/>
            <p:nvPr/>
          </p:nvSpPr>
          <p:spPr>
            <a:xfrm>
              <a:off x="857224" y="1285860"/>
              <a:ext cx="7858180" cy="4286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468600" y="6115976"/>
            <a:ext cx="44291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Пространственно-временное распределение набега фазы зондирующего импульса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Plasmadens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50076" y="4010734"/>
            <a:ext cx="2328931" cy="1843632"/>
          </a:xfrm>
          <a:prstGeom prst="rect">
            <a:avLst/>
          </a:prstGeom>
        </p:spPr>
      </p:pic>
      <p:grpSp>
        <p:nvGrpSpPr>
          <p:cNvPr id="19" name="Группа 18"/>
          <p:cNvGrpSpPr/>
          <p:nvPr/>
        </p:nvGrpSpPr>
        <p:grpSpPr>
          <a:xfrm>
            <a:off x="770282" y="4010734"/>
            <a:ext cx="3427249" cy="1979804"/>
            <a:chOff x="1" y="1643050"/>
            <a:chExt cx="4795808" cy="3319464"/>
          </a:xfrm>
        </p:grpSpPr>
        <p:pic>
          <p:nvPicPr>
            <p:cNvPr id="11" name="Рисунок 5" descr="0clip.bmp"/>
            <p:cNvPicPr>
              <a:picLocks noChangeAspect="1" noChangeArrowheads="1"/>
            </p:cNvPicPr>
            <p:nvPr/>
          </p:nvPicPr>
          <p:blipFill>
            <a:blip r:embed="rId5"/>
            <a:srcRect l="1308" t="5000" r="5606" b="4118"/>
            <a:stretch>
              <a:fillRect/>
            </a:stretch>
          </p:blipFill>
          <p:spPr bwMode="auto">
            <a:xfrm>
              <a:off x="1" y="1643050"/>
              <a:ext cx="4795808" cy="3319464"/>
            </a:xfrm>
            <a:prstGeom prst="rect">
              <a:avLst/>
            </a:prstGeom>
            <a:noFill/>
          </p:spPr>
        </p:pic>
        <p:cxnSp>
          <p:nvCxnSpPr>
            <p:cNvPr id="14" name="Прямая соединительная линия 13"/>
            <p:cNvCxnSpPr/>
            <p:nvPr/>
          </p:nvCxnSpPr>
          <p:spPr>
            <a:xfrm rot="5400000">
              <a:off x="1500166" y="3143248"/>
              <a:ext cx="2714644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rot="5400000">
              <a:off x="964381" y="3107529"/>
              <a:ext cx="2643206" cy="1588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5400000">
              <a:off x="393671" y="3106735"/>
              <a:ext cx="2643206" cy="15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5209217" y="5854366"/>
            <a:ext cx="28967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Радиальное распределение электронной концентрации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5720" y="285728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Спектральная интерферометрия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9519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96"/>
          <p:cNvPicPr>
            <a:picLocks noChangeAspect="1" noChangeArrowheads="1"/>
          </p:cNvPicPr>
          <p:nvPr/>
        </p:nvPicPr>
        <p:blipFill>
          <a:blip r:embed="rId3" cstate="print">
            <a:lum contrast="18000"/>
          </a:blip>
          <a:srcRect/>
          <a:stretch>
            <a:fillRect/>
          </a:stretch>
        </p:blipFill>
        <p:spPr bwMode="auto">
          <a:xfrm>
            <a:off x="207930" y="3770417"/>
            <a:ext cx="2560182" cy="2098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2242" name="Picture 2" descr="3n_150x450"/>
          <p:cNvPicPr>
            <a:picLocks noChangeAspect="1" noChangeArrowheads="1"/>
          </p:cNvPicPr>
          <p:nvPr/>
        </p:nvPicPr>
        <p:blipFill>
          <a:blip r:embed="rId4" cstate="print">
            <a:lum bright="-12000" contrast="42000"/>
          </a:blip>
          <a:srcRect/>
          <a:stretch>
            <a:fillRect/>
          </a:stretch>
        </p:blipFill>
        <p:spPr bwMode="auto">
          <a:xfrm>
            <a:off x="7136926" y="1930582"/>
            <a:ext cx="1167912" cy="3509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2245" name="Picture 5" descr="N2_stack_700x420_smooth_average_scale5n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0707" y="1976009"/>
            <a:ext cx="3657600" cy="22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2246" name="Text Box 6"/>
          <p:cNvSpPr txBox="1">
            <a:spLocks noChangeArrowheads="1"/>
          </p:cNvSpPr>
          <p:nvPr/>
        </p:nvSpPr>
        <p:spPr bwMode="auto">
          <a:xfrm>
            <a:off x="3891099" y="3809206"/>
            <a:ext cx="1031631" cy="25577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n-US" sz="1662" b="1">
                <a:solidFill>
                  <a:srgbClr val="000000"/>
                </a:solidFill>
                <a:sym typeface="Symbol" pitchFamily="18" charset="2"/>
              </a:rPr>
              <a:t>5</a:t>
            </a:r>
            <a:r>
              <a:rPr lang="en-US" sz="1662" b="1">
                <a:solidFill>
                  <a:srgbClr val="000000"/>
                </a:solidFill>
              </a:rPr>
              <a:t> ns</a:t>
            </a:r>
            <a:endParaRPr lang="ru-RU" sz="1662" b="1">
              <a:solidFill>
                <a:srgbClr val="000000"/>
              </a:solidFill>
            </a:endParaRPr>
          </a:p>
        </p:txBody>
      </p:sp>
      <p:pic>
        <p:nvPicPr>
          <p:cNvPr id="1162247" name="Picture 7" descr="Untitled-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75538" y="1954029"/>
            <a:ext cx="3707423" cy="222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162803" y="4445183"/>
            <a:ext cx="2392974" cy="276957"/>
            <a:chOff x="2194" y="3109"/>
            <a:chExt cx="1633" cy="189"/>
          </a:xfrm>
        </p:grpSpPr>
        <p:sp>
          <p:nvSpPr>
            <p:cNvPr id="138264" name="Line 9"/>
            <p:cNvSpPr>
              <a:spLocks noChangeShapeType="1"/>
            </p:cNvSpPr>
            <p:nvPr/>
          </p:nvSpPr>
          <p:spPr bwMode="auto">
            <a:xfrm>
              <a:off x="2194" y="3298"/>
              <a:ext cx="163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lg" len="med"/>
            </a:ln>
          </p:spPr>
          <p:txBody>
            <a:bodyPr/>
            <a:lstStyle/>
            <a:p>
              <a:endParaRPr lang="ru-RU" sz="1662"/>
            </a:p>
          </p:txBody>
        </p:sp>
        <p:sp>
          <p:nvSpPr>
            <p:cNvPr id="138265" name="Text Box 10"/>
            <p:cNvSpPr txBox="1">
              <a:spLocks noChangeArrowheads="1"/>
            </p:cNvSpPr>
            <p:nvPr/>
          </p:nvSpPr>
          <p:spPr bwMode="auto">
            <a:xfrm>
              <a:off x="2660" y="3109"/>
              <a:ext cx="704" cy="1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ru-RU" sz="1662" b="1">
                  <a:solidFill>
                    <a:srgbClr val="000000"/>
                  </a:solidFill>
                  <a:sym typeface="Symbol" pitchFamily="18" charset="2"/>
                </a:rPr>
                <a:t>время</a:t>
              </a:r>
              <a:endParaRPr lang="ru-RU" sz="1662" b="1">
                <a:solidFill>
                  <a:srgbClr val="000000"/>
                </a:solidFill>
              </a:endParaRPr>
            </a:p>
          </p:txBody>
        </p:sp>
      </p:grpSp>
      <p:sp>
        <p:nvSpPr>
          <p:cNvPr id="1162251" name="Text Box 11"/>
          <p:cNvSpPr txBox="1">
            <a:spLocks noChangeArrowheads="1"/>
          </p:cNvSpPr>
          <p:nvPr/>
        </p:nvSpPr>
        <p:spPr bwMode="auto">
          <a:xfrm>
            <a:off x="6333896" y="3763778"/>
            <a:ext cx="901212" cy="511550"/>
          </a:xfrm>
          <a:prstGeom prst="rect">
            <a:avLst/>
          </a:pr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n-US" sz="1662" b="1">
                <a:solidFill>
                  <a:srgbClr val="000000"/>
                </a:solidFill>
                <a:sym typeface="Symbol" pitchFamily="18" charset="2"/>
              </a:rPr>
              <a:t></a:t>
            </a:r>
            <a:r>
              <a:rPr lang="en-US" sz="1662" b="1">
                <a:solidFill>
                  <a:srgbClr val="000000"/>
                </a:solidFill>
              </a:rPr>
              <a:t>=504,3 </a:t>
            </a:r>
            <a:r>
              <a:rPr lang="ru-RU" sz="1662" b="1">
                <a:solidFill>
                  <a:srgbClr val="000000"/>
                </a:solidFill>
              </a:rPr>
              <a:t>нм</a:t>
            </a: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5574826" y="2677929"/>
            <a:ext cx="1929912" cy="981808"/>
            <a:chOff x="4024" y="1878"/>
            <a:chExt cx="1317" cy="670"/>
          </a:xfrm>
        </p:grpSpPr>
        <p:sp>
          <p:nvSpPr>
            <p:cNvPr id="138261" name="Line 13"/>
            <p:cNvSpPr>
              <a:spLocks noChangeShapeType="1"/>
            </p:cNvSpPr>
            <p:nvPr/>
          </p:nvSpPr>
          <p:spPr bwMode="auto">
            <a:xfrm flipH="1">
              <a:off x="4024" y="2548"/>
              <a:ext cx="1317" cy="0"/>
            </a:xfrm>
            <a:prstGeom prst="line">
              <a:avLst/>
            </a:prstGeom>
            <a:noFill/>
            <a:ln w="31750">
              <a:solidFill>
                <a:srgbClr val="00FFFF"/>
              </a:solidFill>
              <a:round/>
              <a:headEnd type="none" w="sm" len="sm"/>
              <a:tailEnd type="triangle" w="med" len="lg"/>
            </a:ln>
          </p:spPr>
          <p:txBody>
            <a:bodyPr/>
            <a:lstStyle/>
            <a:p>
              <a:endParaRPr lang="ru-RU" sz="1662"/>
            </a:p>
          </p:txBody>
        </p:sp>
        <p:sp>
          <p:nvSpPr>
            <p:cNvPr id="138262" name="Line 14"/>
            <p:cNvSpPr>
              <a:spLocks noChangeShapeType="1"/>
            </p:cNvSpPr>
            <p:nvPr/>
          </p:nvSpPr>
          <p:spPr bwMode="auto">
            <a:xfrm flipH="1">
              <a:off x="4138" y="2375"/>
              <a:ext cx="1183" cy="0"/>
            </a:xfrm>
            <a:prstGeom prst="line">
              <a:avLst/>
            </a:prstGeom>
            <a:noFill/>
            <a:ln w="31750">
              <a:solidFill>
                <a:srgbClr val="00FF00"/>
              </a:solidFill>
              <a:round/>
              <a:headEnd type="none" w="sm" len="sm"/>
              <a:tailEnd type="triangle" w="med" len="lg"/>
            </a:ln>
          </p:spPr>
          <p:txBody>
            <a:bodyPr/>
            <a:lstStyle/>
            <a:p>
              <a:endParaRPr lang="ru-RU" sz="1662"/>
            </a:p>
          </p:txBody>
        </p:sp>
        <p:sp>
          <p:nvSpPr>
            <p:cNvPr id="138263" name="Line 15"/>
            <p:cNvSpPr>
              <a:spLocks noChangeShapeType="1"/>
            </p:cNvSpPr>
            <p:nvPr/>
          </p:nvSpPr>
          <p:spPr bwMode="auto">
            <a:xfrm flipH="1">
              <a:off x="4143" y="1878"/>
              <a:ext cx="1160" cy="0"/>
            </a:xfrm>
            <a:prstGeom prst="line">
              <a:avLst/>
            </a:prstGeom>
            <a:noFill/>
            <a:ln w="31750">
              <a:solidFill>
                <a:srgbClr val="CCFFCC"/>
              </a:solidFill>
              <a:round/>
              <a:headEnd type="none" w="sm" len="sm"/>
              <a:tailEnd type="triangle" w="med" len="lg"/>
            </a:ln>
          </p:spPr>
          <p:txBody>
            <a:bodyPr/>
            <a:lstStyle/>
            <a:p>
              <a:endParaRPr lang="ru-RU" sz="1662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5725761" y="2283740"/>
            <a:ext cx="1711569" cy="578827"/>
            <a:chOff x="4127" y="1618"/>
            <a:chExt cx="1168" cy="395"/>
          </a:xfrm>
        </p:grpSpPr>
        <p:sp>
          <p:nvSpPr>
            <p:cNvPr id="138259" name="Line 17"/>
            <p:cNvSpPr>
              <a:spLocks noChangeShapeType="1"/>
            </p:cNvSpPr>
            <p:nvPr/>
          </p:nvSpPr>
          <p:spPr bwMode="auto">
            <a:xfrm flipH="1">
              <a:off x="4161" y="1618"/>
              <a:ext cx="1121" cy="0"/>
            </a:xfrm>
            <a:prstGeom prst="line">
              <a:avLst/>
            </a:prstGeom>
            <a:noFill/>
            <a:ln w="31750">
              <a:solidFill>
                <a:srgbClr val="FF9900"/>
              </a:solidFill>
              <a:prstDash val="dash"/>
              <a:round/>
              <a:headEnd type="none" w="sm" len="sm"/>
              <a:tailEnd type="triangle" w="med" len="lg"/>
            </a:ln>
          </p:spPr>
          <p:txBody>
            <a:bodyPr/>
            <a:lstStyle/>
            <a:p>
              <a:endParaRPr lang="ru-RU" sz="1662"/>
            </a:p>
          </p:txBody>
        </p:sp>
        <p:sp>
          <p:nvSpPr>
            <p:cNvPr id="138260" name="Line 18"/>
            <p:cNvSpPr>
              <a:spLocks noChangeShapeType="1"/>
            </p:cNvSpPr>
            <p:nvPr/>
          </p:nvSpPr>
          <p:spPr bwMode="auto">
            <a:xfrm flipH="1">
              <a:off x="4127" y="2013"/>
              <a:ext cx="1168" cy="0"/>
            </a:xfrm>
            <a:prstGeom prst="line">
              <a:avLst/>
            </a:prstGeom>
            <a:noFill/>
            <a:ln w="31750">
              <a:solidFill>
                <a:srgbClr val="CCFFCC"/>
              </a:solidFill>
              <a:prstDash val="dash"/>
              <a:round/>
              <a:headEnd type="none" w="sm" len="sm"/>
              <a:tailEnd type="triangle" w="med" len="lg"/>
            </a:ln>
          </p:spPr>
          <p:txBody>
            <a:bodyPr/>
            <a:lstStyle/>
            <a:p>
              <a:endParaRPr lang="ru-RU" sz="1662"/>
            </a:p>
          </p:txBody>
        </p:sp>
      </p:grpSp>
      <p:grpSp>
        <p:nvGrpSpPr>
          <p:cNvPr id="6" name="Группа 22"/>
          <p:cNvGrpSpPr>
            <a:grpSpLocks/>
          </p:cNvGrpSpPr>
          <p:nvPr/>
        </p:nvGrpSpPr>
        <p:grpSpPr bwMode="auto">
          <a:xfrm>
            <a:off x="2856538" y="1394252"/>
            <a:ext cx="3768276" cy="2224454"/>
            <a:chOff x="4979772" y="1717590"/>
            <a:chExt cx="4081762" cy="2409566"/>
          </a:xfrm>
        </p:grpSpPr>
        <p:cxnSp>
          <p:nvCxnSpPr>
            <p:cNvPr id="138254" name="Прямая со стрелкой 23"/>
            <p:cNvCxnSpPr>
              <a:cxnSpLocks noChangeShapeType="1"/>
            </p:cNvCxnSpPr>
            <p:nvPr/>
          </p:nvCxnSpPr>
          <p:spPr bwMode="auto">
            <a:xfrm flipH="1">
              <a:off x="5004486" y="2187146"/>
              <a:ext cx="2570206" cy="902043"/>
            </a:xfrm>
            <a:prstGeom prst="straightConnector1">
              <a:avLst/>
            </a:prstGeom>
            <a:noFill/>
            <a:ln w="19050" algn="ctr">
              <a:solidFill>
                <a:srgbClr val="FF0000"/>
              </a:solidFill>
              <a:round/>
              <a:headEnd type="none" w="sm" len="sm"/>
              <a:tailEnd type="arrow" w="med" len="med"/>
            </a:ln>
          </p:spPr>
        </p:cxnSp>
        <p:cxnSp>
          <p:nvCxnSpPr>
            <p:cNvPr id="138255" name="Прямая со стрелкой 24"/>
            <p:cNvCxnSpPr>
              <a:cxnSpLocks noChangeShapeType="1"/>
            </p:cNvCxnSpPr>
            <p:nvPr/>
          </p:nvCxnSpPr>
          <p:spPr bwMode="auto">
            <a:xfrm flipH="1">
              <a:off x="4979772" y="2187146"/>
              <a:ext cx="2582563" cy="1940010"/>
            </a:xfrm>
            <a:prstGeom prst="straightConnector1">
              <a:avLst/>
            </a:prstGeom>
            <a:noFill/>
            <a:ln w="19050" algn="ctr">
              <a:solidFill>
                <a:srgbClr val="FF0000"/>
              </a:solidFill>
              <a:round/>
              <a:headEnd type="none" w="sm" len="sm"/>
              <a:tailEnd type="arrow" w="med" len="med"/>
            </a:ln>
          </p:spPr>
        </p:cxnSp>
        <p:sp>
          <p:nvSpPr>
            <p:cNvPr id="138256" name="TextBox 25"/>
            <p:cNvSpPr txBox="1">
              <a:spLocks noChangeArrowheads="1"/>
            </p:cNvSpPr>
            <p:nvPr/>
          </p:nvSpPr>
          <p:spPr bwMode="auto">
            <a:xfrm>
              <a:off x="6524368" y="1717590"/>
              <a:ext cx="2537166" cy="40770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846" dirty="0">
                  <a:solidFill>
                    <a:srgbClr val="000000"/>
                  </a:solidFill>
                </a:rPr>
                <a:t>Непрерывный </a:t>
              </a:r>
              <a:r>
                <a:rPr lang="ru-RU" sz="1846" dirty="0" smtClean="0">
                  <a:solidFill>
                    <a:srgbClr val="000000"/>
                  </a:solidFill>
                </a:rPr>
                <a:t>спектр</a:t>
              </a:r>
              <a:endParaRPr lang="ru-RU" sz="1846" dirty="0">
                <a:solidFill>
                  <a:srgbClr val="000000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393372" y="6037292"/>
            <a:ext cx="6409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 </a:t>
            </a:r>
            <a:r>
              <a:rPr lang="en-US" sz="2000" i="1" dirty="0"/>
              <a:t>N</a:t>
            </a:r>
            <a:r>
              <a:rPr lang="en-US" sz="2000" i="1" baseline="-25000" dirty="0"/>
              <a:t>2 </a:t>
            </a:r>
            <a:r>
              <a:rPr lang="ru-RU" sz="2000" i="1" dirty="0"/>
              <a:t>; </a:t>
            </a:r>
            <a:r>
              <a:rPr lang="en-US" i="1" dirty="0" err="1">
                <a:latin typeface="Symbol" pitchFamily="18" charset="2"/>
              </a:rPr>
              <a:t>l</a:t>
            </a:r>
            <a:r>
              <a:rPr lang="en-US" i="1" baseline="-25000" dirty="0" err="1"/>
              <a:t>pump</a:t>
            </a:r>
            <a:r>
              <a:rPr lang="en-US" dirty="0">
                <a:latin typeface="Symbol" pitchFamily="18" charset="2"/>
              </a:rPr>
              <a:t> </a:t>
            </a:r>
            <a:r>
              <a:rPr lang="en-US" i="1" dirty="0"/>
              <a:t>= 800 </a:t>
            </a:r>
            <a:r>
              <a:rPr lang="ru-RU" i="1" dirty="0" err="1"/>
              <a:t>нм</a:t>
            </a:r>
            <a:r>
              <a:rPr lang="en-US" i="1" dirty="0"/>
              <a:t>; t</a:t>
            </a:r>
            <a:r>
              <a:rPr lang="en-US" i="1" baseline="-25000" dirty="0"/>
              <a:t>800</a:t>
            </a:r>
            <a:r>
              <a:rPr lang="en-US" i="1" dirty="0"/>
              <a:t> </a:t>
            </a:r>
            <a:r>
              <a:rPr lang="ru-RU" i="1" dirty="0">
                <a:latin typeface="Symbol" pitchFamily="18" charset="2"/>
              </a:rPr>
              <a:t>@</a:t>
            </a:r>
            <a:r>
              <a:rPr lang="en-US" i="1" dirty="0">
                <a:latin typeface="MS Shell Dlg" charset="-52"/>
              </a:rPr>
              <a:t> 130</a:t>
            </a:r>
            <a:r>
              <a:rPr lang="en-US" i="1" dirty="0"/>
              <a:t> </a:t>
            </a:r>
            <a:r>
              <a:rPr lang="ru-RU" i="1" dirty="0" err="1"/>
              <a:t>фс</a:t>
            </a:r>
            <a:r>
              <a:rPr lang="en-US" i="1" dirty="0"/>
              <a:t>, </a:t>
            </a:r>
            <a:r>
              <a:rPr lang="en-US" i="1" dirty="0" err="1">
                <a:cs typeface="Times New Roman" pitchFamily="18" charset="0"/>
              </a:rPr>
              <a:t>I</a:t>
            </a:r>
            <a:r>
              <a:rPr lang="en-US" i="1" baseline="-25000" dirty="0" err="1">
                <a:cs typeface="Times New Roman" pitchFamily="18" charset="0"/>
              </a:rPr>
              <a:t>pump</a:t>
            </a:r>
            <a:r>
              <a:rPr lang="en-US" i="1" dirty="0">
                <a:cs typeface="Times New Roman" pitchFamily="18" charset="0"/>
                <a:sym typeface="Symbol" pitchFamily="18" charset="2"/>
              </a:rPr>
              <a:t></a:t>
            </a:r>
            <a:r>
              <a:rPr lang="en-US" i="1" dirty="0">
                <a:cs typeface="Times New Roman" pitchFamily="18" charset="0"/>
              </a:rPr>
              <a:t>(0.9</a:t>
            </a:r>
            <a:r>
              <a:rPr lang="en-US" i="1" dirty="0">
                <a:cs typeface="Times New Roman" pitchFamily="18" charset="0"/>
                <a:sym typeface="Symbol" pitchFamily="18" charset="2"/>
              </a:rPr>
              <a:t></a:t>
            </a:r>
            <a:r>
              <a:rPr lang="en-US" i="1" dirty="0">
                <a:cs typeface="Times New Roman" pitchFamily="18" charset="0"/>
              </a:rPr>
              <a:t>2.5)</a:t>
            </a:r>
            <a:r>
              <a:rPr lang="en-US" i="1" dirty="0">
                <a:cs typeface="Times New Roman" pitchFamily="18" charset="0"/>
                <a:sym typeface="Symbol" pitchFamily="18" charset="2"/>
              </a:rPr>
              <a:t>  </a:t>
            </a:r>
            <a:r>
              <a:rPr lang="en-US" i="1" dirty="0">
                <a:cs typeface="Times New Roman" pitchFamily="18" charset="0"/>
              </a:rPr>
              <a:t>10</a:t>
            </a:r>
            <a:r>
              <a:rPr lang="en-US" i="1" baseline="30000" dirty="0">
                <a:cs typeface="Times New Roman" pitchFamily="18" charset="0"/>
              </a:rPr>
              <a:t>17</a:t>
            </a:r>
            <a:r>
              <a:rPr lang="en-US" i="1" dirty="0">
                <a:cs typeface="Times New Roman" pitchFamily="18" charset="0"/>
              </a:rPr>
              <a:t> </a:t>
            </a:r>
            <a:r>
              <a:rPr lang="ru-RU" i="1" dirty="0">
                <a:cs typeface="Times New Roman" pitchFamily="18" charset="0"/>
              </a:rPr>
              <a:t>Вт</a:t>
            </a:r>
            <a:r>
              <a:rPr lang="en-US" i="1" dirty="0">
                <a:cs typeface="Times New Roman" pitchFamily="18" charset="0"/>
              </a:rPr>
              <a:t>/c</a:t>
            </a:r>
            <a:r>
              <a:rPr lang="ru-RU" i="1" dirty="0">
                <a:cs typeface="Times New Roman" pitchFamily="18" charset="0"/>
              </a:rPr>
              <a:t>м</a:t>
            </a:r>
            <a:r>
              <a:rPr lang="en-US" i="1" baseline="30000" dirty="0">
                <a:cs typeface="Times New Roman" pitchFamily="18" charset="0"/>
              </a:rPr>
              <a:t>2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39634" y="46135"/>
            <a:ext cx="84738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Временная структура спектров</a:t>
            </a:r>
            <a:br>
              <a:rPr lang="ru-RU" sz="2800" dirty="0"/>
            </a:br>
            <a:r>
              <a:rPr lang="ru-RU" sz="2800" dirty="0"/>
              <a:t> </a:t>
            </a:r>
            <a:r>
              <a:rPr lang="ru-RU" sz="2800" dirty="0" err="1"/>
              <a:t>фемтосекундной</a:t>
            </a:r>
            <a:r>
              <a:rPr lang="ru-RU" sz="2800" dirty="0"/>
              <a:t> лазерной плазмы</a:t>
            </a:r>
          </a:p>
        </p:txBody>
      </p:sp>
    </p:spTree>
    <p:extLst>
      <p:ext uri="{BB962C8B-B14F-4D97-AF65-F5344CB8AC3E}">
        <p14:creationId xmlns:p14="http://schemas.microsoft.com/office/powerpoint/2010/main" val="357425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62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62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62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62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62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2246" grpId="0" animBg="1" autoUpdateAnimBg="0"/>
      <p:bldP spid="1162251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26442" y="2996534"/>
            <a:ext cx="707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Возникновение макроскопического фототока при ионизации газов двухчастотными лазерными импульсами</a:t>
            </a:r>
            <a:endParaRPr lang="ru-RU" b="1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9610" y="40791"/>
            <a:ext cx="7886700" cy="697320"/>
          </a:xfrm>
        </p:spPr>
        <p:txBody>
          <a:bodyPr/>
          <a:lstStyle/>
          <a:p>
            <a:r>
              <a:rPr lang="ru-RU" dirty="0" err="1" smtClean="0"/>
              <a:t>Терагерцовое</a:t>
            </a:r>
            <a:r>
              <a:rPr lang="ru-RU" dirty="0" smtClean="0"/>
              <a:t> излучение</a:t>
            </a:r>
            <a:endParaRPr lang="ru-RU" dirty="0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4913" y="4224040"/>
            <a:ext cx="3943551" cy="246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8580" y="4224040"/>
            <a:ext cx="3916333" cy="250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515771" y="3683567"/>
                <a:ext cx="22937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𝐸</m:t>
                      </m:r>
                      <m:r>
                        <a:rPr lang="en-US" b="0" i="1" smtClean="0">
                          <a:latin typeface="Cambria Math"/>
                        </a:rPr>
                        <m:t> ~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cos</m:t>
                      </m:r>
                      <m:r>
                        <a:rPr lang="en-US" b="0" i="0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𝜔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ru-RU" b="0" i="1" smtClean="0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5771" y="3683567"/>
                <a:ext cx="229370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Группа 20"/>
          <p:cNvGrpSpPr/>
          <p:nvPr/>
        </p:nvGrpSpPr>
        <p:grpSpPr>
          <a:xfrm>
            <a:off x="750570" y="1052317"/>
            <a:ext cx="7405757" cy="1776571"/>
            <a:chOff x="551543" y="2636912"/>
            <a:chExt cx="7405757" cy="1776571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87624" y="3140968"/>
              <a:ext cx="264592" cy="12725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987824" y="3140968"/>
              <a:ext cx="264592" cy="1056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4" name="Straight Connector 4"/>
            <p:cNvCxnSpPr>
              <a:stCxn id="22" idx="1"/>
            </p:cNvCxnSpPr>
            <p:nvPr/>
          </p:nvCxnSpPr>
          <p:spPr>
            <a:xfrm>
              <a:off x="1452216" y="3777226"/>
              <a:ext cx="5352032" cy="118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5"/>
            <p:cNvSpPr/>
            <p:nvPr/>
          </p:nvSpPr>
          <p:spPr>
            <a:xfrm>
              <a:off x="2483768" y="3212976"/>
              <a:ext cx="216024" cy="1152128"/>
            </a:xfrm>
            <a:prstGeom prst="rect">
              <a:avLst/>
            </a:prstGeom>
            <a:solidFill>
              <a:schemeClr val="accent1">
                <a:alpha val="2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328796" y="2852936"/>
              <a:ext cx="5870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BBO</a:t>
              </a:r>
              <a:endParaRPr lang="ru-RU" dirty="0"/>
            </a:p>
          </p:txBody>
        </p:sp>
        <p:sp>
          <p:nvSpPr>
            <p:cNvPr id="27" name="Flowchart: Delay 8"/>
            <p:cNvSpPr/>
            <p:nvPr/>
          </p:nvSpPr>
          <p:spPr>
            <a:xfrm rot="10800000">
              <a:off x="1547664" y="3212976"/>
              <a:ext cx="198022" cy="1152128"/>
            </a:xfrm>
            <a:prstGeom prst="flowChartDelay">
              <a:avLst/>
            </a:prstGeom>
            <a:solidFill>
              <a:schemeClr val="accent1">
                <a:alpha val="1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8" name="Straight Connector 11"/>
            <p:cNvCxnSpPr/>
            <p:nvPr/>
          </p:nvCxnSpPr>
          <p:spPr>
            <a:xfrm>
              <a:off x="1745686" y="3284984"/>
              <a:ext cx="4482498" cy="6480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14"/>
            <p:cNvCxnSpPr/>
            <p:nvPr/>
          </p:nvCxnSpPr>
          <p:spPr>
            <a:xfrm flipV="1">
              <a:off x="1745686" y="3645024"/>
              <a:ext cx="4482498" cy="5760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Explosion 1 15"/>
            <p:cNvSpPr/>
            <p:nvPr/>
          </p:nvSpPr>
          <p:spPr>
            <a:xfrm>
              <a:off x="4716016" y="3711124"/>
              <a:ext cx="792088" cy="155831"/>
            </a:xfrm>
            <a:prstGeom prst="irregularSeal1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5280" y="3284984"/>
              <a:ext cx="1581096" cy="1008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6420546" y="2869724"/>
              <a:ext cx="1536754" cy="335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ТГц-импульс</a:t>
              </a:r>
              <a:endParaRPr lang="ru-RU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51543" y="2636912"/>
              <a:ext cx="13185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err="1" smtClean="0"/>
                <a:t>фс</a:t>
              </a:r>
              <a:r>
                <a:rPr lang="ru-RU" dirty="0" smtClean="0"/>
                <a:t>-импульс</a:t>
              </a:r>
              <a:endParaRPr lang="ru-RU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2838881" y="2771636"/>
                  <a:ext cx="65299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dirty="0" smtClean="0"/>
                    <a:t>+ </a:t>
                  </a:r>
                  <a14:m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</a:rPr>
                        <m:t>2</m:t>
                      </m:r>
                      <m:r>
                        <a:rPr lang="ru-RU" b="0" i="1" smtClean="0">
                          <a:latin typeface="Cambria Math"/>
                        </a:rPr>
                        <m:t>𝜔</m:t>
                      </m:r>
                    </m:oMath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8881" y="2771636"/>
                  <a:ext cx="652999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7477" t="-10000" b="-26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5873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5597" y="1444107"/>
            <a:ext cx="736012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dirty="0" smtClean="0"/>
              <a:t>Экспериментальное исследование процессов формирования и распада плазмы оптического пробоя газов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ru-RU" dirty="0" smtClean="0"/>
              <a:t>Лазерная </a:t>
            </a:r>
            <a:r>
              <a:rPr lang="ru-RU" dirty="0" err="1" smtClean="0"/>
              <a:t>микроплазма</a:t>
            </a:r>
            <a:r>
              <a:rPr lang="ru-RU" dirty="0" smtClean="0"/>
              <a:t> (жесткая фокусировка);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ru-RU" dirty="0" smtClean="0"/>
              <a:t>Плазменный канал (</a:t>
            </a:r>
            <a:r>
              <a:rPr lang="ru-RU" dirty="0" err="1" smtClean="0"/>
              <a:t>филаментация</a:t>
            </a:r>
            <a:r>
              <a:rPr lang="ru-RU" dirty="0" smtClean="0"/>
              <a:t>);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ru-RU" dirty="0" smtClean="0"/>
              <a:t>Пробой газов при различных давлениях.</a:t>
            </a:r>
          </a:p>
          <a:p>
            <a:pPr marL="342900" indent="-342900" algn="just">
              <a:buAutoNum type="arabicPeriod"/>
            </a:pPr>
            <a:r>
              <a:rPr lang="ru-RU" dirty="0"/>
              <a:t>И</a:t>
            </a:r>
            <a:r>
              <a:rPr lang="ru-RU" dirty="0" smtClean="0"/>
              <a:t>сследование процесса генерации </a:t>
            </a:r>
            <a:r>
              <a:rPr lang="ru-RU" dirty="0" err="1" smtClean="0"/>
              <a:t>терагерцового</a:t>
            </a:r>
            <a:r>
              <a:rPr lang="ru-RU" dirty="0" smtClean="0"/>
              <a:t> излучения в лазерной плазме, создаваемой при оптическом пробое газов двухчастотными лазерными импульсами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ru-RU" dirty="0" smtClean="0"/>
              <a:t>Поляризационные зависимости;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ru-RU" dirty="0" err="1" smtClean="0"/>
              <a:t>Предионизация</a:t>
            </a:r>
            <a:r>
              <a:rPr lang="ru-RU" dirty="0" smtClean="0"/>
              <a:t>;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ru-RU" dirty="0" smtClean="0"/>
              <a:t>Спектрально-угловые характеристики излучения (в том числе в направлении назад);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ru-RU" dirty="0" smtClean="0"/>
              <a:t>Измерение пространственно-временного распределения поля.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/>
              <a:t>Измерение сверхширокополосных импульсов СВЧ и ТГц диапазонов</a:t>
            </a:r>
            <a:endParaRPr lang="ru-RU" dirty="0"/>
          </a:p>
          <a:p>
            <a:pPr algn="just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643042" y="214290"/>
            <a:ext cx="5500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Направления работ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11256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876062"/>
            <a:ext cx="7886700" cy="4351338"/>
          </a:xfrm>
        </p:spPr>
        <p:txBody>
          <a:bodyPr/>
          <a:lstStyle/>
          <a:p>
            <a:r>
              <a:rPr lang="ru-RU" dirty="0" smtClean="0"/>
              <a:t>Исследование динамики фототока в газовой плазме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Диаграмма направленности ТГц источника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9610" y="40791"/>
            <a:ext cx="7886700" cy="697320"/>
          </a:xfrm>
        </p:spPr>
        <p:txBody>
          <a:bodyPr/>
          <a:lstStyle/>
          <a:p>
            <a:r>
              <a:rPr lang="ru-RU" dirty="0" err="1" smtClean="0"/>
              <a:t>Терагерцовое</a:t>
            </a:r>
            <a:r>
              <a:rPr lang="ru-RU" dirty="0" smtClean="0"/>
              <a:t> излучение</a:t>
            </a:r>
            <a:endParaRPr lang="ru-RU" dirty="0"/>
          </a:p>
        </p:txBody>
      </p:sp>
      <p:pic>
        <p:nvPicPr>
          <p:cNvPr id="5" name="Picture 1" descr="Graph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2413" y="1983284"/>
            <a:ext cx="3163906" cy="1270836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13" name="Picture 3" descr="D:\документы университет\кафедра\публикации\backward THz spreading radiation\setup for presentati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93" y="4633893"/>
            <a:ext cx="4869130" cy="179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1" descr="D:\документы университет\кафедра\публикации\частотно-угловые\PLTbrQvTNU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303" y="4327256"/>
            <a:ext cx="3131507" cy="239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2740131" y="4497617"/>
            <a:ext cx="3413822" cy="2065584"/>
            <a:chOff x="-4195300" y="-3894565"/>
            <a:chExt cx="18040352" cy="11128803"/>
          </a:xfrm>
        </p:grpSpPr>
        <p:pic>
          <p:nvPicPr>
            <p:cNvPr id="7" name="Picture 9" descr="D:\документы университет\кафедра\публикации\THz ring structure\experiments\10_10lenses\7,5 дюймов\16\4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3352" y="1643063"/>
              <a:ext cx="5981700" cy="5591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0" descr="D:\документы университет\кафедра\публикации\THz ring structure\experiments\10_10lenses\7,5 дюймов\16\26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4027" y="1643063"/>
              <a:ext cx="6076950" cy="5591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1" descr="D:\документы университет\кафедра\публикации\THz ring structure\experiments\10_10lenses\7,5 дюймов\16\11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195298" y="1643063"/>
              <a:ext cx="6029325" cy="5591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2" descr="D:\документы университет\кафедра\публикации\THz ring structure\experiments\5_10lenses f parabola 7.5inch\19\27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4027" y="-3894565"/>
              <a:ext cx="6029325" cy="5591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3" descr="D:\документы университет\кафедра\публикации\THz ring structure\experiments\5_10lenses f parabola 7.5inch\19\12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195300" y="-3894565"/>
              <a:ext cx="6029325" cy="5591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4" descr="D:\документы университет\кафедра\публикации\THz ring structure\experiments\5_10lenses f parabola 7.5inch\19\42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3352" y="-3894565"/>
              <a:ext cx="5981700" cy="5591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Picture 2" descr="C:\Users\Pavel\Desktop\Graph5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11290" y="1370026"/>
            <a:ext cx="3504060" cy="24632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351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504" y="1625328"/>
            <a:ext cx="8856616" cy="4351338"/>
          </a:xfrm>
        </p:spPr>
        <p:txBody>
          <a:bodyPr/>
          <a:lstStyle/>
          <a:p>
            <a:r>
              <a:rPr lang="ru-RU" dirty="0" smtClean="0"/>
              <a:t>Амплитудные и фазовые объекты</a:t>
            </a:r>
          </a:p>
          <a:p>
            <a:r>
              <a:rPr lang="ru-RU" dirty="0" smtClean="0"/>
              <a:t>Возможность регистрации напряженности поля</a:t>
            </a:r>
            <a:endParaRPr lang="ru-RU" dirty="0"/>
          </a:p>
          <a:p>
            <a:r>
              <a:rPr lang="ru-RU" dirty="0" smtClean="0"/>
              <a:t>Исследование быстропротекающих (</a:t>
            </a:r>
            <a:r>
              <a:rPr lang="en-US" dirty="0" smtClean="0"/>
              <a:t>~1 </a:t>
            </a:r>
            <a:r>
              <a:rPr lang="ru-RU" dirty="0" err="1" smtClean="0"/>
              <a:t>пс</a:t>
            </a:r>
            <a:r>
              <a:rPr lang="ru-RU" dirty="0" smtClean="0"/>
              <a:t>) процессов</a:t>
            </a:r>
          </a:p>
          <a:p>
            <a:r>
              <a:rPr lang="ru-RU" dirty="0" smtClean="0"/>
              <a:t>Различные методики визуализации</a:t>
            </a:r>
            <a:endParaRPr lang="ru-RU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9610" y="40790"/>
            <a:ext cx="7886700" cy="14832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err="1" smtClean="0"/>
              <a:t>Терагерцовое</a:t>
            </a:r>
            <a:r>
              <a:rPr lang="ru-RU" dirty="0" smtClean="0"/>
              <a:t> излучение</a:t>
            </a:r>
            <a:br>
              <a:rPr lang="ru-RU" dirty="0" smtClean="0"/>
            </a:br>
            <a:r>
              <a:rPr lang="ru-RU" dirty="0" smtClean="0"/>
              <a:t>Построение изображений</a:t>
            </a:r>
            <a:endParaRPr lang="ru-RU" dirty="0"/>
          </a:p>
        </p:txBody>
      </p:sp>
      <p:pic>
        <p:nvPicPr>
          <p:cNvPr id="6" name="Рисунок 5" descr="D:\документы университет\кафедра\публикации\phase imaging\картинки\Fig 5 new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537" y="4436723"/>
            <a:ext cx="3129280" cy="2209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D:\документы университет\кафедра\публикации\OL&amp;JOSAB\Phase Imaging experimental setup (2).t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68" y="3913732"/>
            <a:ext cx="2397669" cy="17330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roup 156"/>
          <p:cNvGrpSpPr>
            <a:grpSpLocks noChangeAspect="1"/>
          </p:cNvGrpSpPr>
          <p:nvPr/>
        </p:nvGrpSpPr>
        <p:grpSpPr bwMode="auto">
          <a:xfrm>
            <a:off x="6089929" y="4141150"/>
            <a:ext cx="2793078" cy="1505632"/>
            <a:chOff x="2362" y="4725"/>
            <a:chExt cx="7200" cy="3881"/>
          </a:xfrm>
        </p:grpSpPr>
        <p:sp>
          <p:nvSpPr>
            <p:cNvPr id="9" name="AutoShape 160"/>
            <p:cNvSpPr>
              <a:spLocks noChangeAspect="1" noChangeArrowheads="1" noTextEdit="1"/>
            </p:cNvSpPr>
            <p:nvPr/>
          </p:nvSpPr>
          <p:spPr bwMode="auto">
            <a:xfrm>
              <a:off x="2362" y="4725"/>
              <a:ext cx="7200" cy="388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" name="Picture 15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362" y="4725"/>
              <a:ext cx="2253" cy="3881"/>
            </a:xfrm>
            <a:prstGeom prst="rect">
              <a:avLst/>
            </a:prstGeom>
            <a:noFill/>
          </p:spPr>
        </p:pic>
        <p:pic>
          <p:nvPicPr>
            <p:cNvPr id="11" name="Picture 15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615" y="4725"/>
              <a:ext cx="2459" cy="3873"/>
            </a:xfrm>
            <a:prstGeom prst="rect">
              <a:avLst/>
            </a:prstGeom>
            <a:noFill/>
          </p:spPr>
        </p:pic>
        <p:pic>
          <p:nvPicPr>
            <p:cNvPr id="12" name="Picture 15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104" y="4725"/>
              <a:ext cx="2458" cy="3881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7743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83" y="197621"/>
            <a:ext cx="8569234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Измерительные преобразователи напряженности электрического поля</a:t>
            </a:r>
            <a:br>
              <a:rPr lang="ru-RU" dirty="0" smtClean="0"/>
            </a:br>
            <a:r>
              <a:rPr lang="ru-RU" dirty="0" smtClean="0"/>
              <a:t>(совместно с ВНИИА им. Н.Л. Духова)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5"/>
            <a:ext cx="9144000" cy="435133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Электрооптические преобразователи напряженности электрического поля на кристаллах </a:t>
            </a:r>
            <a:r>
              <a:rPr lang="en-US" sz="2400" dirty="0" err="1" smtClean="0"/>
              <a:t>ZnTe</a:t>
            </a:r>
            <a:r>
              <a:rPr lang="en-US" sz="2400" dirty="0" smtClean="0"/>
              <a:t>, </a:t>
            </a:r>
            <a:r>
              <a:rPr lang="en-US" sz="2400" dirty="0" err="1" smtClean="0"/>
              <a:t>GaP</a:t>
            </a:r>
            <a:r>
              <a:rPr lang="en-US" sz="2400" dirty="0" smtClean="0"/>
              <a:t>, LiNbO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,</a:t>
            </a:r>
            <a:r>
              <a:rPr lang="ru-RU" sz="2400" dirty="0" smtClean="0"/>
              <a:t> </a:t>
            </a:r>
            <a:r>
              <a:rPr lang="en-US" sz="2400" dirty="0" smtClean="0"/>
              <a:t>LiTaO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,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400" dirty="0" err="1" smtClean="0"/>
              <a:t>CdTe</a:t>
            </a:r>
            <a:r>
              <a:rPr lang="en-US" sz="2400" dirty="0" smtClean="0"/>
              <a:t>,</a:t>
            </a:r>
            <a:r>
              <a:rPr lang="ru-RU" sz="2400" dirty="0" smtClean="0"/>
              <a:t> </a:t>
            </a:r>
            <a:r>
              <a:rPr lang="en-US" sz="2400" dirty="0" err="1" smtClean="0"/>
              <a:t>ZnSe</a:t>
            </a:r>
            <a:r>
              <a:rPr lang="en-US" sz="2400" dirty="0" smtClean="0"/>
              <a:t>,</a:t>
            </a:r>
            <a:r>
              <a:rPr lang="ru-RU" sz="2400" dirty="0" smtClean="0"/>
              <a:t> </a:t>
            </a:r>
            <a:r>
              <a:rPr lang="en-US" sz="2400" dirty="0" smtClean="0"/>
              <a:t>DAST </a:t>
            </a:r>
            <a:r>
              <a:rPr lang="ru-RU" sz="2400" dirty="0" smtClean="0"/>
              <a:t>и других</a:t>
            </a:r>
          </a:p>
          <a:p>
            <a:r>
              <a:rPr lang="ru-RU" sz="2400" dirty="0" smtClean="0"/>
              <a:t>Полоса регистрации до 20 ГГц</a:t>
            </a:r>
          </a:p>
          <a:p>
            <a:r>
              <a:rPr lang="ru-RU" sz="2400" dirty="0" smtClean="0"/>
              <a:t>Волоконное исполнение</a:t>
            </a:r>
            <a:endParaRPr lang="ru-RU" sz="2400" dirty="0"/>
          </a:p>
        </p:txBody>
      </p:sp>
      <p:pic>
        <p:nvPicPr>
          <p:cNvPr id="2050" name="Picture 2" descr="IMG-019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04" y="4001294"/>
            <a:ext cx="3245303" cy="243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UWB-48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565073" y="4001294"/>
            <a:ext cx="5400040" cy="265493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291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981" y="0"/>
            <a:ext cx="7886700" cy="1325563"/>
          </a:xfrm>
        </p:spPr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68" y="1512116"/>
            <a:ext cx="8865326" cy="4351338"/>
          </a:xfrm>
        </p:spPr>
        <p:txBody>
          <a:bodyPr/>
          <a:lstStyle/>
          <a:p>
            <a:pPr algn="just"/>
            <a:r>
              <a:rPr lang="ru-RU" dirty="0" smtClean="0"/>
              <a:t>Представленные методики позволяют исследовать процессы взаимодействия излучения с веществом в чрезвычайно широком диапазоне электронных концентраций, интенсивностей и временных масштабов (5+ порядков величины</a:t>
            </a:r>
            <a:r>
              <a:rPr lang="ru-RU" dirty="0" smtClean="0"/>
              <a:t>).</a:t>
            </a:r>
            <a:r>
              <a:rPr lang="en-US" dirty="0" smtClean="0"/>
              <a:t> </a:t>
            </a:r>
            <a:r>
              <a:rPr lang="ru-RU" dirty="0" smtClean="0"/>
              <a:t>Применение </a:t>
            </a:r>
            <a:r>
              <a:rPr lang="ru-RU" dirty="0" smtClean="0"/>
              <a:t>подобных методик для исследований </a:t>
            </a:r>
            <a:r>
              <a:rPr lang="ru-RU" dirty="0"/>
              <a:t>в области физики высоких плотностей </a:t>
            </a:r>
            <a:r>
              <a:rPr lang="ru-RU" dirty="0" smtClean="0"/>
              <a:t>энергии представляет </a:t>
            </a:r>
            <a:r>
              <a:rPr lang="ru-RU" dirty="0" smtClean="0"/>
              <a:t>значительный</a:t>
            </a:r>
            <a:r>
              <a:rPr lang="ru-RU" dirty="0" smtClean="0"/>
              <a:t> </a:t>
            </a:r>
            <a:r>
              <a:rPr lang="ru-RU" dirty="0" smtClean="0"/>
              <a:t>интерес.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2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942" y="2646772"/>
            <a:ext cx="7886700" cy="1325563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0899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6571" y="260444"/>
            <a:ext cx="8490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/>
              <a:t>Фемтосекундная</a:t>
            </a:r>
            <a:r>
              <a:rPr lang="ru-RU" sz="3200" dirty="0" smtClean="0"/>
              <a:t> </a:t>
            </a:r>
            <a:r>
              <a:rPr lang="ru-RU" sz="3200" dirty="0" smtClean="0"/>
              <a:t>лазерная плазма в газах</a:t>
            </a:r>
            <a:endParaRPr lang="ru-RU" sz="3200" dirty="0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85888" y="4400475"/>
            <a:ext cx="841268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Характерный поперечный размер объектов: 3-300 мкм</a:t>
            </a:r>
          </a:p>
          <a:p>
            <a:r>
              <a:rPr lang="ru-RU" sz="2400" dirty="0" smtClean="0"/>
              <a:t>Пиковые интенсивности лазерного излучения: 10</a:t>
            </a:r>
            <a:r>
              <a:rPr lang="ru-RU" sz="2400" baseline="30000" dirty="0" smtClean="0"/>
              <a:t>13</a:t>
            </a:r>
            <a:r>
              <a:rPr lang="ru-RU" sz="2400" dirty="0" smtClean="0"/>
              <a:t>-10</a:t>
            </a:r>
            <a:r>
              <a:rPr lang="ru-RU" sz="2400" baseline="30000" dirty="0" smtClean="0"/>
              <a:t>18</a:t>
            </a:r>
            <a:r>
              <a:rPr lang="ru-RU" sz="2400" dirty="0" smtClean="0"/>
              <a:t> Вт/см</a:t>
            </a:r>
            <a:r>
              <a:rPr lang="ru-RU" sz="2400" baseline="30000" dirty="0" smtClean="0"/>
              <a:t>2</a:t>
            </a:r>
          </a:p>
          <a:p>
            <a:r>
              <a:rPr lang="ru-RU" sz="2400" dirty="0" smtClean="0"/>
              <a:t>Электронные концентрации: 10</a:t>
            </a:r>
            <a:r>
              <a:rPr lang="ru-RU" sz="2400" baseline="30000" dirty="0" smtClean="0"/>
              <a:t>16</a:t>
            </a:r>
            <a:r>
              <a:rPr lang="ru-RU" sz="2400" dirty="0" smtClean="0"/>
              <a:t>-10</a:t>
            </a:r>
            <a:r>
              <a:rPr lang="ru-RU" sz="2400" baseline="30000" dirty="0" smtClean="0"/>
              <a:t>21</a:t>
            </a:r>
            <a:r>
              <a:rPr lang="ru-RU" sz="2400" dirty="0" smtClean="0"/>
              <a:t> см</a:t>
            </a:r>
            <a:r>
              <a:rPr lang="en-US" sz="2400" baseline="30000" dirty="0" smtClean="0"/>
              <a:t>-3</a:t>
            </a:r>
          </a:p>
          <a:p>
            <a:r>
              <a:rPr lang="ru-RU" sz="2400" dirty="0" smtClean="0"/>
              <a:t>Изменение показателя преломления: 10</a:t>
            </a:r>
            <a:r>
              <a:rPr lang="ru-RU" sz="2400" baseline="30000" dirty="0" smtClean="0"/>
              <a:t>-6</a:t>
            </a:r>
            <a:r>
              <a:rPr lang="ru-RU" sz="2400" dirty="0" smtClean="0"/>
              <a:t>-0.1</a:t>
            </a:r>
          </a:p>
          <a:p>
            <a:r>
              <a:rPr lang="ru-RU" sz="2400" dirty="0" smtClean="0"/>
              <a:t>Фазовые набеги: 10</a:t>
            </a:r>
            <a:r>
              <a:rPr lang="ru-RU" sz="2400" baseline="30000" dirty="0" smtClean="0"/>
              <a:t>-3</a:t>
            </a:r>
            <a:r>
              <a:rPr lang="ru-RU" sz="2400" dirty="0" smtClean="0"/>
              <a:t>-1 рад</a:t>
            </a:r>
            <a:endParaRPr lang="ru-RU" sz="2400" dirty="0"/>
          </a:p>
        </p:txBody>
      </p:sp>
      <p:pic>
        <p:nvPicPr>
          <p:cNvPr id="13" name="Picture 2" descr="10ps_phase_10x2mk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020" y="1240400"/>
            <a:ext cx="3541871" cy="118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6" descr="sp7he10"/>
          <p:cNvPicPr>
            <a:picLocks noChangeAspect="1" noChangeArrowheads="1"/>
          </p:cNvPicPr>
          <p:nvPr/>
        </p:nvPicPr>
        <p:blipFill>
          <a:blip r:embed="rId3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54087" y="1808502"/>
            <a:ext cx="1327062" cy="3184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Группа 15"/>
          <p:cNvGrpSpPr/>
          <p:nvPr/>
        </p:nvGrpSpPr>
        <p:grpSpPr>
          <a:xfrm flipH="1">
            <a:off x="1060678" y="1478218"/>
            <a:ext cx="3096577" cy="1901417"/>
            <a:chOff x="919163" y="4778782"/>
            <a:chExt cx="3096577" cy="1901417"/>
          </a:xfrm>
        </p:grpSpPr>
        <p:pic>
          <p:nvPicPr>
            <p:cNvPr id="18" name="Picture 5" descr="DSC07738-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9163" y="4778782"/>
              <a:ext cx="2688962" cy="1816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7" descr="DSC07729-1-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936" y="6115900"/>
              <a:ext cx="1149804" cy="564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" name="Group 8"/>
            <p:cNvGrpSpPr>
              <a:grpSpLocks/>
            </p:cNvGrpSpPr>
            <p:nvPr/>
          </p:nvGrpSpPr>
          <p:grpSpPr bwMode="auto">
            <a:xfrm>
              <a:off x="1054642" y="4901302"/>
              <a:ext cx="2320224" cy="1481433"/>
              <a:chOff x="1079" y="1225"/>
              <a:chExt cx="3939" cy="2515"/>
            </a:xfrm>
          </p:grpSpPr>
          <p:sp>
            <p:nvSpPr>
              <p:cNvPr id="23" name="Line 9"/>
              <p:cNvSpPr>
                <a:spLocks noChangeShapeType="1"/>
              </p:cNvSpPr>
              <p:nvPr/>
            </p:nvSpPr>
            <p:spPr bwMode="auto">
              <a:xfrm flipH="1" flipV="1">
                <a:off x="1079" y="2457"/>
                <a:ext cx="3915" cy="1283"/>
              </a:xfrm>
              <a:prstGeom prst="line">
                <a:avLst/>
              </a:prstGeom>
              <a:noFill/>
              <a:ln w="25400">
                <a:solidFill>
                  <a:srgbClr val="FF00FF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Line 10"/>
              <p:cNvSpPr>
                <a:spLocks noChangeShapeType="1"/>
              </p:cNvSpPr>
              <p:nvPr/>
            </p:nvSpPr>
            <p:spPr bwMode="auto">
              <a:xfrm flipH="1" flipV="1">
                <a:off x="2022" y="1225"/>
                <a:ext cx="2996" cy="2501"/>
              </a:xfrm>
              <a:prstGeom prst="line">
                <a:avLst/>
              </a:prstGeom>
              <a:noFill/>
              <a:ln w="25400">
                <a:solidFill>
                  <a:srgbClr val="FF00FF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Line 11"/>
              <p:cNvSpPr>
                <a:spLocks noChangeShapeType="1"/>
              </p:cNvSpPr>
              <p:nvPr/>
            </p:nvSpPr>
            <p:spPr bwMode="auto">
              <a:xfrm flipH="1" flipV="1">
                <a:off x="1867" y="2172"/>
                <a:ext cx="3135" cy="1553"/>
              </a:xfrm>
              <a:prstGeom prst="line">
                <a:avLst/>
              </a:prstGeom>
              <a:noFill/>
              <a:ln w="25400">
                <a:solidFill>
                  <a:srgbClr val="FF00FF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Line 12"/>
              <p:cNvSpPr>
                <a:spLocks noChangeShapeType="1"/>
              </p:cNvSpPr>
              <p:nvPr/>
            </p:nvSpPr>
            <p:spPr bwMode="auto">
              <a:xfrm flipH="1" flipV="1">
                <a:off x="1196" y="1334"/>
                <a:ext cx="3777" cy="2392"/>
              </a:xfrm>
              <a:prstGeom prst="line">
                <a:avLst/>
              </a:prstGeom>
              <a:noFill/>
              <a:ln w="25400">
                <a:solidFill>
                  <a:srgbClr val="FF00FF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2" name="Oval 13"/>
            <p:cNvSpPr>
              <a:spLocks noChangeArrowheads="1"/>
            </p:cNvSpPr>
            <p:nvPr/>
          </p:nvSpPr>
          <p:spPr bwMode="auto">
            <a:xfrm>
              <a:off x="3274140" y="6304982"/>
              <a:ext cx="189081" cy="180246"/>
            </a:xfrm>
            <a:prstGeom prst="ellipse">
              <a:avLst/>
            </a:prstGeom>
            <a:noFill/>
            <a:ln w="34925">
              <a:solidFill>
                <a:srgbClr val="FFFF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kumimoji="0" lang="ru-RU" altLang="ru-RU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490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669" y="187052"/>
            <a:ext cx="87966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Просвечивающая интерферометрия для поперечной диагностики лазерной плазмы в газах</a:t>
            </a:r>
            <a:endParaRPr lang="ru-RU" sz="2800" dirty="0"/>
          </a:p>
        </p:txBody>
      </p:sp>
      <p:pic>
        <p:nvPicPr>
          <p:cNvPr id="6" name="Picture 3" descr="E:\New Folder (2)\abel_gr1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8532" y="2281018"/>
            <a:ext cx="3175866" cy="2312015"/>
          </a:xfrm>
          <a:prstGeom prst="rect">
            <a:avLst/>
          </a:prstGeom>
          <a:noFill/>
          <a:ln>
            <a:noFill/>
          </a:ln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3591" y="4916736"/>
            <a:ext cx="3956817" cy="718033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447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54036" y="1615611"/>
            <a:ext cx="4017964" cy="2614885"/>
            <a:chOff x="423702" y="1214422"/>
            <a:chExt cx="4017964" cy="2614885"/>
          </a:xfrm>
        </p:grpSpPr>
        <p:pic>
          <p:nvPicPr>
            <p:cNvPr id="13" name="Picture 9" descr="export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166" y="1214422"/>
              <a:ext cx="2941500" cy="261488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4" name="Group 10"/>
            <p:cNvGrpSpPr>
              <a:grpSpLocks/>
            </p:cNvGrpSpPr>
            <p:nvPr/>
          </p:nvGrpSpPr>
          <p:grpSpPr bwMode="auto">
            <a:xfrm>
              <a:off x="423702" y="1373455"/>
              <a:ext cx="2553103" cy="625154"/>
              <a:chOff x="-515" y="1090"/>
              <a:chExt cx="2603" cy="769"/>
            </a:xfrm>
          </p:grpSpPr>
          <p:sp>
            <p:nvSpPr>
              <p:cNvPr id="15" name="Line 11"/>
              <p:cNvSpPr>
                <a:spLocks noChangeShapeType="1"/>
              </p:cNvSpPr>
              <p:nvPr/>
            </p:nvSpPr>
            <p:spPr bwMode="auto">
              <a:xfrm>
                <a:off x="430" y="1625"/>
                <a:ext cx="462" cy="23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Text Box 12"/>
              <p:cNvSpPr txBox="1">
                <a:spLocks noChangeArrowheads="1"/>
              </p:cNvSpPr>
              <p:nvPr/>
            </p:nvSpPr>
            <p:spPr bwMode="auto">
              <a:xfrm>
                <a:off x="-515" y="1090"/>
                <a:ext cx="2603" cy="4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 type="none" w="sm" len="sm"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ru-RU" b="1" dirty="0" smtClean="0">
                    <a:latin typeface="Calibri" pitchFamily="34" charset="0"/>
                  </a:rPr>
                  <a:t>Зондирующий импульс</a:t>
                </a:r>
                <a:endParaRPr lang="el-GR" b="1" dirty="0">
                  <a:latin typeface="Calibri" pitchFamily="34" charset="0"/>
                </a:endParaRPr>
              </a:p>
            </p:txBody>
          </p:sp>
        </p:grpSp>
        <p:grpSp>
          <p:nvGrpSpPr>
            <p:cNvPr id="20" name="Group 16"/>
            <p:cNvGrpSpPr>
              <a:grpSpLocks/>
            </p:cNvGrpSpPr>
            <p:nvPr/>
          </p:nvGrpSpPr>
          <p:grpSpPr bwMode="auto">
            <a:xfrm>
              <a:off x="461794" y="2928935"/>
              <a:ext cx="2684527" cy="586947"/>
              <a:chOff x="-834" y="2777"/>
              <a:chExt cx="2737" cy="722"/>
            </a:xfrm>
          </p:grpSpPr>
          <p:sp>
            <p:nvSpPr>
              <p:cNvPr id="21" name="Line 17"/>
              <p:cNvSpPr>
                <a:spLocks noChangeShapeType="1"/>
              </p:cNvSpPr>
              <p:nvPr/>
            </p:nvSpPr>
            <p:spPr bwMode="auto">
              <a:xfrm flipV="1">
                <a:off x="384" y="2777"/>
                <a:ext cx="485" cy="26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Text Box 18"/>
              <p:cNvSpPr txBox="1">
                <a:spLocks noChangeArrowheads="1"/>
              </p:cNvSpPr>
              <p:nvPr/>
            </p:nvSpPr>
            <p:spPr bwMode="auto">
              <a:xfrm>
                <a:off x="-834" y="3045"/>
                <a:ext cx="2737" cy="4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 type="none" w="sm" len="sm"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ru-RU" b="1" dirty="0" smtClean="0">
                    <a:latin typeface="Calibri" pitchFamily="34" charset="0"/>
                  </a:rPr>
                  <a:t>Ионизирующий импульс</a:t>
                </a:r>
                <a:endParaRPr lang="ru-RU" b="1" dirty="0">
                  <a:latin typeface="Calibri" pitchFamily="34" charset="0"/>
                </a:endParaRPr>
              </a:p>
            </p:txBody>
          </p:sp>
        </p:grpSp>
      </p:grp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5777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93140" y="5707300"/>
            <a:ext cx="4357718" cy="818116"/>
          </a:xfrm>
          <a:prstGeom prst="rect">
            <a:avLst/>
          </a:prstGeom>
          <a:noFill/>
        </p:spPr>
      </p:pic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0" y="466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14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vbkn\Desktop\setu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294" y="1425711"/>
            <a:ext cx="6685192" cy="472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796" y="0"/>
            <a:ext cx="8677836" cy="1325563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Зондирующая </a:t>
            </a:r>
            <a:r>
              <a:rPr lang="ru-RU" sz="4000" dirty="0" err="1" smtClean="0"/>
              <a:t>микроинтерферометрия</a:t>
            </a:r>
            <a:endParaRPr lang="ru-RU" sz="4000" dirty="0"/>
          </a:p>
        </p:txBody>
      </p:sp>
      <p:sp>
        <p:nvSpPr>
          <p:cNvPr id="24" name="Овал 23"/>
          <p:cNvSpPr/>
          <p:nvPr/>
        </p:nvSpPr>
        <p:spPr>
          <a:xfrm>
            <a:off x="3652110" y="2673928"/>
            <a:ext cx="1615440" cy="1566872"/>
          </a:xfrm>
          <a:prstGeom prst="ellipse">
            <a:avLst/>
          </a:prstGeom>
          <a:noFill/>
          <a:ln w="28575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1" name="Группа 40"/>
          <p:cNvGrpSpPr/>
          <p:nvPr/>
        </p:nvGrpSpPr>
        <p:grpSpPr>
          <a:xfrm>
            <a:off x="3386143" y="2420403"/>
            <a:ext cx="3495818" cy="2118370"/>
            <a:chOff x="1978691" y="2639053"/>
            <a:chExt cx="3495818" cy="2118370"/>
          </a:xfrm>
        </p:grpSpPr>
        <p:grpSp>
          <p:nvGrpSpPr>
            <p:cNvPr id="7" name="Группа 6"/>
            <p:cNvGrpSpPr/>
            <p:nvPr/>
          </p:nvGrpSpPr>
          <p:grpSpPr>
            <a:xfrm rot="19435579">
              <a:off x="1978691" y="2683971"/>
              <a:ext cx="2562829" cy="2073452"/>
              <a:chOff x="285750" y="2649538"/>
              <a:chExt cx="5087938" cy="4116387"/>
            </a:xfrm>
          </p:grpSpPr>
          <p:pic>
            <p:nvPicPr>
              <p:cNvPr id="8" name="Picture 18" descr="P1010461-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3863" y="2649538"/>
                <a:ext cx="4221162" cy="40020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9" name="Group 38"/>
              <p:cNvGrpSpPr>
                <a:grpSpLocks/>
              </p:cNvGrpSpPr>
              <p:nvPr/>
            </p:nvGrpSpPr>
            <p:grpSpPr bwMode="auto">
              <a:xfrm>
                <a:off x="2493963" y="4438649"/>
                <a:ext cx="2879725" cy="2139950"/>
                <a:chOff x="1571" y="2796"/>
                <a:chExt cx="1814" cy="1348"/>
              </a:xfrm>
            </p:grpSpPr>
            <p:sp>
              <p:nvSpPr>
                <p:cNvPr id="17" name="AutoShape 25"/>
                <p:cNvSpPr>
                  <a:spLocks noChangeArrowheads="1"/>
                </p:cNvSpPr>
                <p:nvPr/>
              </p:nvSpPr>
              <p:spPr bwMode="auto">
                <a:xfrm>
                  <a:off x="1571" y="2796"/>
                  <a:ext cx="61" cy="190"/>
                </a:xfrm>
                <a:prstGeom prst="star16">
                  <a:avLst>
                    <a:gd name="adj" fmla="val 37500"/>
                  </a:avLst>
                </a:prstGeom>
                <a:solidFill>
                  <a:srgbClr val="FF00FF"/>
                </a:solidFill>
                <a:ln w="9525">
                  <a:solidFill>
                    <a:srgbClr val="0000FF"/>
                  </a:solidFill>
                  <a:miter lim="800000"/>
                  <a:headEnd type="none" w="sm" len="sm"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 sz="1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kumimoji="1" sz="1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kumimoji="1" sz="1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kumimoji="1" sz="1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kumimoji="1" sz="1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ru-RU" altLang="ru-RU"/>
                </a:p>
              </p:txBody>
            </p:sp>
            <p:grpSp>
              <p:nvGrpSpPr>
                <p:cNvPr id="18" name="Group 36"/>
                <p:cNvGrpSpPr>
                  <a:grpSpLocks/>
                </p:cNvGrpSpPr>
                <p:nvPr/>
              </p:nvGrpSpPr>
              <p:grpSpPr bwMode="auto">
                <a:xfrm>
                  <a:off x="1621" y="2860"/>
                  <a:ext cx="1764" cy="1284"/>
                  <a:chOff x="1621" y="2860"/>
                  <a:chExt cx="1764" cy="1284"/>
                </a:xfrm>
              </p:grpSpPr>
              <p:sp>
                <p:nvSpPr>
                  <p:cNvPr id="19" name="AutoShape 19"/>
                  <p:cNvSpPr>
                    <a:spLocks noChangeArrowheads="1"/>
                  </p:cNvSpPr>
                  <p:nvPr/>
                </p:nvSpPr>
                <p:spPr bwMode="auto">
                  <a:xfrm rot="1809766">
                    <a:off x="2544" y="3519"/>
                    <a:ext cx="841" cy="251"/>
                  </a:xfrm>
                  <a:prstGeom prst="leftArrow">
                    <a:avLst>
                      <a:gd name="adj1" fmla="val 50000"/>
                      <a:gd name="adj2" fmla="val 83765"/>
                    </a:avLst>
                  </a:prstGeom>
                  <a:solidFill>
                    <a:schemeClr val="accent1"/>
                  </a:solidFill>
                  <a:ln w="9525">
                    <a:solidFill>
                      <a:srgbClr val="0000FF"/>
                    </a:solidFill>
                    <a:miter lim="800000"/>
                    <a:headEnd type="none" w="sm" len="sm"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kumimoji="1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kumimoji="1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kumimoji="1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kumimoji="1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kumimoji="1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ru-RU" altLang="ru-RU"/>
                  </a:p>
                </p:txBody>
              </p:sp>
              <p:sp>
                <p:nvSpPr>
                  <p:cNvPr id="20" name="AutoShape 24"/>
                  <p:cNvSpPr>
                    <a:spLocks noChangeArrowheads="1"/>
                  </p:cNvSpPr>
                  <p:nvPr/>
                </p:nvSpPr>
                <p:spPr bwMode="auto">
                  <a:xfrm rot="1809766">
                    <a:off x="1621" y="2860"/>
                    <a:ext cx="370" cy="251"/>
                  </a:xfrm>
                  <a:prstGeom prst="leftArrow">
                    <a:avLst>
                      <a:gd name="adj1" fmla="val 50000"/>
                      <a:gd name="adj2" fmla="val 36853"/>
                    </a:avLst>
                  </a:prstGeom>
                  <a:solidFill>
                    <a:schemeClr val="accent1"/>
                  </a:solidFill>
                  <a:ln w="9525">
                    <a:solidFill>
                      <a:srgbClr val="0000FF"/>
                    </a:solidFill>
                    <a:miter lim="800000"/>
                    <a:headEnd type="none" w="sm" len="sm"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kumimoji="1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kumimoji="1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kumimoji="1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kumimoji="1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kumimoji="1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ru-RU" altLang="ru-RU"/>
                  </a:p>
                </p:txBody>
              </p:sp>
              <p:sp>
                <p:nvSpPr>
                  <p:cNvPr id="23" name="Text Box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30" y="3987"/>
                    <a:ext cx="279" cy="15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00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 type="none" w="sm" len="sm"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36000">
                    <a:spAutoFit/>
                  </a:bodyPr>
                  <a:lstStyle>
                    <a:lvl1pPr>
                      <a:defRPr kumimoji="1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kumimoji="1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kumimoji="1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kumimoji="1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kumimoji="1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ru-RU" dirty="0">
                        <a:solidFill>
                          <a:schemeClr val="bg1"/>
                        </a:solidFill>
                      </a:rPr>
                      <a:t>pump</a:t>
                    </a:r>
                    <a:endParaRPr lang="ru-RU" altLang="ru-RU" dirty="0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  <p:grpSp>
            <p:nvGrpSpPr>
              <p:cNvPr id="10" name="Group 37"/>
              <p:cNvGrpSpPr>
                <a:grpSpLocks/>
              </p:cNvGrpSpPr>
              <p:nvPr/>
            </p:nvGrpSpPr>
            <p:grpSpPr bwMode="auto">
              <a:xfrm>
                <a:off x="285750" y="2841625"/>
                <a:ext cx="3719513" cy="3924300"/>
                <a:chOff x="180" y="1790"/>
                <a:chExt cx="2343" cy="2472"/>
              </a:xfrm>
            </p:grpSpPr>
            <p:sp>
              <p:nvSpPr>
                <p:cNvPr id="11" name="AutoShape 20"/>
                <p:cNvSpPr>
                  <a:spLocks noChangeArrowheads="1"/>
                </p:cNvSpPr>
                <p:nvPr/>
              </p:nvSpPr>
              <p:spPr bwMode="auto">
                <a:xfrm rot="7838375">
                  <a:off x="421" y="3884"/>
                  <a:ext cx="513" cy="244"/>
                </a:xfrm>
                <a:prstGeom prst="leftArrow">
                  <a:avLst>
                    <a:gd name="adj1" fmla="val 50000"/>
                    <a:gd name="adj2" fmla="val 52561"/>
                  </a:avLst>
                </a:prstGeom>
                <a:solidFill>
                  <a:srgbClr val="00CCFF"/>
                </a:solidFill>
                <a:ln w="9525">
                  <a:solidFill>
                    <a:srgbClr val="0000FF"/>
                  </a:solidFill>
                  <a:miter lim="800000"/>
                  <a:headEnd type="none" w="sm" len="sm"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 sz="1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kumimoji="1" sz="1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kumimoji="1" sz="1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kumimoji="1" sz="1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kumimoji="1" sz="1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12" name="AutoShape 21"/>
                <p:cNvSpPr>
                  <a:spLocks noChangeArrowheads="1"/>
                </p:cNvSpPr>
                <p:nvPr/>
              </p:nvSpPr>
              <p:spPr bwMode="auto">
                <a:xfrm rot="7838375">
                  <a:off x="1338" y="2927"/>
                  <a:ext cx="266" cy="244"/>
                </a:xfrm>
                <a:prstGeom prst="leftArrow">
                  <a:avLst>
                    <a:gd name="adj1" fmla="val 50000"/>
                    <a:gd name="adj2" fmla="val 27254"/>
                  </a:avLst>
                </a:prstGeom>
                <a:solidFill>
                  <a:srgbClr val="00CCFF"/>
                </a:solidFill>
                <a:ln w="9525">
                  <a:solidFill>
                    <a:srgbClr val="0000FF"/>
                  </a:solidFill>
                  <a:miter lim="800000"/>
                  <a:headEnd type="none" w="sm" len="sm"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 sz="1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kumimoji="1" sz="1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kumimoji="1" sz="1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kumimoji="1" sz="1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kumimoji="1" sz="1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13" name="AutoShape 27"/>
                <p:cNvSpPr>
                  <a:spLocks noChangeArrowheads="1"/>
                </p:cNvSpPr>
                <p:nvPr/>
              </p:nvSpPr>
              <p:spPr bwMode="auto">
                <a:xfrm rot="7838375">
                  <a:off x="2249" y="1820"/>
                  <a:ext cx="304" cy="244"/>
                </a:xfrm>
                <a:prstGeom prst="leftArrow">
                  <a:avLst>
                    <a:gd name="adj1" fmla="val 50000"/>
                    <a:gd name="adj2" fmla="val 31148"/>
                  </a:avLst>
                </a:prstGeom>
                <a:solidFill>
                  <a:srgbClr val="00CCFF"/>
                </a:solidFill>
                <a:ln w="9525">
                  <a:solidFill>
                    <a:srgbClr val="0000FF"/>
                  </a:solidFill>
                  <a:miter lim="800000"/>
                  <a:headEnd type="none" w="sm" len="sm"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 sz="1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kumimoji="1" sz="1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kumimoji="1" sz="1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kumimoji="1" sz="1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kumimoji="1" sz="1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16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180" y="3483"/>
                  <a:ext cx="279" cy="15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 type="none" w="sm" len="sm"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36000">
                  <a:spAutoFit/>
                </a:bodyPr>
                <a:lstStyle>
                  <a:lvl1pPr>
                    <a:defRPr kumimoji="1" sz="1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kumimoji="1" sz="1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kumimoji="1" sz="1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kumimoji="1" sz="1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kumimoji="1" sz="1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ru-RU" dirty="0">
                      <a:solidFill>
                        <a:schemeClr val="bg1"/>
                      </a:solidFill>
                    </a:rPr>
                    <a:t>probe</a:t>
                  </a:r>
                  <a:endParaRPr lang="ru-RU" altLang="ru-RU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40" name="TextBox 39"/>
            <p:cNvSpPr txBox="1"/>
            <p:nvPr/>
          </p:nvSpPr>
          <p:spPr>
            <a:xfrm>
              <a:off x="4286683" y="2639053"/>
              <a:ext cx="11878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Давление</a:t>
              </a:r>
            </a:p>
            <a:p>
              <a:r>
                <a:rPr lang="ru-RU" dirty="0" smtClean="0"/>
                <a:t>0.1-10 </a:t>
              </a:r>
              <a:r>
                <a:rPr lang="ru-RU" dirty="0" err="1" smtClean="0"/>
                <a:t>атм</a:t>
              </a:r>
              <a:endParaRPr lang="ru-RU" dirty="0"/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3101702" y="2555280"/>
            <a:ext cx="4930620" cy="2367520"/>
            <a:chOff x="-3682328" y="722677"/>
            <a:chExt cx="4930620" cy="2367520"/>
          </a:xfrm>
        </p:grpSpPr>
        <p:grpSp>
          <p:nvGrpSpPr>
            <p:cNvPr id="26" name="Group 7"/>
            <p:cNvGrpSpPr>
              <a:grpSpLocks/>
            </p:cNvGrpSpPr>
            <p:nvPr/>
          </p:nvGrpSpPr>
          <p:grpSpPr bwMode="auto">
            <a:xfrm>
              <a:off x="-3682328" y="722677"/>
              <a:ext cx="3551237" cy="2028825"/>
              <a:chOff x="3626" y="2835"/>
              <a:chExt cx="2237" cy="1278"/>
            </a:xfrm>
          </p:grpSpPr>
          <p:pic>
            <p:nvPicPr>
              <p:cNvPr id="27" name="Picture 8" descr="18-25-24_BR"/>
              <p:cNvPicPr>
                <a:picLocks noChangeAspect="1" noChangeArrowheads="1"/>
              </p:cNvPicPr>
              <p:nvPr/>
            </p:nvPicPr>
            <p:blipFill>
              <a:blip r:embed="rId4">
                <a:lum bright="-6000" contrast="24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26" y="2835"/>
                <a:ext cx="2237" cy="127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Line 9"/>
              <p:cNvSpPr>
                <a:spLocks noChangeShapeType="1"/>
              </p:cNvSpPr>
              <p:nvPr/>
            </p:nvSpPr>
            <p:spPr bwMode="auto">
              <a:xfrm>
                <a:off x="3930" y="3302"/>
                <a:ext cx="330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 type="none" w="sm" len="sm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Line 10"/>
              <p:cNvSpPr>
                <a:spLocks noChangeShapeType="1"/>
              </p:cNvSpPr>
              <p:nvPr/>
            </p:nvSpPr>
            <p:spPr bwMode="auto">
              <a:xfrm flipH="1">
                <a:off x="4743" y="3302"/>
                <a:ext cx="330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 type="none" w="sm" len="sm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Text Box 11"/>
              <p:cNvSpPr txBox="1">
                <a:spLocks noChangeArrowheads="1"/>
              </p:cNvSpPr>
              <p:nvPr/>
            </p:nvSpPr>
            <p:spPr bwMode="auto">
              <a:xfrm>
                <a:off x="4302" y="3028"/>
                <a:ext cx="393" cy="2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8000" rIns="1800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 dirty="0">
                    <a:solidFill>
                      <a:schemeClr val="hlink"/>
                    </a:solidFill>
                  </a:rPr>
                  <a:t>10 </a:t>
                </a:r>
                <a:r>
                  <a:rPr lang="en-US" sz="1600" b="1" dirty="0">
                    <a:solidFill>
                      <a:schemeClr val="hlink"/>
                    </a:solidFill>
                    <a:sym typeface="Symbol" pitchFamily="18" charset="2"/>
                  </a:rPr>
                  <a:t></a:t>
                </a:r>
                <a:r>
                  <a:rPr lang="en-US" sz="1600" b="1" dirty="0">
                    <a:solidFill>
                      <a:schemeClr val="hlink"/>
                    </a:solidFill>
                  </a:rPr>
                  <a:t>m</a:t>
                </a:r>
                <a:endParaRPr lang="ru-RU" sz="1600" b="1" dirty="0">
                  <a:solidFill>
                    <a:schemeClr val="hlink"/>
                  </a:solidFill>
                </a:endParaRPr>
              </a:p>
            </p:txBody>
          </p:sp>
        </p:grpSp>
        <p:sp>
          <p:nvSpPr>
            <p:cNvPr id="31" name="Text Box 6"/>
            <p:cNvSpPr txBox="1">
              <a:spLocks noChangeArrowheads="1"/>
            </p:cNvSpPr>
            <p:nvPr/>
          </p:nvSpPr>
          <p:spPr bwMode="auto">
            <a:xfrm>
              <a:off x="-1679505" y="2391035"/>
              <a:ext cx="2927797" cy="699162"/>
            </a:xfrm>
            <a:prstGeom prst="rect">
              <a:avLst/>
            </a:prstGeom>
            <a:solidFill>
              <a:srgbClr val="FFFF99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10800" rIns="0" bIns="720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 dirty="0" smtClean="0"/>
                <a:t>Пространственное</a:t>
              </a:r>
              <a:br>
                <a:rPr lang="ru-RU" sz="2000" b="1" dirty="0" smtClean="0"/>
              </a:br>
              <a:r>
                <a:rPr lang="ru-RU" sz="2000" b="1" dirty="0" smtClean="0"/>
                <a:t>разрешение</a:t>
              </a:r>
              <a:r>
                <a:rPr lang="en-US" sz="2000" dirty="0" smtClean="0"/>
                <a:t> ~ </a:t>
              </a:r>
              <a:r>
                <a:rPr lang="en-US" sz="2000" b="1" dirty="0" smtClean="0">
                  <a:solidFill>
                    <a:schemeClr val="hlink"/>
                  </a:solidFill>
                </a:rPr>
                <a:t>1.6 </a:t>
              </a:r>
              <a:r>
                <a:rPr lang="ru-RU" sz="2000" b="1" dirty="0" smtClean="0">
                  <a:solidFill>
                    <a:schemeClr val="hlink"/>
                  </a:solidFill>
                  <a:sym typeface="Symbol" pitchFamily="18" charset="2"/>
                </a:rPr>
                <a:t>мкм</a:t>
              </a:r>
              <a:endParaRPr lang="ru-RU" sz="2000" b="1" dirty="0">
                <a:solidFill>
                  <a:schemeClr val="hlin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561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595" name="Text Box 3"/>
          <p:cNvSpPr txBox="1">
            <a:spLocks noChangeArrowheads="1"/>
          </p:cNvSpPr>
          <p:nvPr/>
        </p:nvSpPr>
        <p:spPr bwMode="auto">
          <a:xfrm>
            <a:off x="1855178" y="6044713"/>
            <a:ext cx="5506915" cy="376385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Symbol" panose="05050102010706020507" pitchFamily="18" charset="2"/>
              <a:buNone/>
            </a:pPr>
            <a:r>
              <a:rPr lang="en-US" altLang="ru-RU" sz="1846" b="1" dirty="0">
                <a:sym typeface="Symbol" panose="05050102010706020507" pitchFamily="18" charset="2"/>
              </a:rPr>
              <a:t></a:t>
            </a:r>
            <a:r>
              <a:rPr lang="en-US" altLang="ru-RU" sz="1846" b="1" baseline="-25000" dirty="0">
                <a:sym typeface="Symbol" panose="05050102010706020507" pitchFamily="18" charset="2"/>
              </a:rPr>
              <a:t>pump</a:t>
            </a:r>
            <a:r>
              <a:rPr lang="en-US" altLang="ru-RU" sz="1846" b="1" dirty="0">
                <a:sym typeface="Symbol" panose="05050102010706020507" pitchFamily="18" charset="2"/>
              </a:rPr>
              <a:t> = </a:t>
            </a:r>
            <a:r>
              <a:rPr lang="en-US" altLang="ru-RU" sz="1846" b="1" u="sng" dirty="0">
                <a:sym typeface="Symbol" panose="05050102010706020507" pitchFamily="18" charset="2"/>
              </a:rPr>
              <a:t>400 </a:t>
            </a:r>
            <a:r>
              <a:rPr lang="ru-RU" altLang="ru-RU" sz="1846" b="1" u="sng" dirty="0" err="1">
                <a:sym typeface="Symbol" panose="05050102010706020507" pitchFamily="18" charset="2"/>
              </a:rPr>
              <a:t>нм</a:t>
            </a:r>
            <a:r>
              <a:rPr lang="en-US" altLang="ru-RU" sz="1846" dirty="0">
                <a:sym typeface="Symbol" panose="05050102010706020507" pitchFamily="18" charset="2"/>
              </a:rPr>
              <a:t>;</a:t>
            </a:r>
            <a:r>
              <a:rPr lang="en-US" altLang="ru-RU" sz="1846" dirty="0">
                <a:solidFill>
                  <a:schemeClr val="hlink"/>
                </a:solidFill>
                <a:sym typeface="Symbol" panose="05050102010706020507" pitchFamily="18" charset="2"/>
              </a:rPr>
              <a:t> </a:t>
            </a:r>
            <a:r>
              <a:rPr lang="en-US" altLang="ru-RU" sz="1846" dirty="0" err="1">
                <a:sym typeface="Symbol" panose="05050102010706020507" pitchFamily="18" charset="2"/>
              </a:rPr>
              <a:t>t</a:t>
            </a:r>
            <a:r>
              <a:rPr lang="en-US" altLang="ru-RU" sz="1846" baseline="-25000" dirty="0" err="1">
                <a:sym typeface="Symbol" panose="05050102010706020507" pitchFamily="18" charset="2"/>
              </a:rPr>
              <a:t>pulse</a:t>
            </a:r>
            <a:r>
              <a:rPr lang="en-US" altLang="ru-RU" sz="1846" dirty="0">
                <a:sym typeface="Symbol" panose="05050102010706020507" pitchFamily="18" charset="2"/>
              </a:rPr>
              <a:t>  100 </a:t>
            </a:r>
            <a:r>
              <a:rPr lang="ru-RU" altLang="ru-RU" sz="1846" dirty="0" err="1">
                <a:sym typeface="Symbol" panose="05050102010706020507" pitchFamily="18" charset="2"/>
              </a:rPr>
              <a:t>фс</a:t>
            </a:r>
            <a:r>
              <a:rPr lang="en-US" altLang="ru-RU" sz="1846" dirty="0">
                <a:cs typeface="Times New Roman" panose="02020603050405020304" pitchFamily="18" charset="0"/>
              </a:rPr>
              <a:t> </a:t>
            </a:r>
            <a:r>
              <a:rPr lang="en-US" altLang="ru-RU" sz="1846" dirty="0"/>
              <a:t>; </a:t>
            </a:r>
            <a:r>
              <a:rPr lang="en-US" altLang="ru-RU" sz="1846" dirty="0" err="1">
                <a:cs typeface="Times New Roman" panose="02020603050405020304" pitchFamily="18" charset="0"/>
              </a:rPr>
              <a:t>I</a:t>
            </a:r>
            <a:r>
              <a:rPr lang="en-US" altLang="ru-RU" sz="1846" baseline="-30000" dirty="0" err="1">
                <a:cs typeface="Times New Roman" panose="02020603050405020304" pitchFamily="18" charset="0"/>
              </a:rPr>
              <a:t>pump</a:t>
            </a:r>
            <a:r>
              <a:rPr lang="en-US" altLang="ru-RU" sz="1846" dirty="0">
                <a:cs typeface="Times New Roman" panose="02020603050405020304" pitchFamily="18" charset="0"/>
              </a:rPr>
              <a:t> </a:t>
            </a:r>
            <a:r>
              <a:rPr lang="en-US" altLang="ru-RU" sz="1846" dirty="0">
                <a:cs typeface="Times New Roman" panose="02020603050405020304" pitchFamily="18" charset="0"/>
                <a:sym typeface="Symbol" panose="05050102010706020507" pitchFamily="18" charset="2"/>
              </a:rPr>
              <a:t></a:t>
            </a:r>
            <a:r>
              <a:rPr lang="en-US" altLang="ru-RU" sz="1846" dirty="0">
                <a:cs typeface="Times New Roman" panose="02020603050405020304" pitchFamily="18" charset="0"/>
              </a:rPr>
              <a:t> 4∙10</a:t>
            </a:r>
            <a:r>
              <a:rPr lang="en-US" altLang="ru-RU" sz="1846" baseline="30000" dirty="0">
                <a:cs typeface="Times New Roman" panose="02020603050405020304" pitchFamily="18" charset="0"/>
              </a:rPr>
              <a:t>16 </a:t>
            </a:r>
            <a:r>
              <a:rPr lang="ru-RU" altLang="ru-RU" sz="1846" baseline="30000" dirty="0"/>
              <a:t> </a:t>
            </a:r>
            <a:r>
              <a:rPr lang="ru-RU" altLang="ru-RU" sz="1846" dirty="0"/>
              <a:t>Вт</a:t>
            </a:r>
            <a:r>
              <a:rPr lang="en-US" altLang="ru-RU" sz="1846" dirty="0">
                <a:cs typeface="Times New Roman" panose="02020603050405020304" pitchFamily="18" charset="0"/>
              </a:rPr>
              <a:t>/</a:t>
            </a:r>
            <a:r>
              <a:rPr lang="ru-RU" altLang="ru-RU" sz="1846" dirty="0">
                <a:cs typeface="Times New Roman" panose="02020603050405020304" pitchFamily="18" charset="0"/>
              </a:rPr>
              <a:t>см</a:t>
            </a:r>
            <a:r>
              <a:rPr lang="en-US" altLang="ru-RU" sz="1846" baseline="30000" dirty="0">
                <a:cs typeface="Times New Roman" panose="02020603050405020304" pitchFamily="18" charset="0"/>
              </a:rPr>
              <a:t>2</a:t>
            </a:r>
            <a:r>
              <a:rPr lang="en-US" altLang="ru-RU" sz="1846" dirty="0">
                <a:cs typeface="Times New Roman" panose="02020603050405020304" pitchFamily="18" charset="0"/>
              </a:rPr>
              <a:t>; </a:t>
            </a:r>
          </a:p>
        </p:txBody>
      </p:sp>
      <p:pic>
        <p:nvPicPr>
          <p:cNvPr id="1006596" name="Picture 4" descr="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39" y="1434612"/>
            <a:ext cx="1441938" cy="418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6597" name="Picture 5" descr="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528" y="1434612"/>
            <a:ext cx="1441938" cy="418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6598" name="Picture 6" descr="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346" y="1434612"/>
            <a:ext cx="1441938" cy="418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6599" name="Picture 7" descr="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462" y="1434612"/>
            <a:ext cx="1441938" cy="418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6600" name="Picture 8" descr="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558" y="1434612"/>
            <a:ext cx="1441938" cy="418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6601" name="Picture 9" descr="density_scal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315" y="1440474"/>
            <a:ext cx="468923" cy="2173165"/>
          </a:xfrm>
          <a:prstGeom prst="rect">
            <a:avLst/>
          </a:prstGeom>
          <a:solidFill>
            <a:schemeClr val="bg1">
              <a:alpha val="67000"/>
            </a:schemeClr>
          </a:solidFill>
        </p:spPr>
      </p:pic>
      <p:pic>
        <p:nvPicPr>
          <p:cNvPr id="1006602" name="Picture 10" descr="phase_scale_2pi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104" y="1443404"/>
            <a:ext cx="468923" cy="2173165"/>
          </a:xfrm>
          <a:prstGeom prst="rect">
            <a:avLst/>
          </a:prstGeom>
          <a:solidFill>
            <a:schemeClr val="bg1">
              <a:alpha val="67000"/>
            </a:schemeClr>
          </a:solidFill>
        </p:spPr>
      </p:pic>
      <p:pic>
        <p:nvPicPr>
          <p:cNvPr id="1006603" name="Picture 11" descr="refractive_index_scal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754" y="1440474"/>
            <a:ext cx="468923" cy="2173165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6607" name="Text Box 15"/>
          <p:cNvSpPr txBox="1">
            <a:spLocks noChangeArrowheads="1"/>
          </p:cNvSpPr>
          <p:nvPr/>
        </p:nvSpPr>
        <p:spPr bwMode="auto">
          <a:xfrm>
            <a:off x="5886451" y="5638801"/>
            <a:ext cx="752578" cy="348109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ru-RU" sz="1662" b="1">
                <a:cs typeface="Times New Roman" panose="02020603050405020304" pitchFamily="18" charset="0"/>
              </a:rPr>
              <a:t>Δ</a:t>
            </a:r>
            <a:r>
              <a:rPr lang="en-US" altLang="ru-RU" sz="1662" b="1">
                <a:cs typeface="Times New Roman" panose="02020603050405020304" pitchFamily="18" charset="0"/>
              </a:rPr>
              <a:t>n(r,z)</a:t>
            </a:r>
            <a:endParaRPr lang="el-GR" altLang="ru-RU" sz="1662" b="1">
              <a:cs typeface="Times New Roman" panose="02020603050405020304" pitchFamily="18" charset="0"/>
            </a:endParaRPr>
          </a:p>
        </p:txBody>
      </p:sp>
      <p:sp>
        <p:nvSpPr>
          <p:cNvPr id="1006608" name="Text Box 16"/>
          <p:cNvSpPr txBox="1">
            <a:spLocks noChangeArrowheads="1"/>
          </p:cNvSpPr>
          <p:nvPr/>
        </p:nvSpPr>
        <p:spPr bwMode="auto">
          <a:xfrm>
            <a:off x="7787054" y="5644662"/>
            <a:ext cx="728533" cy="34810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1662" b="1">
                <a:cs typeface="Times New Roman" panose="02020603050405020304" pitchFamily="18" charset="0"/>
              </a:rPr>
              <a:t>N</a:t>
            </a:r>
            <a:r>
              <a:rPr lang="en-US" altLang="ru-RU" sz="1662" b="1" baseline="-25000">
                <a:cs typeface="Times New Roman" panose="02020603050405020304" pitchFamily="18" charset="0"/>
              </a:rPr>
              <a:t>e</a:t>
            </a:r>
            <a:r>
              <a:rPr lang="en-US" altLang="ru-RU" sz="1662" b="1">
                <a:cs typeface="Times New Roman" panose="02020603050405020304" pitchFamily="18" charset="0"/>
              </a:rPr>
              <a:t>(r,z)</a:t>
            </a:r>
            <a:endParaRPr lang="el-GR" altLang="ru-RU" sz="1662" b="1">
              <a:cs typeface="Times New Roman" panose="02020603050405020304" pitchFamily="18" charset="0"/>
            </a:endParaRPr>
          </a:p>
        </p:txBody>
      </p:sp>
      <p:sp>
        <p:nvSpPr>
          <p:cNvPr id="1006609" name="Text Box 17"/>
          <p:cNvSpPr txBox="1">
            <a:spLocks noChangeArrowheads="1"/>
          </p:cNvSpPr>
          <p:nvPr/>
        </p:nvSpPr>
        <p:spPr bwMode="auto">
          <a:xfrm>
            <a:off x="4116266" y="5646128"/>
            <a:ext cx="825867" cy="348109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ru-RU" sz="1662" b="1">
                <a:cs typeface="Times New Roman" panose="02020603050405020304" pitchFamily="18" charset="0"/>
              </a:rPr>
              <a:t>Δφ</a:t>
            </a:r>
            <a:r>
              <a:rPr lang="en-US" altLang="ru-RU" sz="1662" b="1">
                <a:cs typeface="Times New Roman" panose="02020603050405020304" pitchFamily="18" charset="0"/>
              </a:rPr>
              <a:t>(x,z)</a:t>
            </a:r>
            <a:endParaRPr lang="el-GR" altLang="ru-RU" sz="1662" b="1">
              <a:cs typeface="Times New Roman" panose="02020603050405020304" pitchFamily="18" charset="0"/>
            </a:endParaRPr>
          </a:p>
        </p:txBody>
      </p:sp>
      <p:sp>
        <p:nvSpPr>
          <p:cNvPr id="1006610" name="Text Box 18"/>
          <p:cNvSpPr txBox="1">
            <a:spLocks noChangeArrowheads="1"/>
          </p:cNvSpPr>
          <p:nvPr/>
        </p:nvSpPr>
        <p:spPr bwMode="auto">
          <a:xfrm>
            <a:off x="2228851" y="5641731"/>
            <a:ext cx="898003" cy="348109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ru-RU" sz="1662" b="1">
                <a:cs typeface="Times New Roman" panose="02020603050405020304" pitchFamily="18" charset="0"/>
              </a:rPr>
              <a:t>Δφ</a:t>
            </a:r>
            <a:r>
              <a:rPr lang="en-US" altLang="ru-RU" sz="1662" b="1" baseline="-25000">
                <a:cs typeface="Times New Roman" panose="02020603050405020304" pitchFamily="18" charset="0"/>
              </a:rPr>
              <a:t>0</a:t>
            </a:r>
            <a:r>
              <a:rPr lang="en-US" altLang="ru-RU" sz="1662" b="1">
                <a:cs typeface="Times New Roman" panose="02020603050405020304" pitchFamily="18" charset="0"/>
              </a:rPr>
              <a:t>(x,z)</a:t>
            </a:r>
            <a:endParaRPr lang="el-GR" altLang="ru-RU" sz="1662" b="1">
              <a:cs typeface="Times New Roman" panose="02020603050405020304" pitchFamily="18" charset="0"/>
            </a:endParaRPr>
          </a:p>
        </p:txBody>
      </p:sp>
      <p:sp>
        <p:nvSpPr>
          <p:cNvPr id="1006611" name="Text Box 19"/>
          <p:cNvSpPr txBox="1">
            <a:spLocks noChangeArrowheads="1"/>
          </p:cNvSpPr>
          <p:nvPr/>
        </p:nvSpPr>
        <p:spPr bwMode="auto">
          <a:xfrm>
            <a:off x="577362" y="5647593"/>
            <a:ext cx="609462" cy="348109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1662" b="1">
                <a:cs typeface="Times New Roman" panose="02020603050405020304" pitchFamily="18" charset="0"/>
              </a:rPr>
              <a:t>I(x,z)</a:t>
            </a:r>
            <a:endParaRPr lang="el-GR" altLang="ru-RU" sz="1662" b="1"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722435" y="249928"/>
            <a:ext cx="7772400" cy="1143000"/>
          </a:xfrm>
        </p:spPr>
        <p:txBody>
          <a:bodyPr>
            <a:normAutofit/>
          </a:bodyPr>
          <a:lstStyle/>
          <a:p>
            <a:r>
              <a:rPr lang="ru-RU" sz="2400" b="1" dirty="0"/>
              <a:t>Восстановление профиля показателя преломления и электронной плотности </a:t>
            </a:r>
            <a:r>
              <a:rPr lang="ru-RU" sz="2400" b="1" dirty="0" err="1"/>
              <a:t>фемтосекундной</a:t>
            </a:r>
            <a:r>
              <a:rPr lang="ru-RU" sz="2400" b="1" dirty="0"/>
              <a:t> </a:t>
            </a:r>
            <a:r>
              <a:rPr lang="ru-RU" sz="2400" b="1" dirty="0" err="1"/>
              <a:t>микроплазмы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5387910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903388" y="2330905"/>
            <a:ext cx="7931583" cy="35237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8590" y="5868013"/>
            <a:ext cx="1609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Задержка</a:t>
            </a:r>
            <a:r>
              <a:rPr lang="en-US" dirty="0" smtClean="0"/>
              <a:t>: «0»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77445" y="5868013"/>
                <a:ext cx="8402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150 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fs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7445" y="5868013"/>
                <a:ext cx="840295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324442" y="5868013"/>
                <a:ext cx="8402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250 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fs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4442" y="5868013"/>
                <a:ext cx="840295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71439" y="5868013"/>
                <a:ext cx="8402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500 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fs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439" y="5868013"/>
                <a:ext cx="840295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818436" y="5868013"/>
                <a:ext cx="6431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ps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8436" y="5868013"/>
                <a:ext cx="643125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918088" y="5868013"/>
                <a:ext cx="7713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10 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ps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8088" y="5868013"/>
                <a:ext cx="771365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868263" y="5868013"/>
                <a:ext cx="6431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ps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8263" y="5868013"/>
                <a:ext cx="643125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6924" y="4468534"/>
            <a:ext cx="8964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Перетяжка</a:t>
            </a:r>
            <a:endParaRPr lang="ru-RU" sz="1200" dirty="0"/>
          </a:p>
        </p:txBody>
      </p:sp>
      <p:sp>
        <p:nvSpPr>
          <p:cNvPr id="14" name="Up Arrow 13"/>
          <p:cNvSpPr/>
          <p:nvPr/>
        </p:nvSpPr>
        <p:spPr>
          <a:xfrm flipV="1">
            <a:off x="8409817" y="2692581"/>
            <a:ext cx="233577" cy="1152797"/>
          </a:xfrm>
          <a:prstGeom prst="upArrow">
            <a:avLst>
              <a:gd name="adj1" fmla="val 50000"/>
              <a:gd name="adj2" fmla="val 182048"/>
            </a:avLst>
          </a:prstGeom>
          <a:solidFill>
            <a:srgbClr val="FFA18B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7975096" y="2378146"/>
            <a:ext cx="8452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импульс</a:t>
            </a:r>
            <a:endParaRPr lang="ru-RU" sz="14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 rot="5400000">
                <a:off x="8382201" y="4271845"/>
                <a:ext cx="67037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1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𝛍</m:t>
                      </m:r>
                      <m:r>
                        <a:rPr lang="en-US" sz="1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𝐦</m:t>
                      </m:r>
                    </m:oMath>
                  </m:oMathPara>
                </a14:m>
                <a:endParaRPr lang="ru-RU" sz="12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8382201" y="4271845"/>
                <a:ext cx="670376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996116" y="6359978"/>
                <a:ext cx="5746125" cy="3995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nor/>
                        </m:rPr>
                        <a:rPr lang="en-US" dirty="0"/>
                        <m:t>,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pump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=400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nm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=100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fs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peak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=4×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16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W</m:t>
                      </m:r>
                      <m:r>
                        <m:rPr>
                          <m:lit/>
                        </m:rPr>
                        <a:rPr lang="en-US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c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116" y="6359978"/>
                <a:ext cx="5746125" cy="399533"/>
              </a:xfrm>
              <a:prstGeom prst="rect">
                <a:avLst/>
              </a:prstGeom>
              <a:blipFill rotWithShape="0">
                <a:blip r:embed="rId10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Распространение лазерного импульса через область </a:t>
            </a:r>
            <a:r>
              <a:rPr lang="ru-RU" dirty="0" smtClean="0"/>
              <a:t>перетяжки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763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" t="3159" r="3134" b="9477"/>
          <a:stretch>
            <a:fillRect/>
          </a:stretch>
        </p:blipFill>
        <p:spPr bwMode="auto">
          <a:xfrm>
            <a:off x="1456677" y="1477108"/>
            <a:ext cx="6525358" cy="4846026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Box 7"/>
          <p:cNvSpPr txBox="1">
            <a:spLocks noChangeArrowheads="1"/>
          </p:cNvSpPr>
          <p:nvPr/>
        </p:nvSpPr>
        <p:spPr bwMode="auto">
          <a:xfrm>
            <a:off x="4626220" y="4045928"/>
            <a:ext cx="843501" cy="31963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ru-RU" sz="1477" b="1"/>
              <a:t>Argon   </a:t>
            </a:r>
            <a:endParaRPr lang="ru-RU" altLang="ru-RU" sz="1477" b="1"/>
          </a:p>
        </p:txBody>
      </p:sp>
      <p:sp>
        <p:nvSpPr>
          <p:cNvPr id="10" name="Заголовок 4"/>
          <p:cNvSpPr>
            <a:spLocks noGrp="1"/>
          </p:cNvSpPr>
          <p:nvPr>
            <p:ph type="title"/>
          </p:nvPr>
        </p:nvSpPr>
        <p:spPr>
          <a:xfrm>
            <a:off x="524147" y="151545"/>
            <a:ext cx="7886700" cy="1325563"/>
          </a:xfrm>
        </p:spPr>
        <p:txBody>
          <a:bodyPr>
            <a:normAutofit/>
          </a:bodyPr>
          <a:lstStyle/>
          <a:p>
            <a:r>
              <a:rPr lang="ru-RU" sz="2800" b="1" dirty="0" err="1" smtClean="0"/>
              <a:t>Фемтосекундная</a:t>
            </a:r>
            <a:r>
              <a:rPr lang="ru-RU" sz="2800" b="1" dirty="0" smtClean="0"/>
              <a:t> лазерная </a:t>
            </a:r>
            <a:r>
              <a:rPr lang="ru-RU" sz="2800" b="1" dirty="0" err="1" smtClean="0"/>
              <a:t>микроплазма</a:t>
            </a:r>
            <a:r>
              <a:rPr lang="ru-RU" sz="2800" b="1" dirty="0" smtClean="0"/>
              <a:t>: </a:t>
            </a:r>
            <a:r>
              <a:rPr lang="ru-RU" sz="2800" b="1" dirty="0" err="1" smtClean="0"/>
              <a:t>постионизация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8973961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9324976"/>
              </p:ext>
            </p:extLst>
          </p:nvPr>
        </p:nvGraphicFramePr>
        <p:xfrm>
          <a:off x="1019175" y="1196975"/>
          <a:ext cx="7129463" cy="504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" name="Graph" r:id="rId4" imgW="4276800" imgH="3024000" progId="Origin50.Graph">
                  <p:embed/>
                </p:oleObj>
              </mc:Choice>
              <mc:Fallback>
                <p:oleObj name="Graph" r:id="rId4" imgW="4276800" imgH="3024000" progId="Origin50.Graph">
                  <p:embed/>
                  <p:pic>
                    <p:nvPicPr>
                      <p:cNvPr id="205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9175" y="1196975"/>
                        <a:ext cx="7129463" cy="50403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TextBox 9"/>
          <p:cNvSpPr txBox="1">
            <a:spLocks noChangeArrowheads="1"/>
          </p:cNvSpPr>
          <p:nvPr/>
        </p:nvSpPr>
        <p:spPr bwMode="auto">
          <a:xfrm>
            <a:off x="3489082" y="4018085"/>
            <a:ext cx="3801208" cy="85965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1662" b="1" dirty="0" smtClean="0"/>
              <a:t>Динамика электронной плотности в гелии при различных давлениях</a:t>
            </a:r>
            <a:r>
              <a:rPr lang="en-US" altLang="ru-RU" sz="1662" b="1" dirty="0" smtClean="0"/>
              <a:t>,</a:t>
            </a:r>
            <a:r>
              <a:rPr lang="ru-RU" altLang="ru-RU" sz="1662" b="1" dirty="0" smtClean="0"/>
              <a:t/>
            </a:r>
            <a:br>
              <a:rPr lang="ru-RU" altLang="ru-RU" sz="1662" b="1" dirty="0" smtClean="0"/>
            </a:br>
            <a:r>
              <a:rPr lang="en-US" altLang="ru-RU" sz="1662" b="1" dirty="0" smtClean="0"/>
              <a:t> </a:t>
            </a:r>
            <a:r>
              <a:rPr lang="en-US" altLang="ru-RU" sz="1662" b="1" dirty="0" err="1"/>
              <a:t>I</a:t>
            </a:r>
            <a:r>
              <a:rPr lang="en-US" altLang="ru-RU" sz="1662" b="1" baseline="-25000" dirty="0" err="1"/>
              <a:t>peak</a:t>
            </a:r>
            <a:r>
              <a:rPr lang="en-US" altLang="ru-RU" sz="1662" b="1" dirty="0"/>
              <a:t> ~ 4x10</a:t>
            </a:r>
            <a:r>
              <a:rPr lang="en-US" altLang="ru-RU" sz="1662" b="1" baseline="30000" dirty="0"/>
              <a:t>16</a:t>
            </a:r>
            <a:r>
              <a:rPr lang="en-US" altLang="ru-RU" sz="1662" b="1" dirty="0"/>
              <a:t> </a:t>
            </a:r>
            <a:r>
              <a:rPr lang="ru-RU" altLang="ru-RU" sz="1662" b="1" dirty="0" smtClean="0"/>
              <a:t>Вт</a:t>
            </a:r>
            <a:r>
              <a:rPr lang="en-US" altLang="ru-RU" sz="1662" b="1" dirty="0" smtClean="0"/>
              <a:t>/</a:t>
            </a:r>
            <a:r>
              <a:rPr lang="ru-RU" altLang="ru-RU" sz="1662" b="1" dirty="0" smtClean="0"/>
              <a:t>см</a:t>
            </a:r>
            <a:r>
              <a:rPr lang="en-US" altLang="ru-RU" sz="1662" b="1" baseline="30000" dirty="0" smtClean="0"/>
              <a:t>2</a:t>
            </a:r>
            <a:r>
              <a:rPr lang="en-US" altLang="ru-RU" sz="1662" b="1" dirty="0"/>
              <a:t>, t</a:t>
            </a:r>
            <a:r>
              <a:rPr lang="en-US" altLang="ru-RU" sz="1662" b="1" baseline="-25000" dirty="0"/>
              <a:t>0</a:t>
            </a:r>
            <a:r>
              <a:rPr lang="en-US" altLang="ru-RU" sz="1662" b="1" dirty="0"/>
              <a:t> ~ </a:t>
            </a:r>
            <a:r>
              <a:rPr lang="en-US" altLang="ru-RU" sz="1662" b="1" dirty="0" smtClean="0"/>
              <a:t>50</a:t>
            </a:r>
            <a:r>
              <a:rPr lang="ru-RU" altLang="ru-RU" sz="1662" b="1" dirty="0" err="1" smtClean="0"/>
              <a:t>фс</a:t>
            </a:r>
            <a:endParaRPr lang="en-US" altLang="ru-RU" sz="1662" b="1" dirty="0"/>
          </a:p>
        </p:txBody>
      </p:sp>
      <p:sp>
        <p:nvSpPr>
          <p:cNvPr id="8" name="Заголовок 4"/>
          <p:cNvSpPr>
            <a:spLocks noGrp="1"/>
          </p:cNvSpPr>
          <p:nvPr>
            <p:ph type="title"/>
          </p:nvPr>
        </p:nvSpPr>
        <p:spPr>
          <a:xfrm>
            <a:off x="524147" y="151545"/>
            <a:ext cx="7886700" cy="1325563"/>
          </a:xfrm>
        </p:spPr>
        <p:txBody>
          <a:bodyPr>
            <a:normAutofit/>
          </a:bodyPr>
          <a:lstStyle/>
          <a:p>
            <a:r>
              <a:rPr lang="ru-RU" sz="2800" b="1" dirty="0" err="1" smtClean="0"/>
              <a:t>Фемтосекундная</a:t>
            </a:r>
            <a:r>
              <a:rPr lang="ru-RU" sz="2800" b="1" dirty="0" smtClean="0"/>
              <a:t> лазерная </a:t>
            </a:r>
            <a:r>
              <a:rPr lang="ru-RU" sz="2800" b="1" dirty="0" err="1" smtClean="0"/>
              <a:t>микроплазма</a:t>
            </a:r>
            <a:r>
              <a:rPr lang="ru-RU" sz="2800" b="1" dirty="0" smtClean="0"/>
              <a:t>: </a:t>
            </a:r>
            <a:r>
              <a:rPr lang="ru-RU" sz="2800" b="1" dirty="0" err="1" smtClean="0"/>
              <a:t>постионизация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324857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895</TotalTime>
  <Words>705</Words>
  <Application>Microsoft Office PowerPoint</Application>
  <PresentationFormat>Экран (4:3)</PresentationFormat>
  <Paragraphs>151</Paragraphs>
  <Slides>24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MS Shell Dlg</vt:lpstr>
      <vt:lpstr>Symbol</vt:lpstr>
      <vt:lpstr>Times New Roman</vt:lpstr>
      <vt:lpstr>Office Theme</vt:lpstr>
      <vt:lpstr>Graph</vt:lpstr>
      <vt:lpstr>Диагностика сверхбыстрых процессов в лазерной плазме</vt:lpstr>
      <vt:lpstr>Презентация PowerPoint</vt:lpstr>
      <vt:lpstr>Презентация PowerPoint</vt:lpstr>
      <vt:lpstr>Презентация PowerPoint</vt:lpstr>
      <vt:lpstr>Зондирующая микроинтерферометрия</vt:lpstr>
      <vt:lpstr>Восстановление профиля показателя преломления и электронной плотности фемтосекундной микроплазмы</vt:lpstr>
      <vt:lpstr>Распространение лазерного импульса через область перетяжки</vt:lpstr>
      <vt:lpstr>Фемтосекундная лазерная микроплазма: постионизация</vt:lpstr>
      <vt:lpstr>Фемтосекундная лазерная микроплазма: постионизация</vt:lpstr>
      <vt:lpstr>Шум при обработке интерферограмм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Терагерцовое излучение</vt:lpstr>
      <vt:lpstr>Терагерцовое излучение</vt:lpstr>
      <vt:lpstr>Презентация PowerPoint</vt:lpstr>
      <vt:lpstr>Измерительные преобразователи напряженности электрического поля (совместно с ВНИИА им. Н.Л. Духова)</vt:lpstr>
      <vt:lpstr>Заключение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vbkn</dc:creator>
  <cp:lastModifiedBy>Зина</cp:lastModifiedBy>
  <cp:revision>85</cp:revision>
  <dcterms:created xsi:type="dcterms:W3CDTF">2018-03-30T09:23:11Z</dcterms:created>
  <dcterms:modified xsi:type="dcterms:W3CDTF">2018-04-02T06:40:35Z</dcterms:modified>
</cp:coreProperties>
</file>